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72" r:id="rId2"/>
    <p:sldId id="284" r:id="rId3"/>
    <p:sldId id="291" r:id="rId4"/>
    <p:sldId id="295" r:id="rId5"/>
    <p:sldId id="287" r:id="rId6"/>
    <p:sldId id="286" r:id="rId7"/>
    <p:sldId id="288" r:id="rId8"/>
    <p:sldId id="289" r:id="rId9"/>
    <p:sldId id="298" r:id="rId10"/>
    <p:sldId id="30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jník Mojmír" initials="HM" lastIdx="2" clrIdx="0">
    <p:extLst>
      <p:ext uri="{19B8F6BF-5375-455C-9EA6-DF929625EA0E}">
        <p15:presenceInfo xmlns:p15="http://schemas.microsoft.com/office/powerpoint/2012/main" userId="S::mojmir.hajnik@vsem.cz::fb680f7b-2ce5-4d05-b9ec-d56dcd2b9f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0FC"/>
    <a:srgbClr val="0044CC"/>
    <a:srgbClr val="0000FF"/>
    <a:srgbClr val="0000CC"/>
    <a:srgbClr val="E5E6FD"/>
    <a:srgbClr val="E3F0FF"/>
    <a:srgbClr val="F4FCFE"/>
    <a:srgbClr val="F8C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73" d="100"/>
          <a:sy n="73" d="100"/>
        </p:scale>
        <p:origin x="9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0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9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9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6000"/>
                <a:lumOff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066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38320" y="1270000"/>
            <a:ext cx="314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 E K T Ř I N A</a:t>
            </a:r>
          </a:p>
          <a:p>
            <a:pPr algn="ctr"/>
            <a:r>
              <a:rPr lang="cs-CZ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ELEKTRICKÉ  POLE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D37ED3DA-C495-4957-1F9D-3056CE5DE39D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70080" cy="7047955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>
                <a:spAutoFit/>
              </a:bodyPr>
              <a:lstStyle/>
              <a:p>
                <a:r>
                  <a:rPr lang="cs-CZ" sz="800" b="1" noProof="1">
                    <a:solidFill>
                      <a:srgbClr val="0044CC"/>
                    </a:solidFill>
                  </a:rPr>
                  <a:t>  </a:t>
                </a:r>
              </a:p>
              <a:p>
                <a:r>
                  <a:rPr lang="cs-CZ" sz="800" b="1" noProof="1">
                    <a:solidFill>
                      <a:srgbClr val="0044CC"/>
                    </a:solidFill>
                  </a:rPr>
                  <a:t>   		 </a:t>
                </a:r>
                <a:r>
                  <a:rPr lang="cs-CZ" sz="3200" noProof="1">
                    <a:solidFill>
                      <a:srgbClr val="0044CC"/>
                    </a:solidFill>
                  </a:rPr>
                  <a:t>Kapacita vodiče  </a:t>
                </a:r>
                <a:r>
                  <a:rPr lang="cs-CZ" sz="36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cs-CZ" sz="3200" noProof="1">
                    <a:solidFill>
                      <a:srgbClr val="0044CC"/>
                    </a:solidFill>
                  </a:rPr>
                  <a:t>  je definována vztahem</a:t>
                </a:r>
              </a:p>
              <a:p>
                <a:r>
                  <a:rPr lang="cs-CZ" sz="3200" noProof="1">
                    <a:solidFill>
                      <a:srgbClr val="0044CC"/>
                    </a:solidFill>
                  </a:rPr>
                  <a:t>				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   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num>
                      <m:den>
                        <m: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den>
                    </m:f>
                  </m:oMath>
                </a14:m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  nebo   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 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num>
                      <m:den>
                        <m: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den>
                    </m:f>
                  </m:oMath>
                </a14:m>
                <a:r>
                  <a:rPr lang="cs-CZ" sz="40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</a:t>
                </a:r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</a:t>
                </a:r>
              </a:p>
              <a:p>
                <a:r>
                  <a:rPr lang="cs-CZ" sz="28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Jednotkou kapacity je </a:t>
                </a:r>
                <a:r>
                  <a:rPr lang="cs-CZ" sz="32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4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4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cs-CZ" sz="36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</a:rPr>
                  <a:t>(</a:t>
                </a:r>
                <a:r>
                  <a:rPr lang="cs-CZ" sz="3600" dirty="0">
                    <a:solidFill>
                      <a:srgbClr val="0000FF"/>
                    </a:solidFill>
                  </a:rPr>
                  <a:t> </a:t>
                </a:r>
                <a:r>
                  <a:rPr lang="cs-CZ" sz="3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cs-CZ" sz="40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 </a:t>
                </a:r>
                <a:r>
                  <a:rPr lang="cs-CZ" sz="36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farad 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;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  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1F </a:t>
                </a:r>
                <a:r>
                  <a:rPr lang="cs-CZ" sz="36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𝐂</m:t>
                        </m:r>
                      </m:num>
                      <m:den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𝐕</m:t>
                        </m:r>
                      </m:den>
                    </m:f>
                  </m:oMath>
                </a14:m>
                <a:r>
                  <a:rPr lang="cs-CZ" sz="40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.</a:t>
                </a:r>
              </a:p>
              <a:p>
                <a:r>
                  <a:rPr lang="cs-CZ" sz="4000" dirty="0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cs-CZ" sz="4000" dirty="0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1V </a:t>
                </a:r>
                <a:r>
                  <a:rPr lang="cs-CZ" sz="36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𝐂</m:t>
                        </m:r>
                      </m:num>
                      <m:den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4000" b="1" i="0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𝐅</m:t>
                        </m:r>
                      </m:den>
                    </m:f>
                  </m:oMath>
                </a14:m>
                <a:r>
                  <a:rPr lang="cs-CZ" sz="2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</a:t>
                </a:r>
                <a:r>
                  <a:rPr lang="cs-CZ" sz="28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;     </a:t>
                </a:r>
                <a:r>
                  <a:rPr lang="cs-CZ" sz="3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cs-CZ" sz="3400" b="1" dirty="0">
                    <a:solidFill>
                      <a:srgbClr val="0044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  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cs-CZ" sz="34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  </a:t>
                </a:r>
                <a:r>
                  <a:rPr lang="cs-CZ" sz="3400" b="1" dirty="0">
                    <a:solidFill>
                      <a:srgbClr val="0044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3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⋅</a:t>
                </a:r>
                <a:r>
                  <a:rPr lang="cs-CZ" sz="3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F</a:t>
                </a:r>
                <a:r>
                  <a:rPr lang="cs-CZ" sz="34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2800" noProof="1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	 </a:t>
                </a:r>
              </a:p>
              <a:p>
                <a:endParaRPr lang="cs-CZ" sz="800" noProof="1">
                  <a:solidFill>
                    <a:srgbClr val="0044CC"/>
                  </a:solidFill>
                  <a:ea typeface="Cambria Math" panose="02040503050406030204" pitchFamily="18" charset="0"/>
                </a:endParaRPr>
              </a:p>
              <a:p>
                <a:r>
                  <a:rPr lang="cs-CZ" sz="28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 </a:t>
                </a:r>
                <a:r>
                  <a:rPr lang="cs-CZ" sz="3000" noProof="1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V	 technické praxi je hodnota kapacity  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1F </a:t>
                </a:r>
                <a:r>
                  <a:rPr lang="cs-CZ" sz="3000" noProof="1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příliš velká </a:t>
                </a:r>
                <a:r>
                  <a:rPr lang="cs-CZ" sz="2800" b="1" noProof="1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cs-CZ" sz="3000" noProof="1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 běžné velikosti jednotky kapacity jsou</a:t>
                </a:r>
                <a:r>
                  <a:rPr lang="cs-CZ" sz="2800" noProof="1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sz="3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cs-CZ" sz="3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 </a:t>
                </a:r>
                <a:r>
                  <a:rPr lang="cs-CZ" sz="32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 </a:t>
                </a:r>
                <a:r>
                  <a:rPr lang="cs-CZ" sz="34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nF  </a:t>
                </a:r>
                <a:r>
                  <a:rPr lang="cs-CZ" sz="3000" noProof="1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a  </a:t>
                </a:r>
                <a:r>
                  <a:rPr lang="cs-CZ" sz="34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pF </a:t>
                </a:r>
                <a:r>
                  <a:rPr lang="cs-CZ" sz="34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4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cs-CZ" sz="3400" noProof="1">
                  <a:solidFill>
                    <a:srgbClr val="0044CC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cs-CZ" sz="2800" noProof="1">
                  <a:solidFill>
                    <a:srgbClr val="0044CC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sz="3600" b="1" noProof="1">
                    <a:solidFill>
                      <a:srgbClr val="0044CC"/>
                    </a:solidFill>
                  </a:rPr>
                  <a:t>		  Kondenzátor</a:t>
                </a:r>
              </a:p>
              <a:p>
                <a:r>
                  <a:rPr lang="cs-CZ" sz="36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 </a:t>
                </a:r>
                <a:r>
                  <a:rPr lang="cs-CZ" sz="28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cs-CZ" sz="28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cs-CZ" sz="2800" noProof="1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v homogenním elektrickém poli jsou siločáry rovnoběžné, 				    konstantní intenzita pole </a:t>
                </a:r>
                <a:r>
                  <a:rPr lang="cs-CZ" sz="28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cs-CZ" sz="2800" noProof="1">
                    <a:solidFill>
                      <a:srgbClr val="0044CC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, desky (elektrody) kondenzátoru 			    jsou nabity stejně velkým nábojem opačného znaménka</a:t>
                </a:r>
              </a:p>
            </p:txBody>
          </p:sp>
        </mc:Choice>
        <mc:Fallback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D37ED3DA-C495-4957-1F9D-3056CE5DE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70080" cy="7047955"/>
              </a:xfrm>
              <a:prstGeom prst="rect">
                <a:avLst/>
              </a:prstGeom>
              <a:blipFill>
                <a:blip r:embed="rId2"/>
                <a:stretch>
                  <a:fillRect r="-253" b="-147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66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ED3C88-8520-2E83-3E30-A2A0CD8442DF}"/>
              </a:ext>
            </a:extLst>
          </p:cNvPr>
          <p:cNvSpPr txBox="1"/>
          <p:nvPr/>
        </p:nvSpPr>
        <p:spPr>
          <a:xfrm>
            <a:off x="-416560" y="-202763"/>
            <a:ext cx="12466320" cy="6989644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2">
                    <a:lumMod val="75000"/>
                  </a:schemeClr>
                </a:solidFill>
              </a:rPr>
              <a:t>	  ELEKTŘINA  </a:t>
            </a:r>
          </a:p>
          <a:p>
            <a:endParaRPr lang="cs-CZ" sz="6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sz="2800" b="1" dirty="0">
                <a:solidFill>
                  <a:schemeClr val="bg2">
                    <a:lumMod val="75000"/>
                  </a:schemeClr>
                </a:solidFill>
              </a:rPr>
              <a:t>	   </a:t>
            </a:r>
            <a:r>
              <a:rPr lang="cs-CZ" sz="3200" b="1" i="1" dirty="0">
                <a:solidFill>
                  <a:schemeClr val="bg2">
                    <a:lumMod val="75000"/>
                  </a:schemeClr>
                </a:solidFill>
              </a:rPr>
              <a:t>Historie</a:t>
            </a:r>
            <a:r>
              <a:rPr lang="cs-CZ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2">
                    <a:lumMod val="75000"/>
                  </a:schemeClr>
                </a:solidFill>
              </a:rPr>
              <a:t>	  </a:t>
            </a:r>
          </a:p>
          <a:p>
            <a:r>
              <a:rPr lang="cs-CZ" sz="3200" dirty="0">
                <a:solidFill>
                  <a:srgbClr val="0044CC"/>
                </a:solidFill>
              </a:rPr>
              <a:t>	  - atmosférická elektřina, blesky při bouřce</a:t>
            </a:r>
          </a:p>
          <a:p>
            <a:r>
              <a:rPr lang="cs-CZ" sz="3200" dirty="0">
                <a:solidFill>
                  <a:srgbClr val="0044CC"/>
                </a:solidFill>
              </a:rPr>
              <a:t>	  - Thales Milétský (starověké Řecko) – tření kousků jantaru, 	    	    elektrostatický náboj,  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elektron</a:t>
            </a:r>
            <a:r>
              <a:rPr lang="cs-CZ" sz="3200" dirty="0">
                <a:solidFill>
                  <a:srgbClr val="0044CC"/>
                </a:solidFill>
              </a:rPr>
              <a:t> </a:t>
            </a:r>
            <a:r>
              <a:rPr lang="cs-CZ" sz="2800" dirty="0">
                <a:solidFill>
                  <a:srgbClr val="0044CC"/>
                </a:solidFill>
              </a:rPr>
              <a:t>=</a:t>
            </a:r>
            <a:r>
              <a:rPr lang="cs-CZ" sz="3200" dirty="0">
                <a:solidFill>
                  <a:srgbClr val="0044CC"/>
                </a:solidFill>
              </a:rPr>
              <a:t> řecky 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náboj</a:t>
            </a:r>
          </a:p>
          <a:p>
            <a:endParaRPr lang="cs-CZ" sz="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  </a:t>
            </a:r>
            <a:r>
              <a:rPr lang="cs-CZ" sz="3200" b="1" dirty="0">
                <a:solidFill>
                  <a:srgbClr val="0044CC"/>
                </a:solidFill>
              </a:rPr>
              <a:t> Elementární elektrický náboj </a:t>
            </a:r>
            <a:endParaRPr lang="cs-CZ" sz="800" dirty="0">
              <a:solidFill>
                <a:srgbClr val="0044CC"/>
              </a:solidFill>
            </a:endParaRPr>
          </a:p>
          <a:p>
            <a:r>
              <a:rPr lang="cs-CZ" sz="3200" dirty="0">
                <a:solidFill>
                  <a:srgbClr val="0044CC"/>
                </a:solidFill>
              </a:rPr>
              <a:t>	    - struktura látek, jádro atomu </a:t>
            </a:r>
            <a:r>
              <a:rPr lang="cs-CZ" sz="2800" dirty="0">
                <a:solidFill>
                  <a:srgbClr val="0044CC"/>
                </a:solidFill>
              </a:rPr>
              <a:t>+</a:t>
            </a:r>
            <a:r>
              <a:rPr lang="cs-CZ" sz="3200" dirty="0">
                <a:solidFill>
                  <a:srgbClr val="0044CC"/>
                </a:solidFill>
              </a:rPr>
              <a:t> elektronový obal</a:t>
            </a:r>
          </a:p>
          <a:p>
            <a:r>
              <a:rPr lang="cs-CZ" sz="3200" dirty="0">
                <a:solidFill>
                  <a:srgbClr val="0044CC"/>
                </a:solidFill>
              </a:rPr>
              <a:t>	    -  </a:t>
            </a:r>
            <a:r>
              <a:rPr lang="cs-CZ" sz="3200" b="1" dirty="0">
                <a:solidFill>
                  <a:srgbClr val="0044CC"/>
                </a:solidFill>
              </a:rPr>
              <a:t>proton</a:t>
            </a:r>
            <a:r>
              <a:rPr lang="cs-CZ" sz="3200" dirty="0">
                <a:solidFill>
                  <a:srgbClr val="0044CC"/>
                </a:solidFill>
              </a:rPr>
              <a:t> , kladný elektrický náboj  </a:t>
            </a:r>
            <a:r>
              <a:rPr lang="cs-CZ" sz="3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cs-CZ" sz="3200" b="1" i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cs-CZ" sz="3200" dirty="0">
                <a:solidFill>
                  <a:srgbClr val="0044CC"/>
                </a:solidFill>
              </a:rPr>
              <a:t>	    -  </a:t>
            </a:r>
            <a:r>
              <a:rPr lang="cs-CZ" sz="3200" b="1" dirty="0">
                <a:solidFill>
                  <a:srgbClr val="0044CC"/>
                </a:solidFill>
              </a:rPr>
              <a:t>elektron</a:t>
            </a:r>
            <a:r>
              <a:rPr lang="cs-CZ" sz="3200" dirty="0">
                <a:solidFill>
                  <a:srgbClr val="0044CC"/>
                </a:solidFill>
              </a:rPr>
              <a:t> , záporný elektrický náboj  </a:t>
            </a:r>
            <a:r>
              <a:rPr lang="cs-CZ" sz="3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cs-CZ" sz="3200" b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–</a:t>
            </a:r>
            <a:endParaRPr lang="cs-CZ" sz="3200" b="1" i="1" baseline="30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3200" b="1" dirty="0">
                <a:solidFill>
                  <a:srgbClr val="0044CC"/>
                </a:solidFill>
              </a:rPr>
              <a:t>		</a:t>
            </a:r>
            <a:r>
              <a:rPr lang="cs-CZ" sz="3200" dirty="0">
                <a:solidFill>
                  <a:srgbClr val="0044CC"/>
                </a:solidFill>
              </a:rPr>
              <a:t>Elementární elektrický náboj je definován jako elektrický 	    náboj protonu </a:t>
            </a:r>
            <a:r>
              <a:rPr lang="cs-CZ" sz="3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cs-CZ" sz="3200" b="1" i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r>
              <a:rPr lang="cs-CZ" sz="3200" b="1" i="1" baseline="30000" dirty="0">
                <a:solidFill>
                  <a:srgbClr val="0044CC"/>
                </a:solidFill>
              </a:rPr>
              <a:t> </a:t>
            </a:r>
            <a:r>
              <a:rPr lang="cs-CZ" sz="3200" dirty="0">
                <a:solidFill>
                  <a:srgbClr val="0044CC"/>
                </a:solidFill>
              </a:rPr>
              <a:t>. Každý jiný náboj je jeho násobkem.</a:t>
            </a:r>
            <a:endParaRPr lang="cs-CZ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3200" b="1" dirty="0">
                <a:solidFill>
                  <a:srgbClr val="0044CC"/>
                </a:solidFill>
              </a:rPr>
              <a:t>						 </a:t>
            </a:r>
            <a:r>
              <a:rPr lang="cs-CZ" sz="3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r>
              <a:rPr lang="cs-CZ" sz="3600" b="1" i="1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r>
              <a:rPr lang="cs-CZ" sz="3600" b="1" i="1" baseline="30000" dirty="0">
                <a:solidFill>
                  <a:srgbClr val="0044CC"/>
                </a:solidFill>
              </a:rPr>
              <a:t>  </a:t>
            </a:r>
            <a:r>
              <a:rPr lang="cs-CZ" sz="2800" b="1" dirty="0">
                <a:solidFill>
                  <a:srgbClr val="0044CC"/>
                </a:solidFill>
              </a:rPr>
              <a:t>=</a:t>
            </a:r>
            <a:r>
              <a:rPr lang="cs-CZ" sz="3200" b="1" dirty="0">
                <a:solidFill>
                  <a:srgbClr val="0044CC"/>
                </a:solidFill>
              </a:rPr>
              <a:t> </a:t>
            </a:r>
            <a:r>
              <a:rPr lang="cs-CZ" sz="32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1,6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>
                <a:solidFill>
                  <a:srgbClr val="0000FF"/>
                </a:solidFill>
              </a:rPr>
              <a:t>∙</a:t>
            </a:r>
            <a:r>
              <a:rPr lang="cs-CZ" sz="32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10</a:t>
            </a:r>
            <a:r>
              <a:rPr lang="cs-CZ" sz="3200" b="1" baseline="300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-19</a:t>
            </a:r>
            <a:r>
              <a:rPr lang="cs-CZ" sz="32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dirty="0">
                <a:solidFill>
                  <a:srgbClr val="0044CC"/>
                </a:solidFill>
              </a:rPr>
              <a:t>  </a:t>
            </a:r>
            <a:r>
              <a:rPr lang="cs-CZ" sz="3200" dirty="0">
                <a:solidFill>
                  <a:srgbClr val="0000FF"/>
                </a:solidFill>
              </a:rPr>
              <a:t>( </a:t>
            </a:r>
            <a:r>
              <a:rPr lang="cs-CZ" sz="3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cs-CZ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  <a:r>
              <a:rPr lang="cs-CZ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  </a:t>
            </a:r>
            <a:r>
              <a:rPr lang="cs-CZ" sz="3000" dirty="0">
                <a:solidFill>
                  <a:srgbClr val="0000FF"/>
                </a:solidFill>
                <a:ea typeface="Cambria Math" panose="02040503050406030204" pitchFamily="18" charset="0"/>
              </a:rPr>
              <a:t>coulomb</a:t>
            </a:r>
            <a:r>
              <a:rPr lang="cs-CZ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ea typeface="Cambria Math" panose="02040503050406030204" pitchFamily="18" charset="0"/>
              </a:rPr>
              <a:t>)</a:t>
            </a:r>
          </a:p>
          <a:p>
            <a:r>
              <a:rPr lang="cs-CZ" sz="3200" dirty="0">
                <a:solidFill>
                  <a:srgbClr val="0000FF"/>
                </a:solidFill>
                <a:ea typeface="Cambria Math" panose="02040503050406030204" pitchFamily="18" charset="0"/>
              </a:rPr>
              <a:t>		</a:t>
            </a:r>
            <a:r>
              <a:rPr lang="cs-CZ" sz="3000" b="1" dirty="0">
                <a:solidFill>
                  <a:srgbClr val="0044CC"/>
                </a:solidFill>
              </a:rPr>
              <a:t>Elementární elektrický náboj je důležitou fyzikální konstantou</a:t>
            </a:r>
            <a:r>
              <a:rPr lang="cs-CZ" sz="3000" dirty="0">
                <a:solidFill>
                  <a:srgbClr val="0044CC"/>
                </a:solidFill>
              </a:rPr>
              <a:t>. </a:t>
            </a:r>
            <a:endParaRPr lang="cs-CZ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6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ED3C88-8520-2E83-3E30-A2A0CD8442DF}"/>
              </a:ext>
            </a:extLst>
          </p:cNvPr>
          <p:cNvSpPr txBox="1"/>
          <p:nvPr/>
        </p:nvSpPr>
        <p:spPr>
          <a:xfrm>
            <a:off x="-518160" y="0"/>
            <a:ext cx="12506960" cy="7201972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cs-CZ" sz="3200" b="1" dirty="0">
                <a:solidFill>
                  <a:srgbClr val="0044CC"/>
                </a:solidFill>
              </a:rPr>
              <a:t>Elektrostatika</a:t>
            </a:r>
            <a:endParaRPr lang="cs-CZ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600" dirty="0">
              <a:solidFill>
                <a:srgbClr val="0044CC"/>
              </a:solidFill>
            </a:endParaRPr>
          </a:p>
          <a:p>
            <a:r>
              <a:rPr lang="cs-CZ" sz="3200" dirty="0">
                <a:solidFill>
                  <a:srgbClr val="0044CC"/>
                </a:solidFill>
              </a:rPr>
              <a:t>	    -  zelektrizování předmětů kladným nebo záporným 		 		   elektrickým nábojem </a:t>
            </a:r>
          </a:p>
          <a:p>
            <a:r>
              <a:rPr lang="cs-CZ" sz="3200" dirty="0">
                <a:solidFill>
                  <a:srgbClr val="0044CC"/>
                </a:solidFill>
              </a:rPr>
              <a:t>	    -  vzájemné přitahování nebo odpuzování předmětů 				-  česání vlasů, usazování prachu na monitorech</a:t>
            </a:r>
            <a:r>
              <a:rPr lang="cs-CZ" sz="3000" dirty="0">
                <a:solidFill>
                  <a:srgbClr val="0044CC"/>
                </a:solidFill>
              </a:rPr>
              <a:t> počítačů</a:t>
            </a:r>
          </a:p>
          <a:p>
            <a:r>
              <a:rPr lang="cs-CZ" sz="3200" dirty="0">
                <a:solidFill>
                  <a:srgbClr val="0044CC"/>
                </a:solidFill>
              </a:rPr>
              <a:t>  		   a televizorů, nanášení barviva v kopírkách, …</a:t>
            </a:r>
          </a:p>
          <a:p>
            <a:r>
              <a:rPr lang="cs-CZ" sz="3200" dirty="0">
                <a:solidFill>
                  <a:srgbClr val="0044CC"/>
                </a:solidFill>
              </a:rPr>
              <a:t>		-  vodiče  </a:t>
            </a:r>
            <a:r>
              <a:rPr lang="cs-CZ" sz="32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  </a:t>
            </a:r>
            <a:r>
              <a:rPr lang="cs-CZ" sz="3200" dirty="0">
                <a:solidFill>
                  <a:srgbClr val="0044CC"/>
                </a:solidFill>
              </a:rPr>
              <a:t> izolanty </a:t>
            </a:r>
            <a:r>
              <a:rPr lang="cs-CZ" sz="3200" b="1" dirty="0">
                <a:solidFill>
                  <a:srgbClr val="0044CC"/>
                </a:solidFill>
              </a:rPr>
              <a:t>	</a:t>
            </a:r>
          </a:p>
          <a:p>
            <a:endParaRPr lang="cs-CZ" sz="1000" b="1" dirty="0">
              <a:solidFill>
                <a:srgbClr val="0044CC"/>
              </a:solidFill>
            </a:endParaRPr>
          </a:p>
          <a:p>
            <a:r>
              <a:rPr lang="cs-CZ" sz="3200" b="1" dirty="0">
                <a:solidFill>
                  <a:srgbClr val="0044CC"/>
                </a:solidFill>
              </a:rPr>
              <a:t>		Elektrický náboj   </a:t>
            </a:r>
            <a:r>
              <a:rPr lang="cs-CZ" sz="36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  <a:p>
            <a:endParaRPr lang="cs-CZ" sz="400" b="1" i="1" dirty="0">
              <a:solidFill>
                <a:srgbClr val="0044CC"/>
              </a:solidFill>
            </a:endParaRPr>
          </a:p>
          <a:p>
            <a:r>
              <a:rPr lang="cs-CZ" sz="3200" dirty="0">
                <a:solidFill>
                  <a:srgbClr val="0044CC"/>
                </a:solidFill>
              </a:rPr>
              <a:t>		Jednotkou elektrického náboje je  </a:t>
            </a:r>
            <a:r>
              <a:rPr lang="cs-CZ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cs-CZ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dirty="0">
                <a:solidFill>
                  <a:srgbClr val="0044CC"/>
                </a:solidFill>
              </a:rPr>
              <a:t> </a:t>
            </a:r>
            <a:r>
              <a:rPr lang="cs-CZ" sz="3200" dirty="0">
                <a:solidFill>
                  <a:srgbClr val="0000FF"/>
                </a:solidFill>
              </a:rPr>
              <a:t>( </a:t>
            </a:r>
            <a:r>
              <a:rPr lang="cs-CZ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 </a:t>
            </a:r>
            <a:r>
              <a:rPr lang="cs-CZ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  </a:t>
            </a:r>
            <a:r>
              <a:rPr lang="cs-CZ" sz="3200" dirty="0">
                <a:solidFill>
                  <a:srgbClr val="0000FF"/>
                </a:solidFill>
                <a:ea typeface="Cambria Math" panose="02040503050406030204" pitchFamily="18" charset="0"/>
              </a:rPr>
              <a:t>coulomb</a:t>
            </a:r>
            <a:r>
              <a:rPr lang="cs-CZ" sz="32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ea typeface="Cambria Math" panose="02040503050406030204" pitchFamily="18" charset="0"/>
              </a:rPr>
              <a:t>).</a:t>
            </a:r>
          </a:p>
          <a:p>
            <a:endParaRPr lang="cs-CZ" sz="800" dirty="0">
              <a:solidFill>
                <a:srgbClr val="0000FF"/>
              </a:solidFill>
              <a:ea typeface="Cambria Math" panose="02040503050406030204" pitchFamily="18" charset="0"/>
            </a:endParaRPr>
          </a:p>
          <a:p>
            <a:r>
              <a:rPr lang="cs-CZ" sz="3200" dirty="0">
                <a:solidFill>
                  <a:srgbClr val="0044CC"/>
                </a:solidFill>
              </a:rPr>
              <a:t>	    </a:t>
            </a:r>
            <a:r>
              <a:rPr lang="cs-CZ" sz="2800" b="1" i="1" u="sng" dirty="0">
                <a:solidFill>
                  <a:srgbClr val="0044CC"/>
                </a:solidFill>
                <a:effectLst/>
                <a:ea typeface="Arial" panose="020B0604020202020204" pitchFamily="34" charset="0"/>
              </a:rPr>
              <a:t>Zákon zachování elektrického náboje </a:t>
            </a:r>
            <a:r>
              <a:rPr lang="cs-CZ" sz="2800" u="sng" dirty="0">
                <a:solidFill>
                  <a:srgbClr val="0044CC"/>
                </a:solidFill>
                <a:effectLst/>
                <a:ea typeface="Arial" panose="020B0604020202020204" pitchFamily="34" charset="0"/>
              </a:rPr>
              <a:t>:</a:t>
            </a:r>
            <a:r>
              <a:rPr lang="cs-CZ" sz="2800" dirty="0">
                <a:solidFill>
                  <a:srgbClr val="0044CC"/>
                </a:solidFill>
                <a:effectLst/>
                <a:ea typeface="Arial" panose="020B0604020202020204" pitchFamily="34" charset="0"/>
              </a:rPr>
              <a:t>     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rial" panose="020B0604020202020204" pitchFamily="34" charset="0"/>
              </a:rPr>
              <a:t>Elektrický náboj nelze 																		vytvořit ani zničit !  			Celkový elektrický náboj v izolované soustavě se vzájemným 			elektrizováním nemění !</a:t>
            </a:r>
          </a:p>
        </p:txBody>
      </p:sp>
    </p:spTree>
    <p:extLst>
      <p:ext uri="{BB962C8B-B14F-4D97-AF65-F5344CB8AC3E}">
        <p14:creationId xmlns:p14="http://schemas.microsoft.com/office/powerpoint/2010/main" val="3415002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AED3C88-8520-2E83-3E30-A2A0CD8442DF}"/>
              </a:ext>
            </a:extLst>
          </p:cNvPr>
          <p:cNvSpPr txBox="1"/>
          <p:nvPr/>
        </p:nvSpPr>
        <p:spPr>
          <a:xfrm>
            <a:off x="0" y="-101600"/>
            <a:ext cx="11998960" cy="892552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cs-CZ" sz="3200" b="1" dirty="0">
                <a:solidFill>
                  <a:srgbClr val="0044CC"/>
                </a:solidFill>
              </a:rPr>
              <a:t>Siločáry elektrického pole</a:t>
            </a:r>
            <a:endParaRPr lang="cs-CZ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sz="600" dirty="0">
              <a:solidFill>
                <a:srgbClr val="0044CC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AA3B9D2-3958-D49D-CD45-9B6F6FECD625}"/>
              </a:ext>
            </a:extLst>
          </p:cNvPr>
          <p:cNvSpPr txBox="1"/>
          <p:nvPr/>
        </p:nvSpPr>
        <p:spPr>
          <a:xfrm>
            <a:off x="7308" y="790952"/>
            <a:ext cx="11991652" cy="6067048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07051E-A3B7-CAEB-C1CB-586C6B510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560"/>
            <a:ext cx="8777767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CE46B82-DBBE-BB53-582D-E055027AE375}"/>
                  </a:ext>
                </a:extLst>
              </p:cNvPr>
              <p:cNvSpPr txBox="1"/>
              <p:nvPr/>
            </p:nvSpPr>
            <p:spPr>
              <a:xfrm>
                <a:off x="0" y="1"/>
                <a:ext cx="12029440" cy="6954917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8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   </a:t>
                </a:r>
                <a:r>
                  <a:rPr lang="cs-CZ" sz="3200" b="1" i="1" dirty="0">
                    <a:solidFill>
                      <a:srgbClr val="FF0000"/>
                    </a:solidFill>
                  </a:rPr>
                  <a:t>	   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Elektrické pole </a:t>
                </a:r>
                <a:endParaRPr lang="cs-CZ" sz="3200" b="1" i="1" dirty="0">
                  <a:solidFill>
                    <a:srgbClr val="FF0000"/>
                  </a:solidFill>
                </a:endParaRP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  V okolí každého tělesa s elektrickým nábojem existuje 	  	   silové elektrické pole, které působí na okolní elektrické 	   náboje a jiná tělesa s elektrickým nábojem. 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   Elektrické pole charakterizuje fyzikální veličina, </a:t>
                </a:r>
              </a:p>
              <a:p>
                <a:endParaRPr lang="cs-CZ" sz="10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      </a:t>
                </a:r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i</a:t>
                </a:r>
                <a:r>
                  <a:rPr lang="cs-CZ" sz="32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ntenzita e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lektrického pole 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   </a:t>
                </a:r>
                <a:r>
                  <a:rPr lang="cs-CZ" sz="32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která vyjadřuje 		  			působení elektrické síly </a:t>
                </a:r>
                <a:r>
                  <a:rPr lang="cs-CZ" sz="3600" b="1" i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cs-CZ" sz="3600" b="1" baseline="-25000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na kladný bodový náboj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  </a:t>
                </a:r>
                <a:r>
                  <a:rPr lang="cs-CZ" sz="36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 						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E  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num>
                      <m:den>
                        <m: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den>
                    </m:f>
                  </m:oMath>
                </a14:m>
                <a:r>
                  <a:rPr lang="cs-CZ" sz="40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						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( </a:t>
                </a:r>
                <a:r>
                  <a:rPr lang="cs-CZ" sz="3200" b="1" i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cs-CZ" sz="3200" b="1" baseline="-25000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32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24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 ∙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</a:t>
                </a:r>
                <a:endParaRPr lang="cs-CZ" sz="32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36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	</a:t>
                </a:r>
                <a:r>
                  <a:rPr lang="cs-CZ" sz="3200" dirty="0">
                    <a:solidFill>
                      <a:srgbClr val="0044CC"/>
                    </a:solidFill>
                  </a:rPr>
                  <a:t>Jednotkou intenzity elektrického pole je </a:t>
                </a:r>
                <a:r>
                  <a:rPr lang="cs-CZ" sz="40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4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cs-CZ" sz="3600" b="1" dirty="0">
                    <a:solidFill>
                      <a:srgbClr val="FF0000"/>
                    </a:solidFill>
                  </a:rPr>
                  <a:t>∙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cs-CZ" sz="2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600" b="1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  <a:r>
                  <a:rPr lang="cs-CZ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3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.</a:t>
                </a:r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</a:p>
              <a:p>
                <a:endParaRPr lang="cs-CZ" sz="1200" dirty="0">
                  <a:solidFill>
                    <a:srgbClr val="0044CC"/>
                  </a:solidFill>
                  <a:cs typeface="Times New Roman" panose="02020603050405020304" pitchFamily="18" charset="0"/>
                </a:endParaRPr>
              </a:p>
              <a:p>
                <a:r>
                  <a:rPr lang="cs-CZ" sz="2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		</a:t>
                </a:r>
                <a:r>
                  <a:rPr lang="cs-CZ" sz="30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Velikost intenzity elektrického pole se zmenšuje s druhou 		mocninou vzdálenosti od bodového náboje, který 		 			elektrické pole vytváří.</a:t>
                </a: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8CE46B82-DBBE-BB53-582D-E055027AE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"/>
                <a:ext cx="12029440" cy="6954917"/>
              </a:xfrm>
              <a:prstGeom prst="rect">
                <a:avLst/>
              </a:prstGeom>
              <a:blipFill>
                <a:blip r:embed="rId2"/>
                <a:stretch>
                  <a:fillRect t="-1052" r="-760" b="-17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50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E894434-577D-FF45-8E8E-8115DD5B90D0}"/>
              </a:ext>
            </a:extLst>
          </p:cNvPr>
          <p:cNvSpPr txBox="1"/>
          <p:nvPr/>
        </p:nvSpPr>
        <p:spPr>
          <a:xfrm>
            <a:off x="0" y="0"/>
            <a:ext cx="12009120" cy="5831840"/>
          </a:xfrm>
          <a:prstGeom prst="rect">
            <a:avLst/>
          </a:prstGeom>
          <a:solidFill>
            <a:srgbClr val="C8E0F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80240" cy="6819046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4400" b="1" dirty="0">
                    <a:solidFill>
                      <a:srgbClr val="0044CC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cs-CZ" sz="3600" b="1" dirty="0">
                    <a:solidFill>
                      <a:srgbClr val="0044CC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</a:t>
                </a:r>
                <a:r>
                  <a:rPr lang="cs-CZ" sz="3600" b="1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oulombův  zák</a:t>
                </a:r>
                <a:r>
                  <a:rPr lang="cs-CZ" sz="3600" b="1" dirty="0">
                    <a:solidFill>
                      <a:srgbClr val="0044CC"/>
                    </a:solidFill>
                  </a:rPr>
                  <a:t>on</a:t>
                </a:r>
                <a:endParaRPr lang="cs-CZ" sz="3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cs-CZ" sz="4000" b="1" dirty="0">
                    <a:solidFill>
                      <a:schemeClr val="accent1">
                        <a:lumMod val="75000"/>
                      </a:schemeClr>
                    </a:solidFill>
                  </a:rPr>
                  <a:t>							</a:t>
                </a:r>
                <a:r>
                  <a:rPr lang="cs-CZ" sz="40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4000" b="1" i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cs-CZ" sz="4000" b="1" baseline="-25000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40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 ⋅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⎸</m:t>
                        </m:r>
                        <m:r>
                          <a:rPr lang="cs-CZ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  <m:r>
                          <a:rPr lang="cs-CZ" sz="4400" b="1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cs-CZ" sz="4400" b="1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⎸⋅ ⎸</m:t>
                        </m:r>
                        <m:r>
                          <a:rPr lang="cs-CZ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  <m:r>
                          <a:rPr lang="cs-CZ" sz="4400" b="1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cs-CZ" sz="4400" b="1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⎸</m:t>
                        </m:r>
                      </m:num>
                      <m:den>
                        <m:sSup>
                          <m:sSupPr>
                            <m:ctrlPr>
                              <a:rPr lang="cs-CZ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cs-CZ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sz="4400" b="1" dirty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</a:p>
              <a:p>
                <a:endParaRPr lang="cs-CZ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cs-CZ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     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Velikost síly, kterou </a:t>
                </a:r>
                <a:r>
                  <a:rPr lang="cs-CZ" sz="3200" dirty="0">
                    <a:solidFill>
                      <a:srgbClr val="0000CC"/>
                    </a:solidFill>
                  </a:rPr>
                  <a:t>se navzájem přitahují nebo	odpuzují 			</a:t>
                </a:r>
                <a:r>
                  <a:rPr lang="cs-CZ" sz="3200" dirty="0">
                    <a:solidFill>
                      <a:srgbClr val="0044CC"/>
                    </a:solidFill>
                  </a:rPr>
                  <a:t>d</a:t>
                </a:r>
                <a:r>
                  <a:rPr lang="cs-CZ" sz="3200" dirty="0">
                    <a:solidFill>
                      <a:srgbClr val="0000CC"/>
                    </a:solidFill>
                  </a:rPr>
                  <a:t>va bodové </a:t>
                </a:r>
                <a:r>
                  <a:rPr lang="cs-CZ" sz="3200" noProof="1">
                    <a:solidFill>
                      <a:srgbClr val="0000CC"/>
                    </a:solidFill>
                  </a:rPr>
                  <a:t>elektrické </a:t>
                </a:r>
                <a:r>
                  <a:rPr lang="cs-CZ" sz="3200" dirty="0">
                    <a:solidFill>
                      <a:srgbClr val="0000CC"/>
                    </a:solidFill>
                  </a:rPr>
                  <a:t>náboje je přímo úměrná </a:t>
                </a:r>
                <a:r>
                  <a:rPr lang="cs-CZ" sz="3200" noProof="1">
                    <a:solidFill>
                      <a:srgbClr val="0000CC"/>
                    </a:solidFill>
                  </a:rPr>
                  <a:t>abso-			lutní</a:t>
                </a:r>
                <a:r>
                  <a:rPr lang="cs-CZ" sz="3200" dirty="0">
                    <a:solidFill>
                      <a:srgbClr val="0000CC"/>
                    </a:solidFill>
                  </a:rPr>
                  <a:t> hodnotě součinu nábojů </a:t>
                </a:r>
                <a:r>
                  <a:rPr lang="cs-CZ" sz="33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33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cs-CZ" sz="33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cs-CZ" sz="33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33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cs-CZ" sz="3300" dirty="0">
                    <a:solidFill>
                      <a:srgbClr val="0000CC"/>
                    </a:solidFill>
                  </a:rPr>
                  <a:t>  </a:t>
                </a:r>
                <a:r>
                  <a:rPr lang="cs-CZ" sz="3200" dirty="0">
                    <a:solidFill>
                      <a:srgbClr val="0000CC"/>
                    </a:solidFill>
                  </a:rPr>
                  <a:t>a nepřímo úměrná 			druhé mocnině jejich vzdálenosti  </a:t>
                </a:r>
                <a:r>
                  <a:rPr lang="cs-CZ" sz="33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6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cs-CZ" sz="3600" dirty="0">
                  <a:solidFill>
                    <a:srgbClr val="FF0000"/>
                  </a:solidFill>
                </a:endParaRP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		</a:t>
                </a:r>
                <a:r>
                  <a:rPr lang="cs-CZ" sz="3200" b="1" i="1" dirty="0">
                    <a:solidFill>
                      <a:srgbClr val="0044CC"/>
                    </a:solidFill>
                  </a:rPr>
                  <a:t>relativní permitivita </a:t>
                </a:r>
                <a14:m>
                  <m:oMath xmlns:m="http://schemas.openxmlformats.org/officeDocument/2006/math">
                    <m:r>
                      <a:rPr lang="cs-CZ" sz="3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cs-CZ" sz="3400" b="1" i="0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𝐫</m:t>
                    </m:r>
                  </m:oMath>
                </a14:m>
                <a:r>
                  <a:rPr lang="cs-CZ" sz="3200" b="1" i="1" dirty="0">
                    <a:solidFill>
                      <a:srgbClr val="0044CC"/>
                    </a:solidFill>
                  </a:rPr>
                  <a:t>   </a:t>
                </a:r>
                <a:r>
                  <a:rPr lang="cs-CZ" sz="3200" i="1" dirty="0">
                    <a:solidFill>
                      <a:srgbClr val="0044CC"/>
                    </a:solidFill>
                  </a:rPr>
                  <a:t>-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vyjadřuje</a:t>
                </a:r>
                <a:r>
                  <a:rPr lang="cs-CZ" sz="36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</a:rPr>
                  <a:t>vliv prostředí na 				    											   působení elektrických sil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		</a:t>
                </a:r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cs-CZ" sz="2800" u="sng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vakuum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:</a:t>
                </a:r>
                <a:r>
                  <a:rPr lang="cs-CZ" sz="3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cs-CZ" sz="3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cs-CZ" sz="3400" b="1" i="0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cs-CZ" sz="3200" dirty="0">
                    <a:solidFill>
                      <a:srgbClr val="0044CC"/>
                    </a:solidFill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</a:rPr>
                  <a:t>=</a:t>
                </a:r>
                <a:r>
                  <a:rPr lang="cs-CZ" sz="32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3200" dirty="0">
                    <a:solidFill>
                      <a:srgbClr val="0044CC"/>
                    </a:solidFill>
                  </a:rPr>
                  <a:t> </a:t>
                </a:r>
                <a:r>
                  <a:rPr lang="cs-CZ" sz="2800" b="1" dirty="0">
                    <a:solidFill>
                      <a:srgbClr val="0044CC"/>
                    </a:solidFill>
                  </a:rPr>
                  <a:t>;     </a:t>
                </a:r>
                <a:r>
                  <a:rPr lang="cs-CZ" sz="2800" u="sng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vzduch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: </a:t>
                </a:r>
                <a:r>
                  <a:rPr lang="cs-CZ" sz="28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cs-CZ" sz="3400" b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𝐫</m:t>
                    </m:r>
                  </m:oMath>
                </a14:m>
                <a:r>
                  <a:rPr lang="cs-CZ" sz="3400" dirty="0">
                    <a:solidFill>
                      <a:srgbClr val="0044CC"/>
                    </a:solidFill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</a:rPr>
                  <a:t>= 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1,0006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b="1" dirty="0">
                    <a:solidFill>
                      <a:srgbClr val="0044CC"/>
                    </a:solidFill>
                  </a:rPr>
                  <a:t>;  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 </a:t>
                </a:r>
                <a:r>
                  <a:rPr lang="cs-CZ" sz="2800" u="sng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voda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: </a:t>
                </a:r>
                <a:r>
                  <a:rPr lang="cs-CZ" sz="28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3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cs-CZ" sz="3400" b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𝐫</m:t>
                    </m:r>
                  </m:oMath>
                </a14:m>
                <a:r>
                  <a:rPr lang="cs-CZ" sz="3400" dirty="0">
                    <a:solidFill>
                      <a:srgbClr val="0044CC"/>
                    </a:solidFill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</a:rPr>
                  <a:t>= 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81,6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cs-CZ" sz="2800" dirty="0">
                  <a:solidFill>
                    <a:srgbClr val="0044CC"/>
                  </a:solidFill>
                </a:endParaRPr>
              </a:p>
              <a:p>
                <a:r>
                  <a:rPr lang="cs-CZ" sz="3200" b="1" dirty="0">
                    <a:solidFill>
                      <a:srgbClr val="0044CC"/>
                    </a:solidFill>
                  </a:rPr>
                  <a:t>			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 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600" b="1" dirty="0">
                    <a:solidFill>
                      <a:srgbClr val="0044CC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𝝅𝜺</m:t>
                        </m:r>
                        <m:r>
                          <a:rPr lang="cs-CZ" sz="3600" b="1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  <m:r>
                          <a:rPr lang="cs-CZ" sz="3600" b="1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cs-CZ" sz="3600" b="1" dirty="0">
                    <a:solidFill>
                      <a:srgbClr val="0044CC"/>
                    </a:solidFill>
                  </a:rPr>
                  <a:t>   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;</a:t>
                </a:r>
                <a:r>
                  <a:rPr lang="cs-CZ" sz="3600" b="1" dirty="0">
                    <a:solidFill>
                      <a:srgbClr val="0044CC"/>
                    </a:solidFill>
                  </a:rPr>
                  <a:t>     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(  </a:t>
                </a:r>
                <a:r>
                  <a:rPr lang="cs-CZ" sz="3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32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≐</a:t>
                </a:r>
                <a:r>
                  <a:rPr lang="cs-CZ" sz="3200" dirty="0">
                    <a:solidFill>
                      <a:srgbClr val="0044CC"/>
                    </a:solidFill>
                  </a:rPr>
                  <a:t> 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9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⋅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10</a:t>
                </a:r>
                <a:r>
                  <a:rPr lang="cs-CZ" sz="3200" b="1" baseline="30000" dirty="0">
                    <a:solidFill>
                      <a:srgbClr val="0044CC"/>
                    </a:solidFill>
                  </a:rPr>
                  <a:t>9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∙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cs-CZ" sz="3200" b="1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 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∙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cs-CZ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200" b="1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-2</a:t>
                </a:r>
                <a:r>
                  <a:rPr lang="cs-CZ" sz="3200" dirty="0">
                    <a:solidFill>
                      <a:srgbClr val="0044CC"/>
                    </a:solidFill>
                  </a:rPr>
                  <a:t>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)  </a:t>
                </a:r>
                <a:r>
                  <a:rPr lang="cs-CZ" sz="2800" b="1" dirty="0">
                    <a:solidFill>
                      <a:srgbClr val="0044CC"/>
                    </a:solidFill>
                  </a:rPr>
                  <a:t>.</a:t>
                </a:r>
                <a:endParaRPr lang="cs-CZ" sz="2000" b="1" dirty="0">
                  <a:solidFill>
                    <a:srgbClr val="0044CC"/>
                  </a:solidFill>
                </a:endParaRPr>
              </a:p>
              <a:p>
                <a:endParaRPr lang="cs-CZ" sz="1200" dirty="0">
                  <a:solidFill>
                    <a:srgbClr val="0000FF"/>
                  </a:solidFill>
                </a:endParaRPr>
              </a:p>
              <a:p>
                <a:endParaRPr lang="cs-CZ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730B857A-617C-F09A-2159-55FA618B9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80240" cy="6819046"/>
              </a:xfrm>
              <a:prstGeom prst="rect">
                <a:avLst/>
              </a:prstGeom>
              <a:blipFill>
                <a:blip r:embed="rId3"/>
                <a:stretch>
                  <a:fillRect r="-11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75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06C98FB5-BB4B-6A21-4A6A-CB29308E3E36}"/>
                  </a:ext>
                </a:extLst>
              </p:cNvPr>
              <p:cNvSpPr txBox="1"/>
              <p:nvPr/>
            </p:nvSpPr>
            <p:spPr>
              <a:xfrm>
                <a:off x="-213360" y="0"/>
                <a:ext cx="12405360" cy="6776407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>
                <a:spAutoFit/>
              </a:bodyPr>
              <a:lstStyle/>
              <a:p>
                <a:r>
                  <a:rPr lang="cs-CZ" sz="1200" dirty="0">
                    <a:solidFill>
                      <a:srgbClr val="0000CC"/>
                    </a:solidFill>
                  </a:rPr>
                  <a:t>         </a:t>
                </a:r>
              </a:p>
              <a:p>
                <a:endParaRPr lang="cs-CZ" sz="1600" b="1" noProof="1">
                  <a:solidFill>
                    <a:srgbClr val="FF0000"/>
                  </a:solidFill>
                </a:endParaRPr>
              </a:p>
              <a:p>
                <a:r>
                  <a:rPr lang="cs-CZ" sz="2600" b="1" noProof="1">
                    <a:solidFill>
                      <a:srgbClr val="0044CC"/>
                    </a:solidFill>
                  </a:rPr>
                  <a:t>	  </a:t>
                </a:r>
                <a:r>
                  <a:rPr lang="cs-CZ" sz="3600" b="1" noProof="1">
                    <a:solidFill>
                      <a:srgbClr val="0044CC"/>
                    </a:solidFill>
                  </a:rPr>
                  <a:t>Elektrický potenciál</a:t>
                </a:r>
                <a:r>
                  <a:rPr lang="cs-CZ" sz="2800" noProof="1">
                    <a:solidFill>
                      <a:srgbClr val="0044CC"/>
                    </a:solidFill>
                  </a:rPr>
                  <a:t>      </a:t>
                </a:r>
                <a:r>
                  <a:rPr lang="cs-CZ" sz="44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4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</a:t>
                </a:r>
                <a:endParaRPr lang="cs-CZ" sz="4000" b="1" i="1" noProof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cs-CZ" sz="800" noProof="1">
                  <a:solidFill>
                    <a:srgbClr val="0044CC"/>
                  </a:solidFill>
                </a:endParaRPr>
              </a:p>
              <a:p>
                <a:r>
                  <a:rPr lang="cs-CZ" sz="3200" noProof="1">
                    <a:solidFill>
                      <a:srgbClr val="0044CC"/>
                    </a:solidFill>
                  </a:rPr>
                  <a:t>	  Bodový elektrický náboj má v každém bodě elektrického 	  pole určitou potenciální energii.</a:t>
                </a:r>
              </a:p>
              <a:p>
                <a:r>
                  <a:rPr lang="cs-CZ" sz="3200" noProof="1">
                    <a:solidFill>
                      <a:srgbClr val="0044CC"/>
                    </a:solidFill>
                  </a:rPr>
                  <a:t>	  Přemísťujeme-li elektrické náboje proti silám elektrického 	 	  pole, konáme práci.</a:t>
                </a:r>
              </a:p>
              <a:p>
                <a:endParaRPr lang="cs-CZ" sz="1000" noProof="1">
                  <a:solidFill>
                    <a:srgbClr val="0044CC"/>
                  </a:solidFill>
                </a:endParaRPr>
              </a:p>
              <a:p>
                <a:r>
                  <a:rPr lang="cs-CZ" sz="3200" noProof="1">
                    <a:solidFill>
                      <a:srgbClr val="0044CC"/>
                    </a:solidFill>
                  </a:rPr>
                  <a:t>      </a:t>
                </a:r>
                <a:r>
                  <a:rPr lang="cs-CZ" sz="3200" b="1" noProof="1">
                    <a:solidFill>
                      <a:srgbClr val="0044CC"/>
                    </a:solidFill>
                  </a:rPr>
                  <a:t>Elektrický potenciál  </a:t>
                </a:r>
                <a:r>
                  <a:rPr lang="cs-CZ" sz="4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</a:t>
                </a:r>
                <a:r>
                  <a:rPr lang="cs-CZ" sz="3200" b="1" noProof="1">
                    <a:solidFill>
                      <a:srgbClr val="0044CC"/>
                    </a:solidFill>
                  </a:rPr>
                  <a:t> je definován jako podíl potenciální</a:t>
                </a:r>
                <a:endParaRPr lang="cs-CZ" sz="3200" noProof="1">
                  <a:solidFill>
                    <a:srgbClr val="0044CC"/>
                  </a:solidFill>
                </a:endParaRPr>
              </a:p>
              <a:p>
                <a:r>
                  <a:rPr lang="cs-CZ" sz="3200" b="1" noProof="1">
                    <a:solidFill>
                      <a:srgbClr val="0044CC"/>
                    </a:solidFill>
                  </a:rPr>
                  <a:t>	  energie bodového elektrického náboje v určitém místě 	 	  elektrického pole a velikosti tohoto náboje</a:t>
                </a:r>
              </a:p>
              <a:p>
                <a:r>
                  <a:rPr lang="cs-CZ" sz="3200" b="1" noProof="1">
                    <a:solidFill>
                      <a:srgbClr val="0044CC"/>
                    </a:solidFill>
                  </a:rPr>
                  <a:t>							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cs-CZ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num>
                      <m:den>
                        <m:r>
                          <a:rPr lang="cs-CZ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den>
                    </m:f>
                  </m:oMath>
                </a14:m>
                <a:r>
                  <a:rPr lang="cs-CZ" sz="40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	</a:t>
                </a:r>
                <a:endParaRPr lang="cs-CZ" sz="4000" b="1" noProof="1">
                  <a:solidFill>
                    <a:srgbClr val="0044CC"/>
                  </a:solidFill>
                </a:endParaRPr>
              </a:p>
              <a:p>
                <a:r>
                  <a:rPr lang="cs-CZ" sz="3200" noProof="1">
                    <a:solidFill>
                      <a:srgbClr val="0044CC"/>
                    </a:solidFill>
                  </a:rPr>
                  <a:t> 	   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  </a:t>
                </a:r>
                <a:r>
                  <a:rPr lang="cs-CZ" sz="28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↔  </a:t>
                </a:r>
                <a:r>
                  <a:rPr lang="cs-CZ" sz="2800" b="1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nulový elektrický potenciál .   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( Uzemnění   </a:t>
                </a:r>
                <a:r>
                  <a:rPr lang="cs-CZ" sz="28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↔ 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cs-CZ" sz="2800" b="1" i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2800" b="1" baseline="-25000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cs-CZ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</a:t>
                </a:r>
                <a:r>
                  <a:rPr lang="cs-CZ" sz="3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cs-CZ" sz="800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2800" noProof="1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</a:t>
                </a:r>
                <a:endParaRPr lang="cs-CZ" sz="2800" noProof="1">
                  <a:solidFill>
                    <a:srgbClr val="0044CC"/>
                  </a:solidFill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06C98FB5-BB4B-6A21-4A6A-CB29308E3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3360" y="0"/>
                <a:ext cx="12405360" cy="6776407"/>
              </a:xfrm>
              <a:prstGeom prst="rect">
                <a:avLst/>
              </a:prstGeom>
              <a:blipFill>
                <a:blip r:embed="rId2"/>
                <a:stretch>
                  <a:fillRect r="-49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61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3B8DFE1A-34DD-5709-D8EB-F32B7D121260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90400" cy="6830203"/>
              </a:xfrm>
              <a:prstGeom prst="rect">
                <a:avLst/>
              </a:prstGeom>
              <a:solidFill>
                <a:srgbClr val="C8E0FC"/>
              </a:solidFill>
            </p:spPr>
            <p:txBody>
              <a:bodyPr wrap="square">
                <a:spAutoFit/>
              </a:bodyPr>
              <a:lstStyle/>
              <a:p>
                <a:r>
                  <a:rPr lang="cs-CZ" sz="3600" b="1" noProof="1">
                    <a:solidFill>
                      <a:srgbClr val="0044CC"/>
                    </a:solidFill>
                  </a:rPr>
                  <a:t>	   Elektrické napětí</a:t>
                </a:r>
                <a:r>
                  <a:rPr lang="cs-CZ" sz="3600" noProof="1">
                    <a:solidFill>
                      <a:srgbClr val="0044CC"/>
                    </a:solidFill>
                  </a:rPr>
                  <a:t>   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4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endParaRPr lang="cs-CZ" sz="4000" b="1" noProof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cs-CZ" sz="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cs-CZ" sz="3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     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↔    </a:t>
                </a:r>
                <a:r>
                  <a:rPr lang="cs-CZ" sz="3200" dirty="0">
                    <a:solidFill>
                      <a:srgbClr val="0044CC"/>
                    </a:solidFill>
                  </a:rPr>
                  <a:t>rozdíl elektrických potenciálů mezi dvěma body</a:t>
                </a: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	   elektrického pole :  			   </a:t>
                </a:r>
                <a:r>
                  <a:rPr lang="cs-CZ" sz="4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 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4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𝜑</a:t>
                </a:r>
                <a:r>
                  <a:rPr lang="cs-CZ" sz="36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cs-CZ" sz="4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−  </a:t>
                </a:r>
                <a:r>
                  <a:rPr lang="cs-CZ" sz="4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</a:t>
                </a:r>
                <a:r>
                  <a:rPr lang="cs-CZ" sz="3600" b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40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cs-CZ" sz="600" b="1" noProof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cs-CZ" sz="3200" dirty="0">
                    <a:solidFill>
                      <a:srgbClr val="0044CC"/>
                    </a:solidFill>
                  </a:rPr>
                  <a:t>	   </a:t>
                </a:r>
                <a:r>
                  <a:rPr lang="cs-CZ" sz="3000" dirty="0">
                    <a:solidFill>
                      <a:srgbClr val="0044CC"/>
                    </a:solidFill>
                  </a:rPr>
                  <a:t>Jednotkou elektrického napětí je  </a:t>
                </a:r>
                <a:r>
                  <a:rPr lang="cs-CZ" sz="30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volt</a:t>
                </a:r>
                <a:r>
                  <a:rPr lang="cs-CZ" sz="3000" dirty="0">
                    <a:solidFill>
                      <a:srgbClr val="0044CC"/>
                    </a:solidFill>
                  </a:rPr>
                  <a:t>  </a:t>
                </a:r>
                <a:r>
                  <a:rPr lang="cs-CZ" sz="2800" dirty="0">
                    <a:solidFill>
                      <a:srgbClr val="0044CC"/>
                    </a:solidFill>
                  </a:rPr>
                  <a:t>(</a:t>
                </a:r>
                <a:r>
                  <a:rPr lang="cs-CZ" sz="32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cs-CZ" sz="32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 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 . </a:t>
                </a:r>
              </a:p>
              <a:p>
                <a:endParaRPr lang="cs-CZ" sz="1000" dirty="0">
                  <a:solidFill>
                    <a:srgbClr val="0044CC"/>
                  </a:solidFill>
                  <a:ea typeface="Cambria Math" panose="02040503050406030204" pitchFamily="18" charset="0"/>
                </a:endParaRPr>
              </a:p>
              <a:p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		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Pro homogenní elektrické pole o intenzitě  </a:t>
                </a:r>
                <a:r>
                  <a:rPr lang="cs-CZ" sz="34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34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 platí, že 			ve vzdálenosti  </a:t>
                </a:r>
                <a:r>
                  <a:rPr lang="cs-CZ" sz="3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cs-CZ" sz="34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 </a:t>
                </a:r>
                <a:r>
                  <a:rPr lang="cs-CZ" sz="32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mezi dvěma hladinami stejného 					elektrického potenciálu je elektrické napětí   </a:t>
                </a:r>
                <a:r>
                  <a:rPr lang="cs-CZ" sz="34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  </a:t>
                </a:r>
                <a:r>
                  <a:rPr lang="cs-CZ" sz="24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⋅</a:t>
                </a:r>
                <a:r>
                  <a:rPr lang="cs-CZ" sz="3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   </a:t>
                </a:r>
                <a:r>
                  <a:rPr lang="cs-CZ" sz="34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endParaRPr lang="cs-CZ" sz="1200" dirty="0">
                  <a:solidFill>
                    <a:srgbClr val="0044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         (  </a:t>
                </a:r>
                <a:r>
                  <a:rPr lang="cs-CZ" sz="3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cs-CZ" sz="32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28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l-GR" sz="24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Δ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𝜑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200" b="1" i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 </m:t>
                        </m:r>
                        <m:sSub>
                          <m:sSubPr>
                            <m:ctrlPr>
                              <a:rPr lang="cs-CZ" sz="3600" b="1" i="1" smtClean="0">
                                <a:solidFill>
                                  <a:srgbClr val="0044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1" i="1" smtClean="0">
                                <a:solidFill>
                                  <a:srgbClr val="0044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cs-CZ" sz="3600" b="1" i="1" smtClean="0">
                                <a:solidFill>
                                  <a:srgbClr val="0044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num>
                      <m:den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den>
                    </m:f>
                  </m:oMath>
                </a14:m>
                <a:r>
                  <a:rPr lang="cs-CZ" sz="34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cs-CZ" sz="36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cs-CZ" sz="34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den>
                    </m:f>
                  </m:oMath>
                </a14:m>
                <a:r>
                  <a:rPr lang="cs-CZ" sz="3600" b="1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       </a:t>
                </a:r>
                <a:r>
                  <a:rPr lang="cs-CZ" sz="36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  	 </a:t>
                </a:r>
                <a:r>
                  <a:rPr lang="cs-CZ" sz="3600" b="1" i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W</a:t>
                </a:r>
                <a:r>
                  <a:rPr lang="cs-CZ" sz="3600" dirty="0">
                    <a:solidFill>
                      <a:srgbClr val="0044CC"/>
                    </a:solidFill>
                    <a:cs typeface="Times New Roman" panose="02020603050405020304" pitchFamily="18" charset="0"/>
                  </a:rPr>
                  <a:t> 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 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cs-CZ" sz="3600" b="1" dirty="0">
                    <a:solidFill>
                      <a:srgbClr val="FF0000"/>
                    </a:solidFill>
                  </a:rPr>
                  <a:t> ∙</a:t>
                </a:r>
                <a:r>
                  <a:rPr lang="cs-CZ" sz="3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cs-CZ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cs-CZ" sz="3200" dirty="0">
                  <a:solidFill>
                    <a:srgbClr val="0044CC"/>
                  </a:solidFill>
                </a:endParaRPr>
              </a:p>
              <a:p>
                <a:endParaRPr lang="cs-CZ" sz="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cs-CZ" sz="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		  </a:t>
                </a:r>
                <a:r>
                  <a:rPr lang="cs-CZ" sz="2600" dirty="0">
                    <a:solidFill>
                      <a:srgbClr val="0044CC"/>
                    </a:solidFill>
                  </a:rPr>
                  <a:t>Pro vztah mezi jednotkami platí </a:t>
                </a:r>
                <a:r>
                  <a:rPr lang="cs-CZ" sz="2400" dirty="0">
                    <a:solidFill>
                      <a:srgbClr val="0044CC"/>
                    </a:solidFill>
                  </a:rPr>
                  <a:t>:    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cs-CZ" sz="3200" b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 </a:t>
                </a:r>
                <a:r>
                  <a:rPr lang="cs-CZ" sz="2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 </a:t>
                </a:r>
                <a:r>
                  <a:rPr lang="cs-CZ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J 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⋅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C </a:t>
                </a:r>
                <a:r>
                  <a:rPr lang="cs-CZ" sz="3200" b="1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</a:t>
                </a:r>
                <a:r>
                  <a:rPr lang="cs-CZ" sz="3200" b="1" noProof="1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,   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cs-CZ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J </a:t>
                </a:r>
                <a:r>
                  <a:rPr lang="cs-CZ" sz="2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200" b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 </a:t>
                </a:r>
                <a:r>
                  <a:rPr lang="cs-CZ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⋅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C</a:t>
                </a:r>
                <a:r>
                  <a:rPr lang="cs-CZ" sz="3200" b="1" noProof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cs-CZ" sz="32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cs-CZ" sz="32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	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(</a:t>
                </a:r>
                <a:r>
                  <a:rPr lang="cs-CZ" sz="32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24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cs-CZ" sz="20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24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num>
                      <m:den>
                        <m: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cs-CZ" sz="3600" b="1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cs-CZ" sz="2400" b="1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3600" b="1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3600" b="1" i="1" smtClean="0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3600" b="1" i="1">
                                <a:solidFill>
                                  <a:srgbClr val="0044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600" b="1" i="1">
                                <a:solidFill>
                                  <a:srgbClr val="0044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cs-CZ" sz="3600" b="1" i="1">
                                <a:solidFill>
                                  <a:srgbClr val="0044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num>
                      <m:den>
                        <m:r>
                          <a:rPr lang="cs-CZ" sz="3600" b="1" i="1">
                            <a:solidFill>
                              <a:srgbClr val="0044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𝑸</m:t>
                        </m:r>
                      </m:den>
                    </m:f>
                  </m:oMath>
                </a14:m>
                <a:r>
                  <a:rPr lang="cs-CZ" sz="3600" b="1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cs-CZ" sz="2800" dirty="0">
                    <a:solidFill>
                      <a:srgbClr val="0044CC"/>
                    </a:solidFill>
                    <a:ea typeface="Cambria Math" panose="02040503050406030204" pitchFamily="18" charset="0"/>
                  </a:rPr>
                  <a:t>)  </a:t>
                </a:r>
                <a:r>
                  <a:rPr lang="cs-CZ" sz="36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cs-CZ" sz="24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sz="2600" dirty="0">
                    <a:solidFill>
                      <a:srgbClr val="0044CC"/>
                    </a:solidFill>
                  </a:rPr>
                  <a:t>Jednotkou intenzity el. pole </a:t>
                </a:r>
                <a:r>
                  <a:rPr lang="cs-CZ" sz="3000" b="1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cs-CZ" sz="30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cs-CZ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cs-CZ" sz="2400" dirty="0">
                    <a:solidFill>
                      <a:srgbClr val="0044CC"/>
                    </a:solidFill>
                  </a:rPr>
                  <a:t> je 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V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⋅ m</a:t>
                </a:r>
                <a:r>
                  <a:rPr lang="cs-CZ" sz="2800" b="1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2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N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⋅ C</a:t>
                </a:r>
                <a:r>
                  <a:rPr lang="cs-CZ" sz="2800" b="1" baseline="30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cs-CZ" sz="2800" dirty="0">
                    <a:solidFill>
                      <a:srgbClr val="0044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cs-CZ" sz="2400" dirty="0">
                  <a:solidFill>
                    <a:srgbClr val="0044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3B8DFE1A-34DD-5709-D8EB-F32B7D12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90400" cy="6830203"/>
              </a:xfrm>
              <a:prstGeom prst="rect">
                <a:avLst/>
              </a:prstGeom>
              <a:blipFill>
                <a:blip r:embed="rId2"/>
                <a:stretch>
                  <a:fillRect t="-1607" r="-10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48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B8DFE1A-34DD-5709-D8EB-F32B7D121260}"/>
              </a:ext>
            </a:extLst>
          </p:cNvPr>
          <p:cNvSpPr txBox="1"/>
          <p:nvPr/>
        </p:nvSpPr>
        <p:spPr>
          <a:xfrm>
            <a:off x="0" y="0"/>
            <a:ext cx="12080240" cy="6955750"/>
          </a:xfrm>
          <a:prstGeom prst="rect">
            <a:avLst/>
          </a:prstGeom>
          <a:solidFill>
            <a:srgbClr val="C8E0FC"/>
          </a:solidFill>
        </p:spPr>
        <p:txBody>
          <a:bodyPr wrap="square">
            <a:spAutoFit/>
          </a:bodyPr>
          <a:lstStyle/>
          <a:p>
            <a:r>
              <a:rPr lang="cs-CZ" sz="3600" b="1" noProof="1">
                <a:solidFill>
                  <a:srgbClr val="0044CC"/>
                </a:solidFill>
              </a:rPr>
              <a:t>	   Kapacita vodiče</a:t>
            </a:r>
            <a:endParaRPr lang="cs-CZ" sz="4000" b="1" noProof="1">
              <a:solidFill>
                <a:schemeClr val="accent2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   </a:t>
            </a:r>
            <a:r>
              <a:rPr lang="cs-CZ" sz="32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⦁</a:t>
            </a:r>
            <a:r>
              <a:rPr lang="cs-CZ" sz="3200" dirty="0">
                <a:solidFill>
                  <a:srgbClr val="0044CC"/>
                </a:solidFill>
              </a:rPr>
              <a:t> </a:t>
            </a:r>
            <a:r>
              <a:rPr lang="cs-CZ" sz="3200" b="1" dirty="0">
                <a:solidFill>
                  <a:srgbClr val="0044CC"/>
                </a:solidFill>
              </a:rPr>
              <a:t>vodiče</a:t>
            </a:r>
            <a:r>
              <a:rPr lang="cs-CZ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  </a:t>
            </a:r>
          </a:p>
          <a:p>
            <a:r>
              <a:rPr lang="cs-CZ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	   </a:t>
            </a:r>
            <a:r>
              <a:rPr lang="cs-CZ" sz="2800" dirty="0">
                <a:solidFill>
                  <a:srgbClr val="0044CC"/>
                </a:solidFill>
              </a:rPr>
              <a:t>-  elektrostatická indukce</a:t>
            </a:r>
          </a:p>
          <a:p>
            <a:r>
              <a:rPr lang="cs-CZ" sz="2800" dirty="0">
                <a:solidFill>
                  <a:srgbClr val="0044CC"/>
                </a:solidFill>
              </a:rPr>
              <a:t>	   -  elektrické náboje se rozloží vždy na povrchu vodiče a to tak, 	  		  že vyruší elektrické pole uvnitř</a:t>
            </a:r>
          </a:p>
          <a:p>
            <a:r>
              <a:rPr lang="cs-CZ" sz="2800" dirty="0">
                <a:solidFill>
                  <a:srgbClr val="0044CC"/>
                </a:solidFill>
              </a:rPr>
              <a:t>	   -  stínicí účinek vnitřního uzavřeného prostoru</a:t>
            </a:r>
          </a:p>
          <a:p>
            <a:r>
              <a:rPr lang="cs-CZ" sz="2800" dirty="0">
                <a:solidFill>
                  <a:srgbClr val="0044CC"/>
                </a:solidFill>
              </a:rPr>
              <a:t>	   -  Faradayova klec (kovová síť)</a:t>
            </a:r>
          </a:p>
          <a:p>
            <a:endParaRPr lang="cs-CZ" sz="600" dirty="0">
              <a:solidFill>
                <a:srgbClr val="0044CC"/>
              </a:solidFill>
            </a:endParaRPr>
          </a:p>
          <a:p>
            <a:r>
              <a:rPr lang="cs-CZ" sz="3200" dirty="0">
                <a:solidFill>
                  <a:srgbClr val="0044CC"/>
                </a:solidFill>
              </a:rPr>
              <a:t>	   </a:t>
            </a:r>
            <a:r>
              <a:rPr lang="cs-CZ" sz="32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⦁</a:t>
            </a:r>
            <a:r>
              <a:rPr lang="cs-CZ" sz="3200" dirty="0">
                <a:solidFill>
                  <a:srgbClr val="0044CC"/>
                </a:solidFill>
              </a:rPr>
              <a:t> </a:t>
            </a:r>
            <a:r>
              <a:rPr lang="cs-CZ" sz="3200" b="1" dirty="0">
                <a:solidFill>
                  <a:srgbClr val="0044CC"/>
                </a:solidFill>
              </a:rPr>
              <a:t>dielektrika </a:t>
            </a:r>
            <a:r>
              <a:rPr lang="cs-CZ" sz="2800" dirty="0">
                <a:solidFill>
                  <a:srgbClr val="0044CC"/>
                </a:solidFill>
              </a:rPr>
              <a:t>( </a:t>
            </a:r>
            <a:r>
              <a:rPr lang="cs-CZ" sz="3200" b="1" dirty="0">
                <a:solidFill>
                  <a:srgbClr val="0044CC"/>
                </a:solidFill>
              </a:rPr>
              <a:t>izolanty </a:t>
            </a:r>
            <a:r>
              <a:rPr lang="cs-CZ" sz="2800" dirty="0">
                <a:solidFill>
                  <a:srgbClr val="0044CC"/>
                </a:solidFill>
              </a:rPr>
              <a:t>)</a:t>
            </a:r>
          </a:p>
          <a:p>
            <a:r>
              <a:rPr lang="cs-CZ" sz="2800" dirty="0">
                <a:solidFill>
                  <a:srgbClr val="0044CC"/>
                </a:solidFill>
              </a:rPr>
              <a:t>	    -  působením elektrického pole se materiál polarizuje, vznikají 				  elektrické dipóly, které zaujímají takovou polohu, že svým 				  působením elektrické pole zeslabují</a:t>
            </a:r>
          </a:p>
          <a:p>
            <a:endParaRPr lang="cs-CZ" sz="600" dirty="0">
              <a:solidFill>
                <a:srgbClr val="0044CC"/>
              </a:solidFill>
            </a:endParaRPr>
          </a:p>
          <a:p>
            <a:r>
              <a:rPr lang="cs-CZ" sz="3200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    ⦁</a:t>
            </a:r>
            <a:r>
              <a:rPr lang="cs-CZ" sz="3200" dirty="0">
                <a:solidFill>
                  <a:srgbClr val="0044CC"/>
                </a:solidFill>
              </a:rPr>
              <a:t> </a:t>
            </a:r>
            <a:r>
              <a:rPr lang="cs-CZ" sz="3200" b="1" dirty="0">
                <a:solidFill>
                  <a:srgbClr val="0044CC"/>
                </a:solidFill>
              </a:rPr>
              <a:t>kapacita vodiče  </a:t>
            </a:r>
            <a:r>
              <a:rPr lang="cs-CZ" sz="3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 </a:t>
            </a:r>
            <a:r>
              <a:rPr lang="cs-CZ" sz="3800" b="1" dirty="0">
                <a:solidFill>
                  <a:srgbClr val="0044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je fyzikální veličina, která vyjadřuje 			 	  schopnost vodiče pojmout elektrický náboj </a:t>
            </a:r>
            <a:r>
              <a:rPr lang="cs-CZ" sz="3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při určité 					  hodnotě elektrického potenciálu 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𝜑</a:t>
            </a:r>
            <a:r>
              <a:rPr lang="cs-CZ" sz="3000" b="1" i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nebo napětí </a:t>
            </a:r>
            <a:r>
              <a:rPr lang="cs-CZ" sz="3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cs-CZ" sz="2800" dirty="0">
                <a:solidFill>
                  <a:srgbClr val="0044CC"/>
                </a:solidFill>
                <a:ea typeface="Cambria Math" panose="02040503050406030204" pitchFamily="18" charset="0"/>
              </a:rPr>
              <a:t> </a:t>
            </a:r>
            <a:r>
              <a:rPr lang="cs-CZ" sz="3000" dirty="0">
                <a:solidFill>
                  <a:srgbClr val="0044CC"/>
                </a:solidFill>
                <a:ea typeface="Cambria Math" panose="02040503050406030204" pitchFamily="18" charset="0"/>
              </a:rPr>
              <a:t> </a:t>
            </a:r>
            <a:endParaRPr lang="cs-CZ" sz="1000" dirty="0">
              <a:solidFill>
                <a:srgbClr val="0044CC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260262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4354</TotalTime>
  <Words>1074</Words>
  <Application>Microsoft Office PowerPoint</Application>
  <PresentationFormat>Širokoúhlá obrazovka</PresentationFormat>
  <Paragraphs>95</Paragraphs>
  <Slides>10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 Math</vt:lpstr>
      <vt:lpstr>Century Gothic</vt:lpstr>
      <vt:lpstr>Times New Roman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Host</cp:lastModifiedBy>
  <cp:revision>153</cp:revision>
  <dcterms:created xsi:type="dcterms:W3CDTF">2022-12-08T13:54:21Z</dcterms:created>
  <dcterms:modified xsi:type="dcterms:W3CDTF">2023-05-31T11:44:53Z</dcterms:modified>
</cp:coreProperties>
</file>