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72" r:id="rId2"/>
    <p:sldId id="282" r:id="rId3"/>
    <p:sldId id="283" r:id="rId4"/>
    <p:sldId id="285" r:id="rId5"/>
    <p:sldId id="284" r:id="rId6"/>
    <p:sldId id="286" r:id="rId7"/>
    <p:sldId id="287" r:id="rId8"/>
    <p:sldId id="294" r:id="rId9"/>
    <p:sldId id="288" r:id="rId10"/>
    <p:sldId id="270" r:id="rId11"/>
    <p:sldId id="292" r:id="rId12"/>
    <p:sldId id="29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jník Mojmír" initials="HM" lastIdx="1" clrIdx="0">
    <p:extLst>
      <p:ext uri="{19B8F6BF-5375-455C-9EA6-DF929625EA0E}">
        <p15:presenceInfo xmlns:p15="http://schemas.microsoft.com/office/powerpoint/2012/main" userId="S::mojmir.hajnik@vsem.cz::fb680f7b-2ce5-4d05-b9ec-d56dcd2b9f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44CC"/>
    <a:srgbClr val="C8E0FC"/>
    <a:srgbClr val="0000FF"/>
    <a:srgbClr val="FF0066"/>
    <a:srgbClr val="0A60C8"/>
    <a:srgbClr val="0C6FE6"/>
    <a:srgbClr val="7CDDF4"/>
    <a:srgbClr val="E3F0FF"/>
    <a:srgbClr val="E5E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6433" autoAdjust="0"/>
  </p:normalViewPr>
  <p:slideViewPr>
    <p:cSldViewPr snapToGrid="0">
      <p:cViewPr varScale="1">
        <p:scale>
          <a:sx n="103" d="100"/>
          <a:sy n="103" d="100"/>
        </p:scale>
        <p:origin x="2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5976B-4511-44BC-BEAD-C9DFF0571B0F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A2A0D-8D8B-4E7A-9BD6-E78C817FB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63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6000"/>
                <a:lumOff val="74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3" t="15038" r="106" b="-384"/>
          <a:stretch/>
        </p:blipFill>
        <p:spPr>
          <a:xfrm>
            <a:off x="-198988" y="-58405"/>
            <a:ext cx="12382662" cy="69748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" y="0"/>
            <a:ext cx="12175349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159" y="-58405"/>
            <a:ext cx="14594382" cy="816597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016500" y="1473200"/>
            <a:ext cx="43445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TEPLOTNÍ  ROZTAŽNOST</a:t>
            </a:r>
          </a:p>
          <a:p>
            <a:pPr algn="ctr"/>
            <a:r>
              <a:rPr lang="cs-CZ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TERMODYNAMIKA</a:t>
            </a:r>
            <a:endParaRPr lang="en-US" sz="2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855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1"/>
            <a:ext cx="11963399" cy="6894195"/>
          </a:xfrm>
          <a:prstGeom prst="rect">
            <a:avLst/>
          </a:prstGeom>
          <a:solidFill>
            <a:srgbClr val="C8E0FC"/>
          </a:solidFill>
        </p:spPr>
        <p:txBody>
          <a:bodyPr wrap="square" rtlCol="0">
            <a:spAutoFit/>
          </a:bodyPr>
          <a:lstStyle/>
          <a:p>
            <a:r>
              <a:rPr lang="cs-CZ" sz="1200" b="1" dirty="0"/>
              <a:t> </a:t>
            </a:r>
          </a:p>
          <a:p>
            <a:r>
              <a:rPr lang="cs-CZ" sz="1200" b="1" dirty="0"/>
              <a:t>                    </a:t>
            </a:r>
            <a:r>
              <a:rPr lang="cs-CZ" sz="4000" b="1" dirty="0">
                <a:solidFill>
                  <a:schemeClr val="bg2">
                    <a:lumMod val="75000"/>
                  </a:schemeClr>
                </a:solidFill>
              </a:rPr>
              <a:t>ZÁKONY  TERMODYNAMIKY</a:t>
            </a:r>
            <a:endParaRPr lang="cs-CZ" sz="4000" b="1" dirty="0"/>
          </a:p>
          <a:p>
            <a:r>
              <a:rPr lang="cs-CZ" sz="2800" b="1" dirty="0">
                <a:solidFill>
                  <a:srgbClr val="0000FF"/>
                </a:solidFill>
              </a:rPr>
              <a:t>    </a:t>
            </a:r>
          </a:p>
          <a:p>
            <a:r>
              <a:rPr lang="cs-CZ" sz="2800" b="1" dirty="0">
                <a:solidFill>
                  <a:srgbClr val="0000CC"/>
                </a:solidFill>
              </a:rPr>
              <a:t>    </a:t>
            </a:r>
            <a:r>
              <a:rPr lang="cs-CZ" sz="3200" b="1" dirty="0">
                <a:solidFill>
                  <a:srgbClr val="0000CC"/>
                </a:solidFill>
              </a:rPr>
              <a:t>Termodynamika  </a:t>
            </a:r>
            <a:r>
              <a:rPr lang="cs-CZ" sz="3200" dirty="0">
                <a:solidFill>
                  <a:srgbClr val="0000CC"/>
                </a:solidFill>
              </a:rPr>
              <a:t>zkoumá zákonitosti, které se uplatňují při 	přeměnách energie.</a:t>
            </a:r>
            <a:endParaRPr lang="cs-CZ" sz="3200" b="1" dirty="0">
              <a:solidFill>
                <a:srgbClr val="0000CC"/>
              </a:solidFill>
            </a:endParaRPr>
          </a:p>
          <a:p>
            <a:endParaRPr lang="cs-CZ" sz="2400" dirty="0"/>
          </a:p>
          <a:p>
            <a:r>
              <a:rPr lang="cs-CZ" sz="2800" b="1" dirty="0">
                <a:solidFill>
                  <a:srgbClr val="0044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cs-CZ" sz="3600" b="1" dirty="0">
                <a:solidFill>
                  <a:srgbClr val="0044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Vnitřní energie tělesa  </a:t>
            </a:r>
            <a:r>
              <a:rPr lang="cs-CZ" sz="3400" b="1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</a:t>
            </a:r>
            <a:r>
              <a:rPr lang="cs-CZ" sz="3400" b="1" dirty="0">
                <a:solidFill>
                  <a:srgbClr val="FF0000"/>
                </a:solidFill>
              </a:rPr>
              <a:t> </a:t>
            </a:r>
            <a:r>
              <a:rPr lang="cs-CZ" sz="3200" b="1" dirty="0">
                <a:solidFill>
                  <a:srgbClr val="FF0000"/>
                </a:solidFill>
              </a:rPr>
              <a:t>  </a:t>
            </a:r>
            <a:endParaRPr lang="cs-CZ" sz="1600" dirty="0">
              <a:solidFill>
                <a:srgbClr val="F4FCFE"/>
              </a:solidFill>
            </a:endParaRPr>
          </a:p>
          <a:p>
            <a:endParaRPr lang="cs-CZ" sz="800" b="1" dirty="0">
              <a:solidFill>
                <a:srgbClr val="0044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3200" dirty="0">
                <a:solidFill>
                  <a:srgbClr val="F4FCFE"/>
                </a:solidFill>
              </a:rPr>
              <a:t>	</a:t>
            </a:r>
            <a:r>
              <a:rPr lang="cs-CZ" sz="3200" dirty="0">
                <a:solidFill>
                  <a:srgbClr val="0000CC"/>
                </a:solidFill>
              </a:rPr>
              <a:t>je </a:t>
            </a:r>
            <a:r>
              <a:rPr lang="cs-CZ" sz="3200" dirty="0">
                <a:solidFill>
                  <a:srgbClr val="0000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dána součtem celkové kinetické energie </a:t>
            </a:r>
            <a:r>
              <a:rPr lang="cs-CZ" sz="3400" b="1" i="1" noProof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</a:t>
            </a:r>
            <a:r>
              <a:rPr lang="cs-CZ" sz="3400" b="1" i="1" baseline="-25000" noProof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cs-CZ" sz="3400" noProof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noProof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pohybu 	atomů a molekul v tělese  a  celkové </a:t>
            </a:r>
            <a:r>
              <a:rPr lang="cs-CZ" sz="3200" dirty="0">
                <a:solidFill>
                  <a:srgbClr val="0000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potenciální energie</a:t>
            </a:r>
          </a:p>
          <a:p>
            <a:r>
              <a:rPr lang="cs-CZ" sz="3200" dirty="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>
                <a:solidFill>
                  <a:srgbClr val="0000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jejich vzájemné polohy  </a:t>
            </a:r>
            <a:r>
              <a:rPr lang="cs-CZ" sz="3400" b="1" i="1" noProof="1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</a:t>
            </a:r>
            <a:r>
              <a:rPr lang="cs-CZ" sz="3400" b="1" i="1" baseline="-25000" noProof="1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  </a:t>
            </a:r>
            <a:r>
              <a:rPr lang="cs-CZ" sz="3200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cs-CZ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	</a:t>
            </a:r>
            <a:r>
              <a:rPr lang="cs-CZ" sz="3200" dirty="0">
                <a:solidFill>
                  <a:srgbClr val="0000CC"/>
                </a:solidFill>
                <a:cs typeface="Times New Roman" panose="02020603050405020304" pitchFamily="18" charset="0"/>
              </a:rPr>
              <a:t>Vnitřní energie tělesa </a:t>
            </a:r>
            <a:r>
              <a:rPr lang="cs-CZ" sz="3200" b="1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</a:t>
            </a:r>
            <a:r>
              <a:rPr lang="cs-CZ" sz="3200" b="1" dirty="0">
                <a:solidFill>
                  <a:srgbClr val="FF0000"/>
                </a:solidFill>
              </a:rPr>
              <a:t>  </a:t>
            </a:r>
            <a:r>
              <a:rPr lang="cs-CZ" sz="3200" dirty="0">
                <a:solidFill>
                  <a:srgbClr val="0000CC"/>
                </a:solidFill>
                <a:cs typeface="Times New Roman" panose="02020603050405020304" pitchFamily="18" charset="0"/>
              </a:rPr>
              <a:t>závisí především na jeho teplotě.</a:t>
            </a:r>
            <a:endParaRPr lang="cs-CZ" sz="1200" dirty="0">
              <a:solidFill>
                <a:srgbClr val="0000CC"/>
              </a:solidFill>
              <a:cs typeface="Times New Roman" panose="02020603050405020304" pitchFamily="18" charset="0"/>
            </a:endParaRPr>
          </a:p>
          <a:p>
            <a:r>
              <a:rPr lang="cs-CZ" sz="1200" dirty="0">
                <a:solidFill>
                  <a:srgbClr val="0000FF"/>
                </a:solidFill>
                <a:cs typeface="Times New Roman" panose="02020603050405020304" pitchFamily="18" charset="0"/>
              </a:rPr>
              <a:t>	</a:t>
            </a:r>
          </a:p>
          <a:p>
            <a:r>
              <a:rPr lang="cs-CZ" sz="2800" b="1" dirty="0">
                <a:solidFill>
                  <a:srgbClr val="0044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4000" b="1" dirty="0">
                <a:solidFill>
                  <a:srgbClr val="0044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cs-CZ" sz="3400" b="1" dirty="0">
                <a:solidFill>
                  <a:srgbClr val="0044CC"/>
                </a:solidFill>
                <a:cs typeface="Times New Roman" panose="02020603050405020304" pitchFamily="18" charset="0"/>
              </a:rPr>
              <a:t>. </a:t>
            </a:r>
            <a:r>
              <a:rPr lang="cs-CZ" sz="3400" b="1" dirty="0">
                <a:solidFill>
                  <a:srgbClr val="0044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termodynamický zákon  </a:t>
            </a:r>
            <a:r>
              <a:rPr lang="cs-CZ" sz="3200" dirty="0">
                <a:solidFill>
                  <a:srgbClr val="0000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cs-CZ" sz="3200" i="1" dirty="0">
                <a:solidFill>
                  <a:srgbClr val="0000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Zákon zachování energie </a:t>
            </a:r>
            <a:r>
              <a:rPr lang="cs-CZ" sz="3200" dirty="0">
                <a:solidFill>
                  <a:srgbClr val="0000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cs-CZ" sz="800" dirty="0">
              <a:solidFill>
                <a:srgbClr val="0044C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800" dirty="0">
                <a:solidFill>
                  <a:srgbClr val="0044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					</a:t>
            </a:r>
            <a:r>
              <a:rPr lang="cs-CZ" sz="3200" b="1" dirty="0">
                <a:solidFill>
                  <a:srgbClr val="FF0066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>
                <a:solidFill>
                  <a:srgbClr val="FF0066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△</a:t>
            </a:r>
            <a:r>
              <a:rPr lang="cs-CZ" sz="3800" b="1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 </a:t>
            </a:r>
            <a:r>
              <a:rPr lang="cs-CZ" sz="3600" b="1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sz="3600" dirty="0">
                <a:solidFill>
                  <a:srgbClr val="FF0066"/>
                </a:solidFill>
              </a:rPr>
              <a:t>=  </a:t>
            </a:r>
            <a:r>
              <a:rPr lang="cs-CZ" sz="3600" b="1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</a:t>
            </a:r>
            <a:r>
              <a:rPr lang="cs-CZ" sz="3600" b="1" dirty="0">
                <a:solidFill>
                  <a:srgbClr val="FF0066"/>
                </a:solidFill>
              </a:rPr>
              <a:t> </a:t>
            </a:r>
            <a:r>
              <a:rPr lang="cs-CZ" sz="3600" dirty="0">
                <a:solidFill>
                  <a:srgbClr val="FF0066"/>
                </a:solidFill>
              </a:rPr>
              <a:t> + </a:t>
            </a:r>
            <a:r>
              <a:rPr lang="cs-CZ" sz="3600" b="1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39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EE1FA3B-BE2E-1472-416B-F5CE73C310C4}"/>
              </a:ext>
            </a:extLst>
          </p:cNvPr>
          <p:cNvSpPr txBox="1"/>
          <p:nvPr/>
        </p:nvSpPr>
        <p:spPr>
          <a:xfrm>
            <a:off x="0" y="-121920"/>
            <a:ext cx="11976100" cy="7078861"/>
          </a:xfrm>
          <a:prstGeom prst="rect">
            <a:avLst/>
          </a:prstGeom>
          <a:solidFill>
            <a:srgbClr val="C8E0FC"/>
          </a:solidFill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44CC"/>
                </a:solidFill>
                <a:cs typeface="Times New Roman" panose="02020603050405020304" pitchFamily="18" charset="0"/>
              </a:rPr>
              <a:t>    </a:t>
            </a:r>
            <a:r>
              <a:rPr lang="cs-CZ" sz="2800" i="1" dirty="0">
                <a:solidFill>
                  <a:srgbClr val="0000CC"/>
                </a:solidFill>
                <a:cs typeface="Times New Roman" panose="02020603050405020304" pitchFamily="18" charset="0"/>
              </a:rPr>
              <a:t>„ </a:t>
            </a:r>
            <a:r>
              <a:rPr lang="cs-CZ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Přírůstek vnitřní energie soustavy </a:t>
            </a:r>
            <a:r>
              <a:rPr lang="cs-CZ" sz="2800" b="1" dirty="0">
                <a:solidFill>
                  <a:srgbClr val="FF0066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△</a:t>
            </a:r>
            <a:r>
              <a:rPr lang="cs-CZ" sz="2800" b="1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 </a:t>
            </a:r>
            <a:r>
              <a:rPr lang="cs-CZ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 </a:t>
            </a:r>
            <a:r>
              <a:rPr lang="cs-CZ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je roven součtu práce </a:t>
            </a:r>
            <a:r>
              <a:rPr lang="cs-CZ" sz="2800" b="1" i="1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</a:t>
            </a:r>
            <a:r>
              <a:rPr lang="cs-CZ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 , 	kterou působí vnější síly na těleso  a  tepla  </a:t>
            </a:r>
            <a:r>
              <a:rPr lang="cs-CZ" sz="2800" b="1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  </a:t>
            </a:r>
            <a:r>
              <a:rPr lang="cs-CZ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, které při tepelné 	výměně těleso přijalo.</a:t>
            </a:r>
            <a:r>
              <a:rPr lang="cs-CZ" sz="2800" i="1" dirty="0">
                <a:solidFill>
                  <a:srgbClr val="0000FF"/>
                </a:solidFill>
                <a:cs typeface="Times New Roman" panose="02020603050405020304" pitchFamily="18" charset="0"/>
              </a:rPr>
              <a:t>“</a:t>
            </a:r>
            <a:endParaRPr lang="cs-CZ" sz="80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r>
              <a:rPr lang="cs-CZ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	</a:t>
            </a:r>
            <a:r>
              <a:rPr lang="cs-CZ" sz="2800" b="1" dirty="0">
                <a:solidFill>
                  <a:srgbClr val="0044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>
                <a:solidFill>
                  <a:srgbClr val="0044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Tepel</a:t>
            </a:r>
            <a:r>
              <a:rPr lang="cs-CZ" sz="3200" b="1" dirty="0">
                <a:solidFill>
                  <a:srgbClr val="0044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ná výměna </a:t>
            </a:r>
            <a:endParaRPr lang="cs-CZ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r>
              <a:rPr lang="cs-CZ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	 -  děj, při němž je část vnitřní energie teplejšího tělesa předávána 	    tělesu chladnějšímu</a:t>
            </a:r>
          </a:p>
          <a:p>
            <a:r>
              <a:rPr lang="cs-CZ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	    Přenos tepla    -  vedením</a:t>
            </a:r>
          </a:p>
          <a:p>
            <a:r>
              <a:rPr lang="cs-CZ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						      -   prouděním</a:t>
            </a:r>
          </a:p>
          <a:p>
            <a:r>
              <a:rPr lang="cs-CZ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				         	      -   zářením</a:t>
            </a:r>
            <a:endParaRPr lang="cs-CZ" sz="1200" dirty="0">
              <a:solidFill>
                <a:srgbClr val="0000CC"/>
              </a:solidFill>
              <a:cs typeface="Times New Roman" panose="02020603050405020304" pitchFamily="18" charset="0"/>
            </a:endParaRPr>
          </a:p>
          <a:p>
            <a:r>
              <a:rPr lang="cs-CZ" sz="2800" b="1" dirty="0">
                <a:solidFill>
                  <a:srgbClr val="0044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cs-CZ" sz="4000" b="1" dirty="0">
                <a:solidFill>
                  <a:srgbClr val="0044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3600" b="1" dirty="0">
                <a:solidFill>
                  <a:srgbClr val="0044CC"/>
                </a:solidFill>
                <a:cs typeface="Times New Roman" panose="02020603050405020304" pitchFamily="18" charset="0"/>
              </a:rPr>
              <a:t>. </a:t>
            </a:r>
            <a:r>
              <a:rPr lang="cs-CZ" sz="3400" b="1" dirty="0">
                <a:solidFill>
                  <a:srgbClr val="0044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termodynamický zákon </a:t>
            </a:r>
            <a:endParaRPr lang="cs-CZ" sz="340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r>
              <a:rPr lang="cs-CZ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      </a:t>
            </a:r>
            <a:r>
              <a:rPr lang="cs-CZ" sz="2800" i="1" dirty="0">
                <a:solidFill>
                  <a:srgbClr val="0000CC"/>
                </a:solidFill>
                <a:cs typeface="Times New Roman" panose="02020603050405020304" pitchFamily="18" charset="0"/>
              </a:rPr>
              <a:t>„ </a:t>
            </a:r>
            <a:r>
              <a:rPr lang="cs-CZ" sz="3000" dirty="0">
                <a:solidFill>
                  <a:srgbClr val="0000CC"/>
                </a:solidFill>
                <a:cs typeface="Times New Roman" panose="02020603050405020304" pitchFamily="18" charset="0"/>
              </a:rPr>
              <a:t>Při tepelné výměně nemůže těleso o vyšší teplotě</a:t>
            </a:r>
          </a:p>
          <a:p>
            <a:r>
              <a:rPr lang="cs-CZ" sz="3000" dirty="0">
                <a:solidFill>
                  <a:srgbClr val="0000CC"/>
                </a:solidFill>
                <a:cs typeface="Times New Roman" panose="02020603050405020304" pitchFamily="18" charset="0"/>
              </a:rPr>
              <a:t>		samovolně přijímat teplo od tělesa s nižší teplotou. </a:t>
            </a:r>
            <a:r>
              <a:rPr lang="cs-CZ" sz="2800" i="1" dirty="0">
                <a:solidFill>
                  <a:srgbClr val="0000CC"/>
                </a:solidFill>
                <a:cs typeface="Times New Roman" panose="02020603050405020304" pitchFamily="18" charset="0"/>
              </a:rPr>
              <a:t>“   </a:t>
            </a:r>
            <a:r>
              <a:rPr lang="cs-CZ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…… </a:t>
            </a:r>
          </a:p>
          <a:p>
            <a:r>
              <a:rPr lang="cs-CZ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 …  </a:t>
            </a:r>
            <a:r>
              <a:rPr lang="cs-CZ" sz="2800" i="1" dirty="0">
                <a:solidFill>
                  <a:srgbClr val="0000CC"/>
                </a:solidFill>
                <a:cs typeface="Times New Roman" panose="02020603050405020304" pitchFamily="18" charset="0"/>
              </a:rPr>
              <a:t>„</a:t>
            </a:r>
            <a:r>
              <a:rPr lang="cs-CZ" sz="3000" dirty="0">
                <a:solidFill>
                  <a:srgbClr val="0000CC"/>
                </a:solidFill>
                <a:cs typeface="Times New Roman" panose="02020603050405020304" pitchFamily="18" charset="0"/>
              </a:rPr>
              <a:t>Není možno sestrojit tepelný stroj, který by jen přijímal teplo</a:t>
            </a:r>
          </a:p>
          <a:p>
            <a:r>
              <a:rPr lang="cs-CZ" sz="3000" dirty="0">
                <a:solidFill>
                  <a:srgbClr val="0000CC"/>
                </a:solidFill>
                <a:cs typeface="Times New Roman" panose="02020603050405020304" pitchFamily="18" charset="0"/>
              </a:rPr>
              <a:t>	    od nějakého tělesa  a vykonával za to  stejně velkou</a:t>
            </a:r>
          </a:p>
          <a:p>
            <a:r>
              <a:rPr lang="cs-CZ" sz="3000" dirty="0">
                <a:solidFill>
                  <a:srgbClr val="0000CC"/>
                </a:solidFill>
                <a:cs typeface="Times New Roman" panose="02020603050405020304" pitchFamily="18" charset="0"/>
              </a:rPr>
              <a:t>	    mechanickou práci. </a:t>
            </a:r>
            <a:r>
              <a:rPr lang="cs-CZ" sz="3200" i="1" dirty="0">
                <a:solidFill>
                  <a:srgbClr val="0000CC"/>
                </a:solidFill>
                <a:cs typeface="Times New Roman" panose="02020603050405020304" pitchFamily="18" charset="0"/>
              </a:rPr>
              <a:t>“</a:t>
            </a:r>
            <a:endParaRPr lang="cs-CZ" sz="3000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459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CDC2DDE4-3A91-ECA5-AC14-224056CF6901}"/>
                  </a:ext>
                </a:extLst>
              </p:cNvPr>
              <p:cNvSpPr txBox="1"/>
              <p:nvPr/>
            </p:nvSpPr>
            <p:spPr>
              <a:xfrm>
                <a:off x="-1" y="1"/>
                <a:ext cx="12020765" cy="6734023"/>
              </a:xfrm>
              <a:prstGeom prst="rect">
                <a:avLst/>
              </a:prstGeom>
              <a:solidFill>
                <a:srgbClr val="C8E0F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2800" dirty="0">
                    <a:solidFill>
                      <a:srgbClr val="0000CC"/>
                    </a:solidFill>
                  </a:rPr>
                  <a:t>      Pro účinnost práce cyklicky pracujícího tepelného stroje platí 	  	 poměr vykonané práce  a přijatého tepla</a:t>
                </a:r>
              </a:p>
              <a:p>
                <a:r>
                  <a:rPr lang="cs-CZ" sz="2800" dirty="0">
                    <a:solidFill>
                      <a:srgbClr val="0000CC"/>
                    </a:solidFill>
                  </a:rPr>
                  <a:t>	  		 </a:t>
                </a:r>
                <a:r>
                  <a:rPr lang="cs-CZ" sz="28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𝞰   </a:t>
                </a:r>
                <a:r>
                  <a:rPr lang="cs-CZ" sz="24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 </a:t>
                </a:r>
                <a14:m>
                  <m:oMath xmlns:m="http://schemas.openxmlformats.org/officeDocument/2006/math">
                    <m:r>
                      <a:rPr lang="cs-CZ" sz="3200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cs-CZ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cs-CZ" sz="32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W</m:t>
                        </m:r>
                        <m:r>
                          <m:rPr>
                            <m:nor/>
                          </m:rPr>
                          <a:rPr lang="cs-CZ" sz="3200" dirty="0">
                            <a:solidFill>
                              <a:srgbClr val="0000CC"/>
                            </a:solidFill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cs-CZ" sz="3200" b="1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cs-CZ" sz="3200" b="1" i="1" baseline="-25000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cs-CZ" sz="3200" dirty="0">
                            <a:solidFill>
                              <a:srgbClr val="0000CC"/>
                            </a:solidFill>
                          </a:rPr>
                          <m:t> </m:t>
                        </m:r>
                      </m:den>
                    </m:f>
                  </m:oMath>
                </a14:m>
                <a:r>
                  <a:rPr lang="cs-CZ" sz="3200" b="1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:r>
                  <a:rPr lang="cs-CZ" sz="24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 </a:t>
                </a:r>
                <a:r>
                  <a:rPr lang="cs-CZ" sz="28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2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cs-CZ" sz="3200" b="1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cs-CZ" sz="3200" b="1" i="1" baseline="-25000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cs-CZ" sz="3200" b="1" dirty="0">
                            <a:solidFill>
                              <a:srgbClr val="0000CC"/>
                            </a:solidFill>
                          </a:rPr>
                          <m:t> </m:t>
                        </m:r>
                        <m:r>
                          <a:rPr lang="cs-CZ" sz="32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 </m:t>
                        </m:r>
                        <m:r>
                          <m:rPr>
                            <m:nor/>
                          </m:rPr>
                          <a:rPr lang="cs-CZ" sz="3200" b="1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cs-CZ" sz="3200" b="1" i="0" baseline="-2500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cs-CZ" sz="3200" b="1" dirty="0">
                            <a:solidFill>
                              <a:srgbClr val="0000CC"/>
                            </a:solidFill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cs-CZ" sz="3200" b="1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cs-CZ" sz="3200" b="1" i="1" baseline="-25000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cs-CZ" sz="3200" b="1" dirty="0">
                            <a:solidFill>
                              <a:srgbClr val="0000CC"/>
                            </a:solidFill>
                          </a:rPr>
                          <m:t> </m:t>
                        </m:r>
                      </m:den>
                    </m:f>
                  </m:oMath>
                </a14:m>
                <a:r>
                  <a:rPr lang="cs-CZ" sz="3200" b="1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cs-CZ" sz="24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  </a:t>
                </a:r>
                <a:r>
                  <a:rPr lang="cs-CZ" sz="36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1 -</a:t>
                </a:r>
                <a:r>
                  <a:rPr lang="cs-CZ" sz="24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cs-CZ" sz="3200" b="1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cs-CZ" sz="3200" baseline="-25000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cs-CZ" sz="3200" dirty="0">
                            <a:solidFill>
                              <a:srgbClr val="0000CC"/>
                            </a:solidFill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cs-CZ" sz="3200" b="1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Q</m:t>
                        </m:r>
                        <m:r>
                          <m:rPr>
                            <m:nor/>
                          </m:rPr>
                          <a:rPr lang="cs-CZ" sz="3200" b="1" i="1" baseline="-25000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cs-CZ" sz="3200" dirty="0">
                            <a:solidFill>
                              <a:srgbClr val="0000CC"/>
                            </a:solidFill>
                          </a:rPr>
                          <m:t> </m:t>
                        </m:r>
                      </m:den>
                    </m:f>
                  </m:oMath>
                </a14:m>
                <a:endParaRPr lang="cs-CZ" sz="3200" dirty="0">
                  <a:solidFill>
                    <a:srgbClr val="0000FF"/>
                  </a:solidFill>
                </a:endParaRPr>
              </a:p>
              <a:p>
                <a:r>
                  <a:rPr lang="cs-CZ" sz="28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T</a:t>
                </a:r>
                <a:r>
                  <a:rPr lang="cs-CZ" sz="2800" b="1" i="1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   </a:t>
                </a:r>
                <a:r>
                  <a:rPr lang="cs-CZ" sz="2800" b="1" i="1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   </a:t>
                </a:r>
                <a:r>
                  <a:rPr lang="cs-CZ" sz="2800" i="1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teplota ohřívače  </a:t>
                </a:r>
                <a:r>
                  <a:rPr lang="cs-CZ" sz="28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</a:t>
                </a:r>
                <a:r>
                  <a:rPr lang="cs-CZ" sz="2800" i="1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r>
                  <a:rPr lang="cs-CZ" sz="28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r>
                  <a:rPr lang="cs-CZ" sz="28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T</a:t>
                </a:r>
                <a:r>
                  <a:rPr lang="cs-CZ" sz="2800" b="1" i="1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   </a:t>
                </a:r>
                <a:r>
                  <a:rPr lang="cs-CZ" sz="2800" b="1" i="1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   </a:t>
                </a:r>
                <a:r>
                  <a:rPr lang="cs-CZ" sz="2800" i="1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teplota chladiče </a:t>
                </a:r>
                <a:endParaRPr lang="cs-CZ" sz="1600" i="1" dirty="0">
                  <a:solidFill>
                    <a:srgbClr val="0000CC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cs-CZ" sz="16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</a:p>
              <a:p>
                <a:r>
                  <a:rPr lang="cs-CZ" sz="1600" dirty="0">
                    <a:solidFill>
                      <a:srgbClr val="0000CC"/>
                    </a:solidFill>
                  </a:rPr>
                  <a:t>	</a:t>
                </a:r>
                <a:r>
                  <a:rPr lang="cs-CZ" sz="2800" dirty="0">
                    <a:solidFill>
                      <a:srgbClr val="0000CC"/>
                    </a:solidFill>
                  </a:rPr>
                  <a:t> Cyklus mezi dvěma izotermními a dvěma adiabatickými ději 	 	 závisí  jen na termodynamické teplotě </a:t>
                </a:r>
                <a:r>
                  <a:rPr lang="cs-CZ" sz="3000" b="1" i="1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cs-CZ" sz="3000" b="1" i="1" baseline="-250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cs-CZ" sz="3000" dirty="0">
                    <a:solidFill>
                      <a:srgbClr val="0000CC"/>
                    </a:solidFill>
                  </a:rPr>
                  <a:t> </a:t>
                </a:r>
                <a:r>
                  <a:rPr lang="cs-CZ" sz="2800" dirty="0">
                    <a:solidFill>
                      <a:srgbClr val="0000CC"/>
                    </a:solidFill>
                  </a:rPr>
                  <a:t> a </a:t>
                </a:r>
                <a:r>
                  <a:rPr lang="cs-CZ" sz="3000" b="1" i="1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cs-CZ" sz="3000" b="1" i="1" baseline="-250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   </a:t>
                </a:r>
                <a:r>
                  <a:rPr lang="cs-CZ" sz="3000" b="1" i="1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.    </a:t>
                </a:r>
                <a:r>
                  <a:rPr lang="cs-CZ" sz="3000" dirty="0">
                    <a:solidFill>
                      <a:srgbClr val="0000CC"/>
                    </a:solidFill>
                    <a:ea typeface="Cambria Math" panose="02040503050406030204" pitchFamily="18" charset="0"/>
                  </a:rPr>
                  <a:t>Proto pak</a:t>
                </a:r>
              </a:p>
              <a:p>
                <a:endParaRPr lang="cs-CZ" sz="1600" dirty="0">
                  <a:solidFill>
                    <a:srgbClr val="0000CC"/>
                  </a:solidFill>
                  <a:ea typeface="Cambria Math" panose="02040503050406030204" pitchFamily="18" charset="0"/>
                </a:endParaRPr>
              </a:p>
              <a:p>
                <a:r>
                  <a:rPr lang="cs-CZ" sz="3000" dirty="0">
                    <a:solidFill>
                      <a:srgbClr val="0000CC"/>
                    </a:solidFill>
                    <a:ea typeface="Cambria Math" panose="02040503050406030204" pitchFamily="18" charset="0"/>
                  </a:rPr>
                  <a:t>     </a:t>
                </a:r>
                <a:r>
                  <a:rPr lang="cs-CZ" sz="2400" dirty="0">
                    <a:solidFill>
                      <a:srgbClr val="0000CC"/>
                    </a:solidFill>
                  </a:rPr>
                  <a:t> 	   	</a:t>
                </a:r>
                <a:r>
                  <a:rPr lang="cs-CZ" sz="3200" dirty="0">
                    <a:solidFill>
                      <a:srgbClr val="0000CC"/>
                    </a:solidFill>
                  </a:rPr>
                  <a:t> </a:t>
                </a:r>
                <a:r>
                  <a:rPr lang="cs-CZ" sz="32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𝞰</a:t>
                </a:r>
                <a:r>
                  <a:rPr lang="cs-CZ" sz="3200" i="1" baseline="-250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max</a:t>
                </a:r>
                <a:r>
                  <a:rPr lang="cs-CZ" sz="32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:r>
                  <a:rPr lang="cs-CZ" sz="24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cs-CZ" sz="32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2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cs-CZ" sz="3200" b="1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cs-CZ" sz="3200" b="1" i="1" baseline="-25000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cs-CZ" sz="3200" b="1" dirty="0">
                            <a:solidFill>
                              <a:srgbClr val="0000CC"/>
                            </a:solidFill>
                          </a:rPr>
                          <m:t> </m:t>
                        </m:r>
                        <m:r>
                          <a:rPr lang="cs-CZ" sz="32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 </m:t>
                        </m:r>
                        <m:r>
                          <m:rPr>
                            <m:nor/>
                          </m:rPr>
                          <a:rPr lang="cs-CZ" sz="32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cs-CZ" sz="3200" b="1" i="0" baseline="-2500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cs-CZ" sz="3200" b="1" dirty="0">
                            <a:solidFill>
                              <a:srgbClr val="0000CC"/>
                            </a:solidFill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cs-CZ" sz="3200" b="1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cs-CZ" sz="3200" b="1" i="1" baseline="-25000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cs-CZ" sz="3200" b="1" dirty="0">
                            <a:solidFill>
                              <a:srgbClr val="0000CC"/>
                            </a:solidFill>
                          </a:rPr>
                          <m:t> </m:t>
                        </m:r>
                      </m:den>
                    </m:f>
                  </m:oMath>
                </a14:m>
                <a:r>
                  <a:rPr lang="cs-CZ" sz="3200" b="1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cs-CZ" sz="24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cs-CZ" sz="32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:r>
                  <a:rPr lang="cs-CZ" sz="36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cs-CZ" sz="3200" dirty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-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cs-CZ" sz="32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cs-CZ" sz="3200" baseline="-25000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cs-CZ" sz="3200" dirty="0">
                            <a:solidFill>
                              <a:srgbClr val="0000CC"/>
                            </a:solidFill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cs-CZ" sz="3200" b="1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cs-CZ" sz="3200" b="1" i="1" baseline="-25000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cs-CZ" sz="3200" dirty="0">
                            <a:solidFill>
                              <a:srgbClr val="0000CC"/>
                            </a:solidFill>
                          </a:rPr>
                          <m:t> </m:t>
                        </m:r>
                      </m:den>
                    </m:f>
                  </m:oMath>
                </a14:m>
                <a:r>
                  <a:rPr lang="cs-CZ" sz="3200" dirty="0">
                    <a:solidFill>
                      <a:srgbClr val="0000CC"/>
                    </a:solidFill>
                  </a:rPr>
                  <a:t>   </a:t>
                </a:r>
              </a:p>
              <a:p>
                <a:r>
                  <a:rPr lang="cs-CZ" sz="3200" dirty="0">
                    <a:solidFill>
                      <a:srgbClr val="0000CC"/>
                    </a:solidFill>
                  </a:rPr>
                  <a:t>	  </a:t>
                </a:r>
                <a14:m>
                  <m:oMath xmlns:m="http://schemas.openxmlformats.org/officeDocument/2006/math">
                    <m:groupChr>
                      <m:groupChrPr>
                        <m:chr m:val="⇒"/>
                        <m:pos m:val="top"/>
                        <m:ctrlPr>
                          <a:rPr lang="cs-CZ" sz="32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1"/>
                          </m:rPr>
                          <a:rPr lang="cs-CZ" sz="32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groupChr>
                  </m:oMath>
                </a14:m>
                <a:r>
                  <a:rPr lang="cs-CZ" sz="3200" dirty="0">
                    <a:solidFill>
                      <a:srgbClr val="0000CC"/>
                    </a:solidFill>
                  </a:rPr>
                  <a:t>  </a:t>
                </a:r>
                <a:r>
                  <a:rPr lang="cs-CZ" sz="2800" dirty="0">
                    <a:solidFill>
                      <a:srgbClr val="0000CC"/>
                    </a:solidFill>
                  </a:rPr>
                  <a:t>všechno přijaté teplo není možno přeměnit v práci</a:t>
                </a:r>
              </a:p>
              <a:p>
                <a:endParaRPr lang="cs-CZ" sz="1200" dirty="0">
                  <a:solidFill>
                    <a:srgbClr val="0000FF"/>
                  </a:solidFill>
                </a:endParaRPr>
              </a:p>
              <a:p>
                <a:r>
                  <a:rPr lang="cs-CZ" sz="2800" b="1" dirty="0">
                    <a:solidFill>
                      <a:srgbClr val="0044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</a:t>
                </a:r>
                <a:r>
                  <a:rPr lang="cs-CZ" sz="3200" b="1" dirty="0">
                    <a:solidFill>
                      <a:srgbClr val="0044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cs-CZ" sz="3200" b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. </a:t>
                </a:r>
                <a:r>
                  <a:rPr lang="cs-CZ" sz="3200" b="1" dirty="0">
                    <a:solidFill>
                      <a:srgbClr val="0044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termodynamický zákon</a:t>
                </a:r>
                <a:endParaRPr lang="cs-CZ" sz="1000" b="1" dirty="0">
                  <a:solidFill>
                    <a:srgbClr val="0044CC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cs-CZ" sz="1000" b="1" dirty="0">
                    <a:solidFill>
                      <a:srgbClr val="0044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cs-CZ" sz="1000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  <a:p>
                <a:r>
                  <a:rPr lang="cs-CZ" sz="2400" dirty="0">
                    <a:solidFill>
                      <a:srgbClr val="0000CC"/>
                    </a:solidFill>
                    <a:cs typeface="Times New Roman" panose="02020603050405020304" pitchFamily="18" charset="0"/>
                  </a:rPr>
                  <a:t>      </a:t>
                </a:r>
                <a:r>
                  <a:rPr lang="cs-CZ" sz="2800" i="1" dirty="0">
                    <a:solidFill>
                      <a:srgbClr val="0000CC"/>
                    </a:solidFill>
                    <a:cs typeface="Times New Roman" panose="02020603050405020304" pitchFamily="18" charset="0"/>
                  </a:rPr>
                  <a:t>„ </a:t>
                </a:r>
                <a:r>
                  <a:rPr lang="cs-CZ" sz="2800" dirty="0">
                    <a:solidFill>
                      <a:srgbClr val="0000CC"/>
                    </a:solidFill>
                    <a:cs typeface="Times New Roman" panose="02020603050405020304" pitchFamily="18" charset="0"/>
                  </a:rPr>
                  <a:t>Žádnou cestou ani  žádným způsobem nelze dosáhnout 	 		   nulové  termodynamické teploty .</a:t>
                </a:r>
                <a:r>
                  <a:rPr lang="cs-CZ" sz="2800" i="1" dirty="0">
                    <a:solidFill>
                      <a:srgbClr val="0000CC"/>
                    </a:solidFill>
                    <a:cs typeface="Times New Roman" panose="02020603050405020304" pitchFamily="18" charset="0"/>
                  </a:rPr>
                  <a:t>“</a:t>
                </a:r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CDC2DDE4-3A91-ECA5-AC14-224056CF6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"/>
                <a:ext cx="12020765" cy="6734023"/>
              </a:xfrm>
              <a:prstGeom prst="rect">
                <a:avLst/>
              </a:prstGeom>
              <a:blipFill>
                <a:blip r:embed="rId2"/>
                <a:stretch>
                  <a:fillRect t="-905" b="-153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6175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A9F6B4-3184-D9C0-4283-D7DB1A43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998960" cy="853439"/>
          </a:xfrm>
          <a:solidFill>
            <a:srgbClr val="C8E0FC"/>
          </a:solidFill>
        </p:spPr>
        <p:txBody>
          <a:bodyPr>
            <a:normAutofit/>
          </a:bodyPr>
          <a:lstStyle/>
          <a:p>
            <a:r>
              <a:rPr lang="cs-CZ" sz="4400" b="1" dirty="0">
                <a:solidFill>
                  <a:schemeClr val="bg2">
                    <a:lumMod val="75000"/>
                  </a:schemeClr>
                </a:solidFill>
              </a:rPr>
              <a:t>     Částicová  stavba  Látek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ECA70F0-2055-DCA1-23C4-A61469769F61}"/>
              </a:ext>
            </a:extLst>
          </p:cNvPr>
          <p:cNvSpPr txBox="1"/>
          <p:nvPr/>
        </p:nvSpPr>
        <p:spPr>
          <a:xfrm>
            <a:off x="0" y="853440"/>
            <a:ext cx="11998960" cy="5878533"/>
          </a:xfrm>
          <a:prstGeom prst="rect">
            <a:avLst/>
          </a:prstGeom>
          <a:solidFill>
            <a:srgbClr val="C8E0FC"/>
          </a:solidFill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000CC"/>
                </a:solidFill>
              </a:rPr>
              <a:t>    </a:t>
            </a:r>
            <a:r>
              <a:rPr lang="cs-CZ" sz="3600" b="1" dirty="0">
                <a:solidFill>
                  <a:srgbClr val="0000CC"/>
                </a:solidFill>
              </a:rPr>
              <a:t>Kinetická teorie látek  </a:t>
            </a:r>
            <a:r>
              <a:rPr lang="cs-CZ" sz="3600" dirty="0">
                <a:solidFill>
                  <a:srgbClr val="0000CC"/>
                </a:solidFill>
              </a:rPr>
              <a:t>–  </a:t>
            </a:r>
            <a:r>
              <a:rPr lang="cs-CZ" sz="3400" dirty="0">
                <a:solidFill>
                  <a:srgbClr val="0000CC"/>
                </a:solidFill>
              </a:rPr>
              <a:t>vysvětluje vlastnosti</a:t>
            </a:r>
          </a:p>
          <a:p>
            <a:r>
              <a:rPr lang="cs-CZ" sz="3400" dirty="0">
                <a:solidFill>
                  <a:srgbClr val="0000CC"/>
                </a:solidFill>
              </a:rPr>
              <a:t>    skupenství.  Látky se skládají  z řádově giganticky</a:t>
            </a:r>
          </a:p>
          <a:p>
            <a:r>
              <a:rPr lang="cs-CZ" sz="3400" dirty="0">
                <a:solidFill>
                  <a:srgbClr val="0000CC"/>
                </a:solidFill>
              </a:rPr>
              <a:t>    velkého množství molekul/atomů .</a:t>
            </a:r>
          </a:p>
          <a:p>
            <a:r>
              <a:rPr lang="cs-CZ" sz="3600" b="1" dirty="0">
                <a:solidFill>
                  <a:srgbClr val="0000CC"/>
                </a:solidFill>
              </a:rPr>
              <a:t>    </a:t>
            </a:r>
            <a:r>
              <a:rPr lang="cs-CZ" sz="3600" dirty="0">
                <a:solidFill>
                  <a:srgbClr val="0000CC"/>
                </a:solidFill>
              </a:rPr>
              <a:t>[ </a:t>
            </a:r>
            <a:r>
              <a:rPr lang="cs-CZ" sz="3600" b="1" dirty="0">
                <a:solidFill>
                  <a:srgbClr val="0000CC"/>
                </a:solidFill>
              </a:rPr>
              <a:t>Látkové množství  </a:t>
            </a:r>
            <a:r>
              <a:rPr lang="cs-CZ" sz="4000" b="1" i="1" dirty="0">
                <a:solidFill>
                  <a:srgbClr val="FF0066"/>
                </a:solidFill>
              </a:rPr>
              <a:t>n</a:t>
            </a:r>
            <a:r>
              <a:rPr lang="cs-CZ" sz="3600" b="1" dirty="0">
                <a:solidFill>
                  <a:srgbClr val="0000FF"/>
                </a:solidFill>
              </a:rPr>
              <a:t> , </a:t>
            </a:r>
          </a:p>
          <a:p>
            <a:r>
              <a:rPr lang="cs-CZ" sz="3600" b="1" dirty="0">
                <a:solidFill>
                  <a:srgbClr val="0000FF"/>
                </a:solidFill>
              </a:rPr>
              <a:t>      </a:t>
            </a:r>
            <a:r>
              <a:rPr lang="cs-CZ" sz="3200" dirty="0">
                <a:solidFill>
                  <a:srgbClr val="0000CC"/>
                </a:solidFill>
              </a:rPr>
              <a:t>jednotka látkového množství   </a:t>
            </a:r>
            <a:r>
              <a:rPr lang="cs-CZ" sz="3200" b="1" dirty="0">
                <a:solidFill>
                  <a:srgbClr val="FF0066"/>
                </a:solidFill>
              </a:rPr>
              <a:t>1 mol</a:t>
            </a:r>
            <a:r>
              <a:rPr lang="cs-CZ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dirty="0">
                <a:solidFill>
                  <a:srgbClr val="0000CC"/>
                </a:solidFill>
              </a:rPr>
              <a:t>,</a:t>
            </a:r>
          </a:p>
          <a:p>
            <a:r>
              <a:rPr lang="cs-CZ" sz="3200" dirty="0">
                <a:solidFill>
                  <a:srgbClr val="0000CC"/>
                </a:solidFill>
              </a:rPr>
              <a:t>       </a:t>
            </a:r>
            <a:r>
              <a:rPr lang="cs-CZ" sz="3200" dirty="0" err="1">
                <a:solidFill>
                  <a:srgbClr val="0000CC"/>
                </a:solidFill>
              </a:rPr>
              <a:t>Avogadrova</a:t>
            </a:r>
            <a:r>
              <a:rPr lang="cs-CZ" sz="3200" dirty="0">
                <a:solidFill>
                  <a:srgbClr val="0000CC"/>
                </a:solidFill>
              </a:rPr>
              <a:t> atomová hmotnostní konstanta</a:t>
            </a:r>
          </a:p>
          <a:p>
            <a:r>
              <a:rPr lang="cs-CZ" sz="3200" b="1" dirty="0">
                <a:solidFill>
                  <a:srgbClr val="0000FF"/>
                </a:solidFill>
              </a:rPr>
              <a:t>       </a:t>
            </a:r>
            <a:r>
              <a:rPr lang="cs-CZ" sz="3200" b="1" i="1" dirty="0">
                <a:solidFill>
                  <a:srgbClr val="FF0066"/>
                </a:solidFill>
              </a:rPr>
              <a:t>N</a:t>
            </a:r>
            <a:r>
              <a:rPr lang="cs-CZ" sz="3200" b="1" baseline="-25000" dirty="0">
                <a:solidFill>
                  <a:srgbClr val="FF0066"/>
                </a:solidFill>
              </a:rPr>
              <a:t>A </a:t>
            </a:r>
            <a:r>
              <a:rPr lang="cs-CZ" sz="3200" b="1" i="1" dirty="0">
                <a:solidFill>
                  <a:srgbClr val="FF0066"/>
                </a:solidFill>
              </a:rPr>
              <a:t> </a:t>
            </a:r>
            <a:r>
              <a:rPr lang="cs-CZ" sz="3200" dirty="0">
                <a:solidFill>
                  <a:srgbClr val="FF0066"/>
                </a:solidFill>
              </a:rPr>
              <a:t>= 6,022 ∙10</a:t>
            </a:r>
            <a:r>
              <a:rPr lang="cs-CZ" sz="3200" baseline="30000" dirty="0">
                <a:solidFill>
                  <a:srgbClr val="FF0066"/>
                </a:solidFill>
              </a:rPr>
              <a:t>23 </a:t>
            </a:r>
            <a:r>
              <a:rPr lang="cs-CZ" sz="3200" dirty="0">
                <a:solidFill>
                  <a:srgbClr val="FF0066"/>
                </a:solidFill>
              </a:rPr>
              <a:t>mol</a:t>
            </a:r>
            <a:r>
              <a:rPr lang="cs-CZ" sz="3200" baseline="30000" dirty="0">
                <a:solidFill>
                  <a:srgbClr val="FF0066"/>
                </a:solidFill>
              </a:rPr>
              <a:t>-1 </a:t>
            </a:r>
            <a:r>
              <a:rPr lang="cs-CZ" sz="32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cs-CZ" sz="3200" dirty="0">
                <a:solidFill>
                  <a:srgbClr val="0000CC"/>
                </a:solidFill>
              </a:rPr>
              <a:t>.</a:t>
            </a:r>
          </a:p>
          <a:p>
            <a:r>
              <a:rPr lang="cs-CZ" sz="3600" b="1" dirty="0">
                <a:solidFill>
                  <a:srgbClr val="0000CC"/>
                </a:solidFill>
              </a:rPr>
              <a:t>    </a:t>
            </a:r>
            <a:r>
              <a:rPr lang="cs-CZ" sz="3200" b="1" dirty="0">
                <a:solidFill>
                  <a:srgbClr val="0000CC"/>
                </a:solidFill>
              </a:rPr>
              <a:t>„ </a:t>
            </a:r>
            <a:r>
              <a:rPr lang="cs-CZ" sz="3200" dirty="0">
                <a:solidFill>
                  <a:srgbClr val="0000CC"/>
                </a:solidFill>
              </a:rPr>
              <a:t>Molekuly/atomy  se neustále chaoticky pohybují  </a:t>
            </a:r>
          </a:p>
          <a:p>
            <a:r>
              <a:rPr lang="cs-CZ" sz="3200" dirty="0">
                <a:solidFill>
                  <a:srgbClr val="0000CC"/>
                </a:solidFill>
              </a:rPr>
              <a:t>      v závislosti na teplotě soustavy. “  </a:t>
            </a:r>
          </a:p>
          <a:p>
            <a:r>
              <a:rPr lang="cs-CZ" sz="3200" dirty="0">
                <a:solidFill>
                  <a:srgbClr val="0000CC"/>
                </a:solidFill>
              </a:rPr>
              <a:t>      Tento </a:t>
            </a:r>
            <a:r>
              <a:rPr lang="cs-CZ" sz="3200" noProof="1">
                <a:solidFill>
                  <a:srgbClr val="0000CC"/>
                </a:solidFill>
              </a:rPr>
              <a:t>neuspořá</a:t>
            </a:r>
            <a:r>
              <a:rPr lang="cs-CZ" sz="3200" dirty="0">
                <a:solidFill>
                  <a:srgbClr val="0000CC"/>
                </a:solidFill>
              </a:rPr>
              <a:t>daný pohyb částic označujeme</a:t>
            </a:r>
          </a:p>
          <a:p>
            <a:r>
              <a:rPr lang="cs-CZ" sz="3200" dirty="0">
                <a:solidFill>
                  <a:srgbClr val="0000CC"/>
                </a:solidFill>
              </a:rPr>
              <a:t>      jako  </a:t>
            </a:r>
            <a:r>
              <a:rPr lang="cs-CZ" sz="3200" b="1" dirty="0">
                <a:solidFill>
                  <a:srgbClr val="0000CC"/>
                </a:solidFill>
              </a:rPr>
              <a:t>tepelný pohyb</a:t>
            </a:r>
            <a:r>
              <a:rPr lang="cs-CZ" sz="3200" dirty="0">
                <a:solidFill>
                  <a:srgbClr val="0000CC"/>
                </a:solidFill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3819014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46758EBD-93AA-78A7-2757-BC46B0FEF3B3}"/>
                  </a:ext>
                </a:extLst>
              </p:cNvPr>
              <p:cNvSpPr txBox="1"/>
              <p:nvPr/>
            </p:nvSpPr>
            <p:spPr>
              <a:xfrm>
                <a:off x="0" y="0"/>
                <a:ext cx="11968480" cy="6678751"/>
              </a:xfrm>
              <a:prstGeom prst="rect">
                <a:avLst/>
              </a:prstGeom>
              <a:solidFill>
                <a:srgbClr val="C8E0F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800" b="1" dirty="0">
                    <a:solidFill>
                      <a:srgbClr val="0000FF"/>
                    </a:solidFill>
                  </a:rPr>
                  <a:t> </a:t>
                </a:r>
                <a:endParaRPr lang="cs-CZ" sz="1600" b="1" dirty="0">
                  <a:solidFill>
                    <a:srgbClr val="0000FF"/>
                  </a:solidFill>
                </a:endParaRPr>
              </a:p>
              <a:p>
                <a:r>
                  <a:rPr lang="cs-CZ" sz="800" b="1" dirty="0">
                    <a:solidFill>
                      <a:srgbClr val="0000FF"/>
                    </a:solidFill>
                  </a:rPr>
                  <a:t>	</a:t>
                </a:r>
                <a:r>
                  <a:rPr lang="cs-CZ" sz="4400" b="1" dirty="0">
                    <a:solidFill>
                      <a:schemeClr val="accent1">
                        <a:lumMod val="75000"/>
                      </a:schemeClr>
                    </a:solidFill>
                  </a:rPr>
                  <a:t>Plynné látky</a:t>
                </a:r>
              </a:p>
              <a:p>
                <a:r>
                  <a:rPr lang="cs-CZ" sz="1600" b="1" dirty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</a:p>
              <a:p>
                <a:r>
                  <a:rPr lang="cs-CZ" sz="3600" b="1" dirty="0">
                    <a:solidFill>
                      <a:srgbClr val="0000CC"/>
                    </a:solidFill>
                  </a:rPr>
                  <a:t> 	</a:t>
                </a:r>
                <a:r>
                  <a:rPr lang="cs-CZ" sz="3600" dirty="0">
                    <a:solidFill>
                      <a:srgbClr val="0000CC"/>
                    </a:solidFill>
                  </a:rPr>
                  <a:t>Vzájemné vzdálenosti jednotlivých molekul plynu    	jsou řádově až 100x větší, než je vlastní rozměr 	těchto molekul (</a:t>
                </a:r>
                <a14:m>
                  <m:oMath xmlns:m="http://schemas.openxmlformats.org/officeDocument/2006/math">
                    <m:r>
                      <a:rPr lang="cs-CZ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cs-CZ" sz="3600" dirty="0">
                    <a:solidFill>
                      <a:srgbClr val="0000CC"/>
                    </a:solidFill>
                  </a:rPr>
                  <a:t> 10</a:t>
                </a:r>
                <a:r>
                  <a:rPr lang="cs-CZ" sz="3600" baseline="30000" dirty="0">
                    <a:solidFill>
                      <a:srgbClr val="0000CC"/>
                    </a:solidFill>
                  </a:rPr>
                  <a:t>-10</a:t>
                </a:r>
                <a:r>
                  <a:rPr lang="cs-CZ" sz="3600" dirty="0">
                    <a:solidFill>
                      <a:srgbClr val="0000CC"/>
                    </a:solidFill>
                  </a:rPr>
                  <a:t> m, desetiny </a:t>
                </a:r>
                <a:r>
                  <a:rPr lang="cs-CZ" sz="3600" dirty="0" err="1">
                    <a:solidFill>
                      <a:srgbClr val="0000CC"/>
                    </a:solidFill>
                  </a:rPr>
                  <a:t>nm</a:t>
                </a:r>
                <a:r>
                  <a:rPr lang="cs-CZ" sz="3600" dirty="0">
                    <a:solidFill>
                      <a:srgbClr val="0000CC"/>
                    </a:solidFill>
                  </a:rPr>
                  <a:t> ). Přitažlivé 	síly vzájemného působení  mezi molekulami jsou už 	tak 	malé, že je můžeme zanedbat. </a:t>
                </a:r>
              </a:p>
              <a:p>
                <a:r>
                  <a:rPr lang="cs-CZ" sz="3600" dirty="0">
                    <a:solidFill>
                      <a:srgbClr val="0000CC"/>
                    </a:solidFill>
                  </a:rPr>
                  <a:t>	Pohyb molekul plynu je dokonale neuspořádaný 	ve všech směrech i velikostí rychlosti pohybu. Jen 	při srážce dvou molekul se projeví odpudivé síly a 	molekuly změní směr a rychlost pohybu.  S rostoucí 	teplotou se zvětšuje rychlost pohybu molekul.  </a:t>
                </a:r>
                <a:r>
                  <a:rPr lang="cs-CZ" sz="3600" dirty="0">
                    <a:solidFill>
                      <a:srgbClr val="0000FF"/>
                    </a:solidFill>
                  </a:rPr>
                  <a:t>	</a:t>
                </a:r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46758EBD-93AA-78A7-2757-BC46B0FEF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1968480" cy="6678751"/>
              </a:xfrm>
              <a:prstGeom prst="rect">
                <a:avLst/>
              </a:prstGeom>
              <a:blipFill>
                <a:blip r:embed="rId2"/>
                <a:stretch>
                  <a:fillRect r="-1528" b="-246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5989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88F4E159-18E2-30CA-8058-955C82CE9040}"/>
                  </a:ext>
                </a:extLst>
              </p:cNvPr>
              <p:cNvSpPr txBox="1"/>
              <p:nvPr/>
            </p:nvSpPr>
            <p:spPr>
              <a:xfrm>
                <a:off x="0" y="-125820"/>
                <a:ext cx="11968480" cy="6863417"/>
              </a:xfrm>
              <a:prstGeom prst="rect">
                <a:avLst/>
              </a:prstGeom>
              <a:solidFill>
                <a:srgbClr val="C8E0FC"/>
              </a:solidFill>
            </p:spPr>
            <p:txBody>
              <a:bodyPr wrap="square">
                <a:spAutoFit/>
              </a:bodyPr>
              <a:lstStyle/>
              <a:p>
                <a:r>
                  <a:rPr lang="cs-CZ" sz="3600" dirty="0">
                    <a:solidFill>
                      <a:srgbClr val="0000CC"/>
                    </a:solidFill>
                  </a:rPr>
                  <a:t>	Účinek neuspořádaného kinetického pohybu se 	projeví jako tlak plynu na stěny nádoby.</a:t>
                </a:r>
              </a:p>
              <a:p>
                <a:endParaRPr lang="cs-CZ" sz="800" dirty="0">
                  <a:solidFill>
                    <a:srgbClr val="0000CC"/>
                  </a:solidFill>
                </a:endParaRPr>
              </a:p>
              <a:p>
                <a:r>
                  <a:rPr lang="cs-CZ" sz="3600" b="1" dirty="0">
                    <a:solidFill>
                      <a:srgbClr val="0000CC"/>
                    </a:solidFill>
                  </a:rPr>
                  <a:t> 	Plyny </a:t>
                </a:r>
                <a:r>
                  <a:rPr lang="cs-CZ" sz="3600" dirty="0">
                    <a:solidFill>
                      <a:srgbClr val="0000CC"/>
                    </a:solidFill>
                  </a:rPr>
                  <a:t>proto</a:t>
                </a:r>
              </a:p>
              <a:p>
                <a:r>
                  <a:rPr lang="cs-CZ" sz="3600" b="1" dirty="0">
                    <a:solidFill>
                      <a:srgbClr val="0000CC"/>
                    </a:solidFill>
                  </a:rPr>
                  <a:t>	</a:t>
                </a:r>
                <a:r>
                  <a:rPr lang="cs-CZ" sz="3600" dirty="0">
                    <a:solidFill>
                      <a:srgbClr val="0000CC"/>
                    </a:solidFill>
                  </a:rPr>
                  <a:t>- nemají stálý tvar ani objem,</a:t>
                </a:r>
              </a:p>
              <a:p>
                <a:r>
                  <a:rPr lang="cs-CZ" sz="3600" dirty="0">
                    <a:solidFill>
                      <a:srgbClr val="0000CC"/>
                    </a:solidFill>
                  </a:rPr>
                  <a:t>	- jsou rozpínavé (</a:t>
                </a:r>
                <a:r>
                  <a:rPr lang="cs-CZ" sz="3200" i="1" dirty="0">
                    <a:solidFill>
                      <a:srgbClr val="0000CC"/>
                    </a:solidFill>
                  </a:rPr>
                  <a:t>vyplní celý objem uzavřené nádoby</a:t>
                </a:r>
                <a:r>
                  <a:rPr lang="cs-CZ" sz="3600" dirty="0">
                    <a:solidFill>
                      <a:srgbClr val="0000CC"/>
                    </a:solidFill>
                  </a:rPr>
                  <a:t>),</a:t>
                </a:r>
              </a:p>
              <a:p>
                <a:r>
                  <a:rPr lang="cs-CZ" sz="3600" dirty="0">
                    <a:solidFill>
                      <a:srgbClr val="0000CC"/>
                    </a:solidFill>
                  </a:rPr>
                  <a:t>	- jsou dobře stlačitelné.</a:t>
                </a:r>
              </a:p>
              <a:p>
                <a:endParaRPr lang="cs-CZ" sz="1600" dirty="0">
                  <a:solidFill>
                    <a:srgbClr val="0000CC"/>
                  </a:solidFill>
                </a:endParaRPr>
              </a:p>
              <a:p>
                <a:r>
                  <a:rPr lang="cs-CZ" sz="3600" b="1" dirty="0">
                    <a:solidFill>
                      <a:srgbClr val="0000CC"/>
                    </a:solidFill>
                  </a:rPr>
                  <a:t>   </a:t>
                </a:r>
                <a:r>
                  <a:rPr lang="cs-CZ" sz="4400" b="1" dirty="0">
                    <a:solidFill>
                      <a:srgbClr val="0000CC"/>
                    </a:solidFill>
                  </a:rPr>
                  <a:t>Kapalné látky</a:t>
                </a:r>
              </a:p>
              <a:p>
                <a:endParaRPr lang="cs-CZ" sz="1200" b="1" dirty="0">
                  <a:solidFill>
                    <a:srgbClr val="0000CC"/>
                  </a:solidFill>
                </a:endParaRPr>
              </a:p>
              <a:p>
                <a:r>
                  <a:rPr lang="cs-CZ" sz="3600" b="1" dirty="0">
                    <a:solidFill>
                      <a:srgbClr val="0000CC"/>
                    </a:solidFill>
                  </a:rPr>
                  <a:t>	</a:t>
                </a:r>
                <a:r>
                  <a:rPr lang="cs-CZ" sz="3600" dirty="0">
                    <a:solidFill>
                      <a:srgbClr val="0000CC"/>
                    </a:solidFill>
                  </a:rPr>
                  <a:t>Vzájemné vzdálenosti molekul kapalných látek, 	které kmitají kolem rovnovážné polohy	jsou malé</a:t>
                </a:r>
              </a:p>
              <a:p>
                <a:r>
                  <a:rPr lang="cs-CZ" sz="3600" dirty="0">
                    <a:solidFill>
                      <a:srgbClr val="0000CC"/>
                    </a:solidFill>
                  </a:rPr>
                  <a:t>	(</a:t>
                </a:r>
                <a14:m>
                  <m:oMath xmlns:m="http://schemas.openxmlformats.org/officeDocument/2006/math">
                    <m:r>
                      <a:rPr lang="cs-CZ" sz="3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cs-CZ" sz="3600" dirty="0">
                    <a:solidFill>
                      <a:srgbClr val="0000CC"/>
                    </a:solidFill>
                  </a:rPr>
                  <a:t> 10</a:t>
                </a:r>
                <a:r>
                  <a:rPr lang="cs-CZ" sz="3600" baseline="30000" dirty="0">
                    <a:solidFill>
                      <a:srgbClr val="0000CC"/>
                    </a:solidFill>
                  </a:rPr>
                  <a:t>-10</a:t>
                </a:r>
                <a:r>
                  <a:rPr lang="cs-CZ" sz="3600" dirty="0">
                    <a:solidFill>
                      <a:srgbClr val="0000CC"/>
                    </a:solidFill>
                  </a:rPr>
                  <a:t> m, desetiny </a:t>
                </a:r>
                <a:r>
                  <a:rPr lang="cs-CZ" sz="3600" dirty="0" err="1">
                    <a:solidFill>
                      <a:srgbClr val="0000CC"/>
                    </a:solidFill>
                  </a:rPr>
                  <a:t>nm</a:t>
                </a:r>
                <a:r>
                  <a:rPr lang="cs-CZ" sz="3600" dirty="0">
                    <a:solidFill>
                      <a:srgbClr val="0000CC"/>
                    </a:solidFill>
                  </a:rPr>
                  <a:t> ) a na každou jednotlivou</a:t>
                </a:r>
              </a:p>
              <a:p>
                <a:r>
                  <a:rPr lang="cs-CZ" sz="3600" dirty="0">
                    <a:solidFill>
                      <a:srgbClr val="0000CC"/>
                    </a:solidFill>
                  </a:rPr>
                  <a:t>	molekulu působí přitažlivé síly sousedních molekul.</a:t>
                </a:r>
              </a:p>
            </p:txBody>
          </p:sp>
        </mc:Choice>
        <mc:Fallback xmlns="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88F4E159-18E2-30CA-8058-955C82CE9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25820"/>
                <a:ext cx="11968480" cy="6863417"/>
              </a:xfrm>
              <a:prstGeom prst="rect">
                <a:avLst/>
              </a:prstGeom>
              <a:blipFill>
                <a:blip r:embed="rId2"/>
                <a:stretch>
                  <a:fillRect t="-1332" b="-239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8758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553838B-F325-B40E-39DF-97ACD5DE7B5D}"/>
              </a:ext>
            </a:extLst>
          </p:cNvPr>
          <p:cNvSpPr txBox="1"/>
          <p:nvPr/>
        </p:nvSpPr>
        <p:spPr>
          <a:xfrm>
            <a:off x="0" y="0"/>
            <a:ext cx="12029440" cy="6801862"/>
          </a:xfrm>
          <a:prstGeom prst="rect">
            <a:avLst/>
          </a:prstGeom>
          <a:solidFill>
            <a:srgbClr val="C8E0FC"/>
          </a:solidFill>
        </p:spPr>
        <p:txBody>
          <a:bodyPr wrap="square" rtlCol="0">
            <a:spAutoFit/>
          </a:bodyPr>
          <a:lstStyle/>
          <a:p>
            <a:endParaRPr lang="cs-CZ" sz="1200" dirty="0">
              <a:solidFill>
                <a:srgbClr val="0000FF"/>
              </a:solidFill>
            </a:endParaRPr>
          </a:p>
          <a:p>
            <a:r>
              <a:rPr lang="cs-CZ" sz="3600" dirty="0">
                <a:solidFill>
                  <a:srgbClr val="0000FF"/>
                </a:solidFill>
              </a:rPr>
              <a:t> 	</a:t>
            </a:r>
          </a:p>
          <a:p>
            <a:r>
              <a:rPr lang="cs-CZ" sz="3600" dirty="0">
                <a:solidFill>
                  <a:srgbClr val="0000CC"/>
                </a:solidFill>
              </a:rPr>
              <a:t>  Částice kapaliny snadno mění svoji polohu, ale 	 	  nemohou se pohybovat tak volně, jako u plynu. </a:t>
            </a:r>
          </a:p>
          <a:p>
            <a:endParaRPr lang="cs-CZ" dirty="0">
              <a:solidFill>
                <a:srgbClr val="0000CC"/>
              </a:solidFill>
            </a:endParaRPr>
          </a:p>
          <a:p>
            <a:r>
              <a:rPr lang="cs-CZ" sz="3600" dirty="0">
                <a:solidFill>
                  <a:srgbClr val="0000CC"/>
                </a:solidFill>
              </a:rPr>
              <a:t>     </a:t>
            </a:r>
            <a:r>
              <a:rPr lang="cs-CZ" sz="3600" b="1" dirty="0">
                <a:solidFill>
                  <a:srgbClr val="0000CC"/>
                </a:solidFill>
              </a:rPr>
              <a:t>Kapaliny </a:t>
            </a:r>
            <a:r>
              <a:rPr lang="cs-CZ" sz="3600" dirty="0">
                <a:solidFill>
                  <a:srgbClr val="0000CC"/>
                </a:solidFill>
              </a:rPr>
              <a:t>mají proto tyto vlastnosti</a:t>
            </a:r>
          </a:p>
          <a:p>
            <a:r>
              <a:rPr lang="cs-CZ" sz="3600" dirty="0">
                <a:solidFill>
                  <a:srgbClr val="0000CC"/>
                </a:solidFill>
              </a:rPr>
              <a:t>	- mají stálý objem,</a:t>
            </a:r>
          </a:p>
          <a:p>
            <a:r>
              <a:rPr lang="cs-CZ" sz="3600" dirty="0">
                <a:solidFill>
                  <a:srgbClr val="0000CC"/>
                </a:solidFill>
              </a:rPr>
              <a:t>	- tvar kapalného tělesa je určen tvarem nádoby,</a:t>
            </a:r>
          </a:p>
          <a:p>
            <a:r>
              <a:rPr lang="cs-CZ" sz="3600" dirty="0">
                <a:solidFill>
                  <a:srgbClr val="0000CC"/>
                </a:solidFill>
              </a:rPr>
              <a:t>	- volný povrch kapaliny je vodorovný,</a:t>
            </a:r>
          </a:p>
          <a:p>
            <a:r>
              <a:rPr lang="cs-CZ" sz="3600" dirty="0">
                <a:solidFill>
                  <a:srgbClr val="0000CC"/>
                </a:solidFill>
              </a:rPr>
              <a:t>	- kapaliny jsou </a:t>
            </a:r>
            <a:r>
              <a:rPr lang="cs-CZ" sz="3600" b="1" dirty="0">
                <a:solidFill>
                  <a:srgbClr val="0000CC"/>
                </a:solidFill>
              </a:rPr>
              <a:t>nestlačitelné</a:t>
            </a:r>
            <a:r>
              <a:rPr lang="cs-CZ" sz="3600" dirty="0">
                <a:solidFill>
                  <a:srgbClr val="0000CC"/>
                </a:solidFill>
              </a:rPr>
              <a:t> ( </a:t>
            </a:r>
            <a:r>
              <a:rPr lang="cs-CZ" sz="3200" i="1" dirty="0">
                <a:solidFill>
                  <a:srgbClr val="0000CC"/>
                </a:solidFill>
              </a:rPr>
              <a:t>stlačováním nelze 	 	  	   bezmezně změnit vzájemnou vzdálenost částic ani</a:t>
            </a:r>
          </a:p>
          <a:p>
            <a:r>
              <a:rPr lang="cs-CZ" sz="3200" i="1" dirty="0">
                <a:solidFill>
                  <a:srgbClr val="0000CC"/>
                </a:solidFill>
              </a:rPr>
              <a:t>       velkým tlakem, stlačováním prudce vzrůstá vzájemná</a:t>
            </a:r>
          </a:p>
          <a:p>
            <a:r>
              <a:rPr lang="cs-CZ" sz="3200" i="1" dirty="0">
                <a:solidFill>
                  <a:srgbClr val="0000CC"/>
                </a:solidFill>
              </a:rPr>
              <a:t>       odpudivá síla částic kapaliny.</a:t>
            </a:r>
            <a:r>
              <a:rPr lang="cs-CZ" sz="3200" dirty="0">
                <a:solidFill>
                  <a:srgbClr val="0000CC"/>
                </a:solidFill>
              </a:rPr>
              <a:t> </a:t>
            </a:r>
            <a:r>
              <a:rPr lang="cs-CZ" sz="3600" dirty="0">
                <a:solidFill>
                  <a:srgbClr val="0000CC"/>
                </a:solidFill>
              </a:rPr>
              <a:t>) </a:t>
            </a:r>
            <a:endParaRPr lang="cs-CZ" sz="1600" dirty="0">
              <a:solidFill>
                <a:srgbClr val="0000CC"/>
              </a:solidFill>
            </a:endParaRPr>
          </a:p>
          <a:p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1913023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3071844-802E-3435-B382-7CAF35CE8107}"/>
              </a:ext>
            </a:extLst>
          </p:cNvPr>
          <p:cNvSpPr txBox="1"/>
          <p:nvPr/>
        </p:nvSpPr>
        <p:spPr>
          <a:xfrm>
            <a:off x="0" y="0"/>
            <a:ext cx="12019280" cy="6801862"/>
          </a:xfrm>
          <a:prstGeom prst="rect">
            <a:avLst/>
          </a:prstGeom>
          <a:solidFill>
            <a:srgbClr val="C8E0FC"/>
          </a:solidFill>
        </p:spPr>
        <p:txBody>
          <a:bodyPr wrap="square" rtlCol="0">
            <a:spAutoFit/>
          </a:bodyPr>
          <a:lstStyle/>
          <a:p>
            <a:endParaRPr lang="cs-CZ" sz="1600" dirty="0"/>
          </a:p>
          <a:p>
            <a:r>
              <a:rPr lang="cs-CZ" sz="1600" b="1" dirty="0">
                <a:solidFill>
                  <a:srgbClr val="0000FF"/>
                </a:solidFill>
              </a:rPr>
              <a:t>  </a:t>
            </a:r>
          </a:p>
          <a:p>
            <a:r>
              <a:rPr lang="cs-CZ" sz="3600" b="1" dirty="0">
                <a:solidFill>
                  <a:srgbClr val="0000CC"/>
                </a:solidFill>
              </a:rPr>
              <a:t>    </a:t>
            </a:r>
            <a:r>
              <a:rPr lang="cs-CZ" sz="4200" b="1" dirty="0">
                <a:solidFill>
                  <a:srgbClr val="0000CC"/>
                </a:solidFill>
              </a:rPr>
              <a:t>Pevné látky </a:t>
            </a:r>
            <a:r>
              <a:rPr lang="cs-CZ" sz="3600" dirty="0">
                <a:solidFill>
                  <a:srgbClr val="0000CC"/>
                </a:solidFill>
              </a:rPr>
              <a:t>( </a:t>
            </a:r>
            <a:r>
              <a:rPr lang="cs-CZ" sz="3400" b="1" dirty="0">
                <a:solidFill>
                  <a:srgbClr val="0000CC"/>
                </a:solidFill>
              </a:rPr>
              <a:t>krystalické, polykrystalické, amorfní </a:t>
            </a:r>
            <a:r>
              <a:rPr lang="cs-CZ" sz="3600" dirty="0">
                <a:solidFill>
                  <a:srgbClr val="0000CC"/>
                </a:solidFill>
              </a:rPr>
              <a:t>)</a:t>
            </a:r>
            <a:endParaRPr lang="cs-CZ" sz="3400" dirty="0">
              <a:solidFill>
                <a:srgbClr val="0000CC"/>
              </a:solidFill>
            </a:endParaRPr>
          </a:p>
          <a:p>
            <a:endParaRPr lang="cs-CZ" sz="1600" b="1" dirty="0">
              <a:solidFill>
                <a:srgbClr val="0000CC"/>
              </a:solidFill>
            </a:endParaRPr>
          </a:p>
          <a:p>
            <a:r>
              <a:rPr lang="cs-CZ" sz="3600" b="1" dirty="0">
                <a:solidFill>
                  <a:srgbClr val="0000CC"/>
                </a:solidFill>
              </a:rPr>
              <a:t>	</a:t>
            </a:r>
            <a:r>
              <a:rPr lang="cs-CZ" sz="3600" dirty="0">
                <a:solidFill>
                  <a:srgbClr val="0000CC"/>
                </a:solidFill>
              </a:rPr>
              <a:t>Vzájemná vzdálenost částic je daná, uspořádaná. 	Vzdálenost je malá, blízká velikosti průměru těchto 	částic. Mezi molekulami/atomy působí přitažlivé síly 	a  mohou konat jen kmitavý pohyb kolem svých 	rovnovážných poloh.</a:t>
            </a:r>
          </a:p>
          <a:p>
            <a:endParaRPr lang="cs-CZ" sz="800" dirty="0">
              <a:solidFill>
                <a:srgbClr val="0000CC"/>
              </a:solidFill>
            </a:endParaRPr>
          </a:p>
          <a:p>
            <a:r>
              <a:rPr lang="cs-CZ" sz="3600" dirty="0">
                <a:solidFill>
                  <a:srgbClr val="0000CC"/>
                </a:solidFill>
              </a:rPr>
              <a:t>    </a:t>
            </a:r>
            <a:r>
              <a:rPr lang="cs-CZ" sz="3600" b="1" dirty="0">
                <a:solidFill>
                  <a:srgbClr val="0000CC"/>
                </a:solidFill>
              </a:rPr>
              <a:t>Pevné látky</a:t>
            </a:r>
          </a:p>
          <a:p>
            <a:r>
              <a:rPr lang="cs-CZ" sz="3600" b="1" dirty="0">
                <a:solidFill>
                  <a:srgbClr val="0000CC"/>
                </a:solidFill>
              </a:rPr>
              <a:t>	</a:t>
            </a:r>
            <a:r>
              <a:rPr lang="cs-CZ" sz="3600" dirty="0">
                <a:solidFill>
                  <a:srgbClr val="0000CC"/>
                </a:solidFill>
              </a:rPr>
              <a:t>- tvoří tělesa určitého tvaru a objemu,</a:t>
            </a:r>
          </a:p>
          <a:p>
            <a:r>
              <a:rPr lang="cs-CZ" sz="3600" dirty="0">
                <a:solidFill>
                  <a:srgbClr val="0000CC"/>
                </a:solidFill>
              </a:rPr>
              <a:t>	- bez vnějšího působení ( </a:t>
            </a:r>
            <a:r>
              <a:rPr lang="cs-CZ" sz="3200" i="1" dirty="0">
                <a:solidFill>
                  <a:srgbClr val="0000CC"/>
                </a:solidFill>
              </a:rPr>
              <a:t>např. silou nebo změnou 	 	  teploty</a:t>
            </a:r>
            <a:r>
              <a:rPr lang="cs-CZ" sz="3600" dirty="0">
                <a:solidFill>
                  <a:srgbClr val="0000CC"/>
                </a:solidFill>
              </a:rPr>
              <a:t>) zůstává tvar a objem tělesa zachován.</a:t>
            </a:r>
            <a:endParaRPr lang="cs-CZ" sz="1600" i="1" dirty="0">
              <a:solidFill>
                <a:srgbClr val="0000CC"/>
              </a:solidFill>
            </a:endParaRPr>
          </a:p>
          <a:p>
            <a:endParaRPr lang="cs-CZ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799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8B28C2FC-BD29-1BD8-E28B-50D9F140D15F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049760" cy="6617196"/>
              </a:xfrm>
              <a:prstGeom prst="rect">
                <a:avLst/>
              </a:prstGeom>
              <a:solidFill>
                <a:srgbClr val="C8E0F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4400" dirty="0"/>
                  <a:t>      </a:t>
                </a:r>
                <a:r>
                  <a:rPr lang="cs-CZ" sz="4400" b="1" dirty="0">
                    <a:solidFill>
                      <a:schemeClr val="bg1"/>
                    </a:solidFill>
                  </a:rPr>
                  <a:t>TEPLOTNÍ  DÉLKOVÁ  ROZTAŽNOST</a:t>
                </a:r>
              </a:p>
              <a:p>
                <a:endParaRPr lang="cs-CZ" sz="1200" b="1" dirty="0">
                  <a:solidFill>
                    <a:schemeClr val="bg1"/>
                  </a:solidFill>
                </a:endParaRPr>
              </a:p>
              <a:p>
                <a:r>
                  <a:rPr lang="cs-CZ" sz="3200" b="1" dirty="0">
                    <a:solidFill>
                      <a:srgbClr val="0000CC"/>
                    </a:solidFill>
                  </a:rPr>
                  <a:t>   		</a:t>
                </a:r>
                <a:r>
                  <a:rPr lang="cs-CZ" sz="3200" dirty="0">
                    <a:solidFill>
                      <a:srgbClr val="0000CC"/>
                    </a:solidFill>
                  </a:rPr>
                  <a:t>Při každé změně</a:t>
                </a:r>
                <a:r>
                  <a:rPr lang="cs-CZ" sz="3200" b="1" dirty="0">
                    <a:solidFill>
                      <a:srgbClr val="0000CC"/>
                    </a:solidFill>
                  </a:rPr>
                  <a:t> </a:t>
                </a:r>
                <a:r>
                  <a:rPr lang="cs-CZ" sz="3200" dirty="0">
                    <a:solidFill>
                      <a:srgbClr val="0000CC"/>
                    </a:solidFill>
                  </a:rPr>
                  <a:t>teploty se mění rozměry i objem 	pevných i  kapalných látek.</a:t>
                </a:r>
              </a:p>
              <a:p>
                <a:endParaRPr lang="cs-CZ" sz="800" dirty="0">
                  <a:solidFill>
                    <a:srgbClr val="0000CC"/>
                  </a:solidFill>
                </a:endParaRPr>
              </a:p>
              <a:p>
                <a:r>
                  <a:rPr lang="cs-CZ" sz="3600" dirty="0">
                    <a:solidFill>
                      <a:srgbClr val="0000CC"/>
                    </a:solidFill>
                  </a:rPr>
                  <a:t>	</a:t>
                </a:r>
                <a:r>
                  <a:rPr lang="cs-CZ" sz="3600" b="1" dirty="0">
                    <a:solidFill>
                      <a:srgbClr val="0000CC"/>
                    </a:solidFill>
                  </a:rPr>
                  <a:t>Teplotní délková roztažnost  </a:t>
                </a:r>
                <a:r>
                  <a:rPr lang="cs-CZ" sz="3600" dirty="0">
                    <a:solidFill>
                      <a:srgbClr val="0000CC"/>
                    </a:solidFill>
                  </a:rPr>
                  <a:t>závisí na materiálu,</a:t>
                </a:r>
              </a:p>
              <a:p>
                <a:r>
                  <a:rPr lang="cs-CZ" sz="3600" dirty="0">
                    <a:solidFill>
                      <a:srgbClr val="0000CC"/>
                    </a:solidFill>
                  </a:rPr>
                  <a:t>	z něhož je těleso vyrobeno.</a:t>
                </a:r>
              </a:p>
              <a:p>
                <a:r>
                  <a:rPr lang="cs-CZ" sz="3600" dirty="0">
                    <a:solidFill>
                      <a:srgbClr val="0000FF"/>
                    </a:solidFill>
                  </a:rPr>
                  <a:t>	 </a:t>
                </a:r>
                <a14:m>
                  <m:oMath xmlns:m="http://schemas.openxmlformats.org/officeDocument/2006/math">
                    <m:r>
                      <a:rPr lang="cs-CZ" sz="3600" b="1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cs-CZ" sz="3600" dirty="0">
                    <a:solidFill>
                      <a:srgbClr val="0000FF"/>
                    </a:solidFill>
                  </a:rPr>
                  <a:t>  </a:t>
                </a:r>
                <a:r>
                  <a:rPr lang="cs-CZ" sz="3600" dirty="0">
                    <a:solidFill>
                      <a:srgbClr val="0000CC"/>
                    </a:solidFill>
                  </a:rPr>
                  <a:t>…  </a:t>
                </a:r>
                <a:r>
                  <a:rPr lang="cs-CZ" sz="3200" dirty="0">
                    <a:solidFill>
                      <a:srgbClr val="0000CC"/>
                    </a:solidFill>
                  </a:rPr>
                  <a:t>teplotní součinitel délkové roztažnosti</a:t>
                </a:r>
              </a:p>
              <a:p>
                <a:endParaRPr lang="cs-CZ" sz="1200" dirty="0">
                  <a:solidFill>
                    <a:srgbClr val="0000CC"/>
                  </a:solidFill>
                </a:endParaRPr>
              </a:p>
              <a:p>
                <a:r>
                  <a:rPr lang="cs-CZ" sz="3600" dirty="0">
                    <a:solidFill>
                      <a:srgbClr val="0000CC"/>
                    </a:solidFill>
                  </a:rPr>
                  <a:t>    </a:t>
                </a:r>
                <a:r>
                  <a:rPr lang="cs-CZ" sz="3200" dirty="0">
                    <a:solidFill>
                      <a:srgbClr val="0000CC"/>
                    </a:solidFill>
                  </a:rPr>
                  <a:t>Změna délky tělesa je </a:t>
                </a:r>
                <a:r>
                  <a:rPr lang="cs-CZ" sz="3200" noProof="1">
                    <a:solidFill>
                      <a:srgbClr val="0000CC"/>
                    </a:solidFill>
                  </a:rPr>
                  <a:t>přímoúměrná</a:t>
                </a:r>
                <a:r>
                  <a:rPr lang="cs-CZ" sz="3200" dirty="0">
                    <a:solidFill>
                      <a:srgbClr val="0000CC"/>
                    </a:solidFill>
                  </a:rPr>
                  <a:t> změně teploty</a:t>
                </a:r>
              </a:p>
              <a:p>
                <a:endParaRPr lang="cs-CZ" sz="800" dirty="0">
                  <a:solidFill>
                    <a:srgbClr val="0000FF"/>
                  </a:solidFill>
                </a:endParaRPr>
              </a:p>
              <a:p>
                <a:r>
                  <a:rPr lang="cs-CZ" sz="3600" dirty="0">
                    <a:solidFill>
                      <a:srgbClr val="0000FF"/>
                    </a:solidFill>
                  </a:rPr>
                  <a:t>			</a:t>
                </a:r>
                <a14:m>
                  <m:oMath xmlns:m="http://schemas.openxmlformats.org/officeDocument/2006/math">
                    <m:r>
                      <a:rPr lang="cs-CZ" sz="3600" b="1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cs-CZ" sz="3600" b="1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36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3200" dirty="0">
                    <a:solidFill>
                      <a:srgbClr val="FF0066"/>
                    </a:solidFill>
                  </a:rPr>
                  <a:t>=</a:t>
                </a:r>
                <a:r>
                  <a:rPr lang="cs-CZ" sz="3600" dirty="0">
                    <a:solidFill>
                      <a:srgbClr val="FF0066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3600" b="1" i="1" dirty="0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600" b="1" i="1" dirty="0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b>
                        <m:r>
                          <a:rPr lang="cs-CZ" sz="3600" b="1" i="1" dirty="0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cs-CZ" sz="3600" b="0" i="1" dirty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 </m:t>
                    </m:r>
                  </m:oMath>
                </a14:m>
                <a:r>
                  <a:rPr lang="cs-CZ" sz="40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 </a:t>
                </a:r>
                <a:r>
                  <a:rPr lang="cs-CZ" sz="3400" dirty="0">
                    <a:solidFill>
                      <a:srgbClr val="FF0066"/>
                    </a:solidFill>
                  </a:rPr>
                  <a:t>+</a:t>
                </a:r>
                <a:r>
                  <a:rPr lang="cs-CZ" sz="3600" dirty="0">
                    <a:solidFill>
                      <a:srgbClr val="FF006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3600" b="1" i="1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cs-CZ" sz="3600" b="1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sz="3600" dirty="0">
                    <a:solidFill>
                      <a:srgbClr val="FF0066"/>
                    </a:solidFill>
                  </a:rPr>
                  <a:t>(</a:t>
                </a:r>
                <a:r>
                  <a:rPr lang="cs-CZ" sz="1600" dirty="0">
                    <a:solidFill>
                      <a:srgbClr val="FF0066"/>
                    </a:solidFill>
                  </a:rPr>
                  <a:t> </a:t>
                </a:r>
                <a:r>
                  <a:rPr lang="cs-CZ" sz="4400" b="1" i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cs-CZ" sz="3600" i="1" dirty="0">
                    <a:solidFill>
                      <a:srgbClr val="FF0066"/>
                    </a:solidFill>
                  </a:rPr>
                  <a:t> – </a:t>
                </a:r>
                <a:r>
                  <a:rPr lang="cs-CZ" sz="4400" b="1" i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cs-CZ" sz="3600" baseline="-25000" dirty="0">
                    <a:solidFill>
                      <a:srgbClr val="FF0066"/>
                    </a:solidFill>
                  </a:rPr>
                  <a:t>0 </a:t>
                </a:r>
                <a:r>
                  <a:rPr lang="cs-CZ" sz="3600" dirty="0">
                    <a:solidFill>
                      <a:srgbClr val="FF0066"/>
                    </a:solidFill>
                  </a:rPr>
                  <a:t>)</a:t>
                </a:r>
                <a:r>
                  <a:rPr lang="cs-CZ" sz="3600" dirty="0">
                    <a:solidFill>
                      <a:srgbClr val="FF006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]</a:t>
                </a:r>
                <a:r>
                  <a:rPr lang="cs-CZ" sz="3600" dirty="0">
                    <a:solidFill>
                      <a:srgbClr val="FF0066"/>
                    </a:solidFill>
                  </a:rPr>
                  <a:t> </a:t>
                </a:r>
              </a:p>
              <a:p>
                <a:r>
                  <a:rPr lang="cs-CZ" sz="3600" dirty="0">
                    <a:solidFill>
                      <a:srgbClr val="0000FF"/>
                    </a:solidFill>
                  </a:rPr>
                  <a:t> 	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3600" b="1" i="1" dirty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600" b="1" i="1" dirty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b>
                        <m:r>
                          <a:rPr lang="cs-CZ" sz="3600" b="1" i="1" dirty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cs-CZ" sz="3600" b="1" i="1" dirty="0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cs-CZ" sz="3600" dirty="0">
                    <a:solidFill>
                      <a:srgbClr val="0000CC"/>
                    </a:solidFill>
                  </a:rPr>
                  <a:t>…  </a:t>
                </a:r>
                <a:r>
                  <a:rPr lang="cs-CZ" sz="3200" dirty="0">
                    <a:solidFill>
                      <a:srgbClr val="0000CC"/>
                    </a:solidFill>
                  </a:rPr>
                  <a:t>počáteční délka tyče	</a:t>
                </a:r>
                <a:r>
                  <a:rPr lang="cs-CZ" sz="3200" dirty="0">
                    <a:solidFill>
                      <a:srgbClr val="0000FF"/>
                    </a:solidFill>
                  </a:rPr>
                  <a:t>	</a:t>
                </a:r>
                <a:r>
                  <a:rPr lang="cs-CZ" sz="3200" b="1" i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cs-CZ" sz="4800" b="1" i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cs-CZ" sz="3200" b="1" baseline="-25000" dirty="0">
                    <a:solidFill>
                      <a:srgbClr val="FF0066"/>
                    </a:solidFill>
                  </a:rPr>
                  <a:t>0</a:t>
                </a:r>
                <a:r>
                  <a:rPr lang="cs-CZ" sz="2400" baseline="-25000" dirty="0">
                    <a:solidFill>
                      <a:srgbClr val="FF0066"/>
                    </a:solidFill>
                  </a:rPr>
                  <a:t> </a:t>
                </a:r>
                <a:r>
                  <a:rPr lang="cs-CZ" sz="3200" dirty="0">
                    <a:solidFill>
                      <a:srgbClr val="0000FF"/>
                    </a:solidFill>
                  </a:rPr>
                  <a:t> </a:t>
                </a:r>
                <a:r>
                  <a:rPr lang="cs-CZ" sz="3200" dirty="0">
                    <a:solidFill>
                      <a:srgbClr val="0000CC"/>
                    </a:solidFill>
                  </a:rPr>
                  <a:t>… počáteční teplota</a:t>
                </a:r>
              </a:p>
              <a:p>
                <a:r>
                  <a:rPr lang="cs-CZ" sz="3600" dirty="0">
                    <a:solidFill>
                      <a:srgbClr val="0000FF"/>
                    </a:solidFill>
                  </a:rPr>
                  <a:t>	  </a:t>
                </a:r>
                <a14:m>
                  <m:oMath xmlns:m="http://schemas.openxmlformats.org/officeDocument/2006/math">
                    <m:r>
                      <a:rPr lang="cs-CZ" sz="3600" b="0" i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3600" b="1" i="1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r>
                  <a:rPr lang="cs-CZ" sz="3600" dirty="0">
                    <a:solidFill>
                      <a:srgbClr val="0000FF"/>
                    </a:solidFill>
                  </a:rPr>
                  <a:t>  </a:t>
                </a:r>
                <a:r>
                  <a:rPr lang="cs-CZ" sz="3600" dirty="0">
                    <a:solidFill>
                      <a:srgbClr val="0000CC"/>
                    </a:solidFill>
                  </a:rPr>
                  <a:t>… </a:t>
                </a:r>
                <a:r>
                  <a:rPr lang="cs-CZ" sz="3200" dirty="0">
                    <a:solidFill>
                      <a:srgbClr val="0000CC"/>
                    </a:solidFill>
                  </a:rPr>
                  <a:t>délka tyče při vyšší teplotě   </a:t>
                </a:r>
                <a:r>
                  <a:rPr lang="cs-CZ" sz="3200" dirty="0">
                    <a:solidFill>
                      <a:srgbClr val="0000FF"/>
                    </a:solidFill>
                  </a:rPr>
                  <a:t>	  </a:t>
                </a:r>
                <a14:m>
                  <m:oMath xmlns:m="http://schemas.openxmlformats.org/officeDocument/2006/math">
                    <m:r>
                      <a:rPr lang="cs-CZ" sz="2400" i="1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△</m:t>
                    </m:r>
                    <m:r>
                      <a:rPr lang="cs-CZ" sz="3600" b="1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cs-CZ" sz="3200" dirty="0">
                    <a:solidFill>
                      <a:srgbClr val="0000FF"/>
                    </a:solidFill>
                  </a:rPr>
                  <a:t>  </a:t>
                </a:r>
                <a:r>
                  <a:rPr lang="cs-CZ" sz="2800" b="1" dirty="0">
                    <a:solidFill>
                      <a:srgbClr val="FF0066"/>
                    </a:solidFill>
                  </a:rPr>
                  <a:t>=</a:t>
                </a:r>
                <a:r>
                  <a:rPr lang="cs-CZ" sz="3200" dirty="0">
                    <a:solidFill>
                      <a:srgbClr val="0000FF"/>
                    </a:solidFill>
                  </a:rPr>
                  <a:t> </a:t>
                </a:r>
                <a:r>
                  <a:rPr lang="cs-CZ" sz="3200" dirty="0">
                    <a:solidFill>
                      <a:srgbClr val="FF0066"/>
                    </a:solidFill>
                  </a:rPr>
                  <a:t>(</a:t>
                </a:r>
                <a:r>
                  <a:rPr lang="cs-CZ" sz="1400" dirty="0">
                    <a:solidFill>
                      <a:srgbClr val="FF0066"/>
                    </a:solidFill>
                  </a:rPr>
                  <a:t>  </a:t>
                </a:r>
                <a:r>
                  <a:rPr lang="cs-CZ" sz="4000" b="1" i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cs-CZ" sz="3200" i="1" dirty="0">
                    <a:solidFill>
                      <a:srgbClr val="FF0066"/>
                    </a:solidFill>
                  </a:rPr>
                  <a:t> – </a:t>
                </a:r>
                <a:r>
                  <a:rPr lang="cs-CZ" sz="4000" b="1" i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cs-CZ" sz="3200" baseline="-25000" dirty="0">
                    <a:solidFill>
                      <a:srgbClr val="FF0066"/>
                    </a:solidFill>
                  </a:rPr>
                  <a:t>0 </a:t>
                </a:r>
                <a:r>
                  <a:rPr lang="cs-CZ" sz="3200" dirty="0">
                    <a:solidFill>
                      <a:srgbClr val="FF0066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8B28C2FC-BD29-1BD8-E28B-50D9F140D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049760" cy="6617196"/>
              </a:xfrm>
              <a:prstGeom prst="rect">
                <a:avLst/>
              </a:prstGeom>
              <a:blipFill>
                <a:blip r:embed="rId2"/>
                <a:stretch>
                  <a:fillRect t="-1843" b="-304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1767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8ADCCA77-2F4E-0554-1830-5A4BC98B02A7}"/>
                  </a:ext>
                </a:extLst>
              </p:cNvPr>
              <p:cNvSpPr txBox="1"/>
              <p:nvPr/>
            </p:nvSpPr>
            <p:spPr>
              <a:xfrm>
                <a:off x="0" y="-63500"/>
                <a:ext cx="12026900" cy="6850658"/>
              </a:xfrm>
              <a:prstGeom prst="rect">
                <a:avLst/>
              </a:prstGeom>
              <a:solidFill>
                <a:srgbClr val="C8E0F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		</a:t>
                </a:r>
                <a:r>
                  <a:rPr lang="cs-CZ" sz="3200" b="1" u="sng" dirty="0">
                    <a:solidFill>
                      <a:schemeClr val="accent1">
                        <a:lumMod val="75000"/>
                      </a:schemeClr>
                    </a:solidFill>
                  </a:rPr>
                  <a:t>Výpočet délkové teplotní roztažnosti  </a:t>
                </a:r>
                <a:r>
                  <a:rPr lang="cs-CZ" sz="3200" u="sng" dirty="0">
                    <a:solidFill>
                      <a:schemeClr val="accent1">
                        <a:lumMod val="75000"/>
                      </a:schemeClr>
                    </a:solidFill>
                  </a:rPr>
                  <a:t>-  příklad .</a:t>
                </a:r>
              </a:p>
              <a:p>
                <a:endParaRPr lang="cs-CZ" sz="32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32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    		O kolik cm se prodlouží ocelová kolejnice, která má při</a:t>
                </a:r>
              </a:p>
              <a:p>
                <a:r>
                  <a:rPr lang="cs-CZ" sz="32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nejnižší teplotě délku 20 m, jestliže se místní teploty mohou</a:t>
                </a:r>
              </a:p>
              <a:p>
                <a:r>
                  <a:rPr lang="cs-CZ" sz="32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pohybovat od  -15</a:t>
                </a:r>
                <a:r>
                  <a:rPr lang="cs-CZ" sz="3200" b="1" baseline="30000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∘</a:t>
                </a:r>
                <a:r>
                  <a:rPr lang="cs-CZ" sz="32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 do 65</a:t>
                </a:r>
                <a:r>
                  <a:rPr lang="cs-CZ" sz="3200" b="1" baseline="30000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∘</a:t>
                </a:r>
                <a:r>
                  <a:rPr lang="cs-CZ" sz="32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 Součinitel délkové teplotní</a:t>
                </a:r>
              </a:p>
              <a:p>
                <a:r>
                  <a:rPr lang="cs-CZ" sz="32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roztažnosti oceli  </a:t>
                </a:r>
                <a14:m>
                  <m:oMath xmlns:m="http://schemas.openxmlformats.org/officeDocument/2006/math">
                    <m:r>
                      <a:rPr lang="cs-CZ" sz="36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cs-CZ" sz="3200" dirty="0">
                    <a:solidFill>
                      <a:schemeClr val="accent1">
                        <a:lumMod val="75000"/>
                      </a:schemeClr>
                    </a:solidFill>
                  </a:rPr>
                  <a:t> = 1,2 ∙</a:t>
                </a:r>
                <a:r>
                  <a:rPr lang="cs-CZ" sz="32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cs-CZ" sz="3200" baseline="30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-5 </a:t>
                </a:r>
                <a:r>
                  <a:rPr lang="cs-CZ" sz="32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cs-CZ" sz="3200" baseline="30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cs-CZ" sz="32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endParaRPr lang="cs-CZ" sz="2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cs-CZ" sz="36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cs-CZ" sz="36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36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3200" dirty="0">
                    <a:solidFill>
                      <a:schemeClr val="accent1">
                        <a:lumMod val="75000"/>
                      </a:schemeClr>
                    </a:solidFill>
                  </a:rPr>
                  <a:t>=</a:t>
                </a:r>
                <a:r>
                  <a:rPr lang="cs-CZ" sz="36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36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6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b>
                        <m:r>
                          <a:rPr lang="cs-CZ" sz="36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cs-CZ" sz="3600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 </m:t>
                    </m:r>
                  </m:oMath>
                </a14:m>
                <a:r>
                  <a:rPr lang="cs-CZ" sz="40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 </a:t>
                </a:r>
                <a:r>
                  <a:rPr lang="cs-CZ" sz="3400" dirty="0">
                    <a:solidFill>
                      <a:schemeClr val="accent1">
                        <a:lumMod val="75000"/>
                      </a:schemeClr>
                    </a:solidFill>
                  </a:rPr>
                  <a:t>+</a:t>
                </a:r>
                <a:r>
                  <a:rPr lang="cs-CZ" sz="36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360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cs-CZ" sz="36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sz="3600" dirty="0">
                    <a:solidFill>
                      <a:schemeClr val="accent1">
                        <a:lumMod val="75000"/>
                      </a:schemeClr>
                    </a:solidFill>
                  </a:rPr>
                  <a:t>(</a:t>
                </a:r>
                <a:r>
                  <a:rPr lang="cs-CZ" sz="16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cs-CZ" sz="4400" b="1" i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cs-CZ" sz="3600" i="1" dirty="0">
                    <a:solidFill>
                      <a:schemeClr val="accent1">
                        <a:lumMod val="75000"/>
                      </a:schemeClr>
                    </a:solidFill>
                  </a:rPr>
                  <a:t> – </a:t>
                </a:r>
                <a:r>
                  <a:rPr lang="cs-CZ" sz="4400" b="1" i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cs-CZ" sz="3600" baseline="-25000" dirty="0">
                    <a:solidFill>
                      <a:schemeClr val="accent1">
                        <a:lumMod val="75000"/>
                      </a:schemeClr>
                    </a:solidFill>
                  </a:rPr>
                  <a:t>0 </a:t>
                </a:r>
                <a:r>
                  <a:rPr lang="cs-CZ" sz="3600" dirty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  <a:r>
                  <a:rPr lang="cs-CZ" sz="3600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]     </a:t>
                </a:r>
                <a:r>
                  <a:rPr lang="cs-CZ" sz="36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cs-CZ" sz="3600" b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⟷</a:t>
                </a:r>
                <a:r>
                  <a:rPr lang="cs-CZ" sz="2800" dirty="0">
                    <a:solidFill>
                      <a:schemeClr val="accent1">
                        <a:lumMod val="75000"/>
                      </a:schemeClr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cs-CZ" sz="2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△</m:t>
                    </m:r>
                    <m:r>
                      <a:rPr lang="cs-CZ" sz="4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r>
                  <a:rPr lang="cs-CZ" sz="3600" dirty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:r>
                  <a:rPr lang="cs-CZ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=</a:t>
                </a:r>
                <a:r>
                  <a:rPr lang="cs-CZ" sz="36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400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sSub>
                      <m:sSubPr>
                        <m:ctrlPr>
                          <a:rPr lang="cs-CZ" sz="4000" b="1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40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sz="4000" b="1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b>
                        <m:r>
                          <a:rPr lang="cs-CZ" sz="4000" b="1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cs-CZ" sz="2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△</m:t>
                    </m:r>
                    <m:r>
                      <a:rPr lang="cs-CZ" sz="400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cs-CZ" sz="36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  <a:p>
                <a:endParaRPr lang="cs-CZ" sz="32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cs-CZ" sz="3200" dirty="0">
                    <a:solidFill>
                      <a:schemeClr val="accent1">
                        <a:lumMod val="75000"/>
                      </a:schemeClr>
                    </a:solidFill>
                  </a:rPr>
                  <a:t>		  </a:t>
                </a:r>
                <a14:m>
                  <m:oMath xmlns:m="http://schemas.openxmlformats.org/officeDocument/2006/math">
                    <m:r>
                      <a:rPr lang="cs-CZ" sz="32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△</m:t>
                    </m:r>
                    <m:r>
                      <a:rPr lang="cs-CZ" sz="38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380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r>
                  <a:rPr lang="cs-CZ" sz="2800" dirty="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:r>
                  <a:rPr lang="cs-CZ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=</a:t>
                </a:r>
                <a:r>
                  <a:rPr lang="cs-CZ" sz="32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cs-CZ" sz="3600" b="1" dirty="0">
                    <a:solidFill>
                      <a:schemeClr val="accent1">
                        <a:lumMod val="75000"/>
                      </a:schemeClr>
                    </a:solidFill>
                  </a:rPr>
                  <a:t>1,2 </a:t>
                </a:r>
                <a:r>
                  <a:rPr lang="cs-CZ" sz="3600" dirty="0">
                    <a:solidFill>
                      <a:schemeClr val="accent1">
                        <a:lumMod val="75000"/>
                      </a:schemeClr>
                    </a:solidFill>
                  </a:rPr>
                  <a:t>∙</a:t>
                </a:r>
                <a:r>
                  <a:rPr lang="cs-CZ" sz="36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cs-CZ" sz="3600" b="1" baseline="30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-5</a:t>
                </a:r>
                <a:r>
                  <a:rPr lang="cs-CZ" sz="3600" baseline="30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3600" dirty="0">
                    <a:solidFill>
                      <a:schemeClr val="accent1">
                        <a:lumMod val="75000"/>
                      </a:schemeClr>
                    </a:solidFill>
                  </a:rPr>
                  <a:t>∙</a:t>
                </a:r>
                <a:r>
                  <a:rPr lang="cs-CZ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36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r>
                  <a:rPr lang="cs-CZ" sz="3600" baseline="30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3600" dirty="0">
                    <a:solidFill>
                      <a:schemeClr val="accent1">
                        <a:lumMod val="75000"/>
                      </a:schemeClr>
                    </a:solidFill>
                  </a:rPr>
                  <a:t>∙</a:t>
                </a:r>
                <a:r>
                  <a:rPr lang="cs-CZ" sz="40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cs-CZ" sz="4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cs-CZ" sz="36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65</a:t>
                </a:r>
                <a:r>
                  <a:rPr lang="cs-CZ" sz="40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cs-CZ" sz="3200" b="1" i="1" dirty="0">
                    <a:solidFill>
                      <a:schemeClr val="accent1">
                        <a:lumMod val="75000"/>
                      </a:schemeClr>
                    </a:solidFill>
                  </a:rPr>
                  <a:t>–</a:t>
                </a:r>
                <a:r>
                  <a:rPr lang="cs-CZ" sz="3600" b="1" dirty="0">
                    <a:solidFill>
                      <a:schemeClr val="accent1">
                        <a:lumMod val="75000"/>
                      </a:schemeClr>
                    </a:solidFill>
                  </a:rPr>
                  <a:t> (</a:t>
                </a:r>
                <a:r>
                  <a:rPr lang="cs-CZ" sz="3600" b="1" i="1" dirty="0">
                    <a:solidFill>
                      <a:schemeClr val="accent1">
                        <a:lumMod val="75000"/>
                      </a:schemeClr>
                    </a:solidFill>
                  </a:rPr>
                  <a:t>– </a:t>
                </a:r>
                <a:r>
                  <a:rPr lang="cs-CZ" sz="36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  <a:r>
                  <a:rPr lang="cs-CZ" sz="3600" b="1" baseline="-250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cs-CZ" sz="3600" b="1" dirty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  <a:r>
                  <a:rPr lang="cs-CZ" sz="3600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]  </a:t>
                </a:r>
                <a:r>
                  <a:rPr lang="cs-CZ" sz="36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 </a:t>
                </a:r>
                <a:r>
                  <a:rPr lang="cs-CZ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=</a:t>
                </a:r>
              </a:p>
              <a:p>
                <a:endParaRPr lang="cs-CZ" sz="12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cs-CZ" sz="32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   </a:t>
                </a:r>
                <a:r>
                  <a:rPr lang="cs-CZ" sz="3600" b="1" dirty="0">
                    <a:solidFill>
                      <a:schemeClr val="accent1">
                        <a:lumMod val="75000"/>
                      </a:schemeClr>
                    </a:solidFill>
                  </a:rPr>
                  <a:t>=</a:t>
                </a:r>
                <a:r>
                  <a:rPr lang="cs-CZ" sz="36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cs-CZ" sz="3600" b="1" dirty="0">
                    <a:solidFill>
                      <a:schemeClr val="accent1">
                        <a:lumMod val="75000"/>
                      </a:schemeClr>
                    </a:solidFill>
                  </a:rPr>
                  <a:t>1,2 </a:t>
                </a:r>
                <a:r>
                  <a:rPr lang="cs-CZ" sz="3600" dirty="0">
                    <a:solidFill>
                      <a:schemeClr val="accent1">
                        <a:lumMod val="75000"/>
                      </a:schemeClr>
                    </a:solidFill>
                  </a:rPr>
                  <a:t>∙</a:t>
                </a:r>
                <a:r>
                  <a:rPr lang="cs-CZ" sz="36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cs-CZ" sz="3600" b="1" baseline="30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-5</a:t>
                </a:r>
                <a:r>
                  <a:rPr lang="cs-CZ" sz="3600" baseline="30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3600" dirty="0">
                    <a:solidFill>
                      <a:schemeClr val="accent1">
                        <a:lumMod val="75000"/>
                      </a:schemeClr>
                    </a:solidFill>
                  </a:rPr>
                  <a:t>∙</a:t>
                </a:r>
                <a:r>
                  <a:rPr lang="cs-CZ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36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r>
                  <a:rPr lang="cs-CZ" sz="3600" baseline="30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3600" dirty="0">
                    <a:solidFill>
                      <a:schemeClr val="accent1">
                        <a:lumMod val="75000"/>
                      </a:schemeClr>
                    </a:solidFill>
                  </a:rPr>
                  <a:t>∙</a:t>
                </a:r>
                <a:r>
                  <a:rPr lang="cs-CZ" sz="36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cs-CZ" sz="36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80 </a:t>
                </a:r>
                <a:r>
                  <a:rPr lang="cs-CZ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cs-CZ" sz="36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 </a:t>
                </a:r>
                <a:r>
                  <a:rPr lang="cs-CZ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=  </a:t>
                </a:r>
                <a:r>
                  <a:rPr lang="cs-CZ" sz="3600" b="1" dirty="0">
                    <a:solidFill>
                      <a:schemeClr val="accent1">
                        <a:lumMod val="75000"/>
                      </a:schemeClr>
                    </a:solidFill>
                  </a:rPr>
                  <a:t>1,92</a:t>
                </a:r>
                <a:r>
                  <a:rPr lang="cs-CZ" sz="3600" dirty="0">
                    <a:solidFill>
                      <a:schemeClr val="accent1">
                        <a:lumMod val="75000"/>
                      </a:schemeClr>
                    </a:solidFill>
                  </a:rPr>
                  <a:t> ∙</a:t>
                </a:r>
                <a:r>
                  <a:rPr lang="cs-CZ" sz="36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cs-CZ" sz="3600" b="1" baseline="30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  </a:t>
                </a:r>
                <a:r>
                  <a:rPr lang="cs-CZ" sz="36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 </a:t>
                </a:r>
                <a:r>
                  <a:rPr lang="cs-CZ" sz="3200" b="1" i="0" dirty="0">
                    <a:solidFill>
                      <a:srgbClr val="040C28"/>
                    </a:solidFill>
                    <a:effectLst/>
                    <a:latin typeface="Google Sans"/>
                  </a:rPr>
                  <a:t>≐</a:t>
                </a:r>
                <a:r>
                  <a:rPr lang="cs-CZ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  <a:p>
                <a:endParaRPr lang="cs-CZ" sz="12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cs-CZ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				   </a:t>
                </a:r>
                <a:r>
                  <a:rPr lang="cs-CZ" sz="3200" b="1" i="0" dirty="0">
                    <a:solidFill>
                      <a:srgbClr val="040C28"/>
                    </a:solidFill>
                    <a:effectLst/>
                    <a:latin typeface="Google Sans"/>
                  </a:rPr>
                  <a:t>≐</a:t>
                </a:r>
                <a:r>
                  <a:rPr lang="cs-CZ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cs-CZ" sz="3200" b="1" u="dbl" dirty="0">
                    <a:solidFill>
                      <a:schemeClr val="accent1">
                        <a:lumMod val="75000"/>
                      </a:schemeClr>
                    </a:solidFill>
                    <a:uFill>
                      <a:solidFill>
                        <a:schemeClr val="bg1"/>
                      </a:solidFill>
                    </a:uFill>
                  </a:rPr>
                  <a:t> </a:t>
                </a:r>
                <a:r>
                  <a:rPr lang="cs-CZ" sz="3600" b="1" u="dbl" dirty="0">
                    <a:solidFill>
                      <a:schemeClr val="accent1">
                        <a:lumMod val="75000"/>
                      </a:schemeClr>
                    </a:solidFill>
                  </a:rPr>
                  <a:t>1,9</a:t>
                </a:r>
                <a:r>
                  <a:rPr lang="cs-CZ" sz="3600" u="dbl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cs-CZ" sz="3600" b="1" u="dbl" baseline="30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3600" u="dbl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     </a:t>
                </a:r>
              </a:p>
              <a:p>
                <a:endParaRPr lang="cs-CZ" sz="1200" u="dbl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8ADCCA77-2F4E-0554-1830-5A4BC98B0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63500"/>
                <a:ext cx="12026900" cy="6850658"/>
              </a:xfrm>
              <a:prstGeom prst="rect">
                <a:avLst/>
              </a:prstGeom>
              <a:blipFill>
                <a:blip r:embed="rId2"/>
                <a:stretch>
                  <a:fillRect t="-115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70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9957C7BA-D01A-13DF-A0D4-BF72D07A7B5B}"/>
                  </a:ext>
                </a:extLst>
              </p:cNvPr>
              <p:cNvSpPr txBox="1"/>
              <p:nvPr/>
            </p:nvSpPr>
            <p:spPr>
              <a:xfrm>
                <a:off x="0" y="0"/>
                <a:ext cx="11978640" cy="6637715"/>
              </a:xfrm>
              <a:prstGeom prst="rect">
                <a:avLst/>
              </a:prstGeom>
              <a:solidFill>
                <a:srgbClr val="C8E0F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1800" dirty="0"/>
                  <a:t> 		</a:t>
                </a:r>
                <a:r>
                  <a:rPr lang="cs-CZ" sz="4400" b="1" dirty="0">
                    <a:solidFill>
                      <a:schemeClr val="bg1"/>
                    </a:solidFill>
                  </a:rPr>
                  <a:t>TEPLOTNÍ  OBJEMOVÁ  ROZTAŽNOST</a:t>
                </a:r>
              </a:p>
              <a:p>
                <a:endParaRPr lang="cs-CZ" sz="1200" b="1" dirty="0">
                  <a:solidFill>
                    <a:schemeClr val="bg1"/>
                  </a:solidFill>
                </a:endParaRPr>
              </a:p>
              <a:p>
                <a:r>
                  <a:rPr lang="cs-CZ" sz="3600" b="1" dirty="0">
                    <a:solidFill>
                      <a:srgbClr val="0000CC"/>
                    </a:solidFill>
                  </a:rPr>
                  <a:t>    </a:t>
                </a:r>
                <a:r>
                  <a:rPr lang="cs-CZ" sz="3600" dirty="0">
                    <a:solidFill>
                      <a:srgbClr val="0000CC"/>
                    </a:solidFill>
                  </a:rPr>
                  <a:t>Změna objemu pevného nebo kapalného tělesa 	 je dána vztahem</a:t>
                </a:r>
              </a:p>
              <a:p>
                <a:r>
                  <a:rPr lang="cs-CZ" sz="3600" dirty="0">
                    <a:solidFill>
                      <a:srgbClr val="0000FF"/>
                    </a:solidFill>
                  </a:rPr>
                  <a:t>			</a:t>
                </a:r>
                <a14:m>
                  <m:oMath xmlns:m="http://schemas.openxmlformats.org/officeDocument/2006/math">
                    <m:r>
                      <a:rPr lang="cs-CZ" sz="3600" b="1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𝑽</m:t>
                    </m:r>
                    <m:r>
                      <a:rPr lang="cs-CZ" sz="3600" b="1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36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3200" dirty="0">
                    <a:solidFill>
                      <a:srgbClr val="FF0066"/>
                    </a:solidFill>
                  </a:rPr>
                  <a:t>=  </a:t>
                </a:r>
                <a14:m>
                  <m:oMath xmlns:m="http://schemas.openxmlformats.org/officeDocument/2006/math">
                    <m:r>
                      <a:rPr lang="cs-CZ" sz="3600" b="1" i="1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cs-CZ" sz="3200" b="1" baseline="-25000" dirty="0">
                    <a:solidFill>
                      <a:srgbClr val="FF0066"/>
                    </a:solidFill>
                  </a:rPr>
                  <a:t>0</a:t>
                </a:r>
                <a:r>
                  <a:rPr lang="cs-CZ" sz="3600" dirty="0">
                    <a:solidFill>
                      <a:srgbClr val="FF006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3600" b="0" i="1" dirty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 </m:t>
                    </m:r>
                  </m:oMath>
                </a14:m>
                <a:r>
                  <a:rPr lang="cs-CZ" sz="40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 </a:t>
                </a:r>
                <a:r>
                  <a:rPr lang="cs-CZ" sz="3400" dirty="0">
                    <a:solidFill>
                      <a:srgbClr val="FF0066"/>
                    </a:solidFill>
                  </a:rPr>
                  <a:t>+</a:t>
                </a:r>
                <a:r>
                  <a:rPr lang="cs-CZ" sz="3600" dirty="0">
                    <a:solidFill>
                      <a:srgbClr val="FF006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3200" b="1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𝞫</m:t>
                    </m:r>
                    <m:r>
                      <a:rPr lang="cs-CZ" sz="3200" b="1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sz="3600" dirty="0">
                    <a:solidFill>
                      <a:srgbClr val="FF0066"/>
                    </a:solidFill>
                  </a:rPr>
                  <a:t>(</a:t>
                </a:r>
                <a:r>
                  <a:rPr lang="cs-CZ" sz="1600" dirty="0">
                    <a:solidFill>
                      <a:srgbClr val="FF0066"/>
                    </a:solidFill>
                  </a:rPr>
                  <a:t> </a:t>
                </a:r>
                <a:r>
                  <a:rPr lang="cs-CZ" sz="4400" b="1" i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cs-CZ" sz="3600" i="1" dirty="0">
                    <a:solidFill>
                      <a:srgbClr val="FF0066"/>
                    </a:solidFill>
                  </a:rPr>
                  <a:t> – </a:t>
                </a:r>
                <a:r>
                  <a:rPr lang="cs-CZ" sz="4400" b="1" i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cs-CZ" sz="3600" baseline="-25000" dirty="0">
                    <a:solidFill>
                      <a:srgbClr val="FF0066"/>
                    </a:solidFill>
                  </a:rPr>
                  <a:t>0 </a:t>
                </a:r>
                <a:r>
                  <a:rPr lang="cs-CZ" sz="3600" dirty="0">
                    <a:solidFill>
                      <a:srgbClr val="FF0066"/>
                    </a:solidFill>
                  </a:rPr>
                  <a:t>)</a:t>
                </a:r>
                <a:r>
                  <a:rPr lang="cs-CZ" sz="3600" dirty="0">
                    <a:solidFill>
                      <a:srgbClr val="FF006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]</a:t>
                </a:r>
                <a:r>
                  <a:rPr lang="cs-CZ" sz="3600" dirty="0">
                    <a:solidFill>
                      <a:srgbClr val="FF0066"/>
                    </a:solidFill>
                  </a:rPr>
                  <a:t> </a:t>
                </a:r>
              </a:p>
              <a:p>
                <a:r>
                  <a:rPr lang="cs-CZ" sz="3600" dirty="0">
                    <a:solidFill>
                      <a:srgbClr val="0000FF"/>
                    </a:solidFill>
                  </a:rPr>
                  <a:t> 	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3600" b="1" i="1" dirty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600" b="1" i="1" dirty="0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cs-CZ" sz="3600" b="1" i="1" dirty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cs-CZ" sz="3600" b="1" i="1" dirty="0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cs-CZ" sz="3600" dirty="0">
                    <a:solidFill>
                      <a:srgbClr val="0000CC"/>
                    </a:solidFill>
                  </a:rPr>
                  <a:t>…  </a:t>
                </a:r>
                <a:r>
                  <a:rPr lang="cs-CZ" sz="3200" dirty="0">
                    <a:solidFill>
                      <a:srgbClr val="0000CC"/>
                    </a:solidFill>
                  </a:rPr>
                  <a:t>počáteční objem tělesa</a:t>
                </a:r>
                <a:r>
                  <a:rPr lang="cs-CZ" sz="3200" dirty="0">
                    <a:solidFill>
                      <a:srgbClr val="0000FF"/>
                    </a:solidFill>
                  </a:rPr>
                  <a:t>		</a:t>
                </a:r>
                <a:r>
                  <a:rPr lang="cs-CZ" sz="3200" b="1" i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								</a:t>
                </a:r>
                <a14:m>
                  <m:oMath xmlns:m="http://schemas.openxmlformats.org/officeDocument/2006/math">
                    <m:r>
                      <a:rPr lang="cs-CZ" sz="3600" b="1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cs-CZ" sz="3600" b="0" i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3600" b="1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cs-CZ" sz="3600" dirty="0">
                    <a:solidFill>
                      <a:srgbClr val="0000FF"/>
                    </a:solidFill>
                  </a:rPr>
                  <a:t>  </a:t>
                </a:r>
                <a:r>
                  <a:rPr lang="cs-CZ" sz="3600" dirty="0">
                    <a:solidFill>
                      <a:srgbClr val="0000CC"/>
                    </a:solidFill>
                  </a:rPr>
                  <a:t>… </a:t>
                </a:r>
                <a:r>
                  <a:rPr lang="cs-CZ" sz="3200" dirty="0">
                    <a:solidFill>
                      <a:srgbClr val="0000CC"/>
                    </a:solidFill>
                  </a:rPr>
                  <a:t>objem tělesa při vyšší teplotě </a:t>
                </a:r>
              </a:p>
              <a:p>
                <a:r>
                  <a:rPr lang="cs-CZ" sz="4800" b="1" i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cs-CZ" sz="3200" b="1" dirty="0">
                    <a:solidFill>
                      <a:srgbClr val="FF006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△</a:t>
                </a:r>
                <a:r>
                  <a:rPr lang="cs-CZ" sz="4000" dirty="0">
                    <a:solidFill>
                      <a:srgbClr val="FF006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4000" b="1" i="1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cs-CZ" sz="4000" dirty="0">
                    <a:solidFill>
                      <a:srgbClr val="0000FF"/>
                    </a:solidFill>
                  </a:rPr>
                  <a:t>  </a:t>
                </a:r>
                <a:r>
                  <a:rPr lang="cs-CZ" sz="3200" dirty="0">
                    <a:solidFill>
                      <a:srgbClr val="FF0066"/>
                    </a:solidFill>
                  </a:rPr>
                  <a:t>=</a:t>
                </a:r>
                <a:r>
                  <a:rPr lang="cs-CZ" sz="4000" dirty="0">
                    <a:solidFill>
                      <a:srgbClr val="0000FF"/>
                    </a:solidFill>
                  </a:rPr>
                  <a:t> </a:t>
                </a:r>
                <a:r>
                  <a:rPr lang="cs-CZ" sz="4000" dirty="0">
                    <a:solidFill>
                      <a:srgbClr val="FF0066"/>
                    </a:solidFill>
                  </a:rPr>
                  <a:t>( </a:t>
                </a:r>
                <a:r>
                  <a:rPr lang="cs-CZ" sz="4000" b="1" i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cs-CZ" sz="4000" i="1" dirty="0">
                    <a:solidFill>
                      <a:srgbClr val="FF0066"/>
                    </a:solidFill>
                  </a:rPr>
                  <a:t> – </a:t>
                </a:r>
                <a:r>
                  <a:rPr lang="cs-CZ" sz="4000" b="1" i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cs-CZ" sz="4000" baseline="-25000" dirty="0">
                    <a:solidFill>
                      <a:srgbClr val="FF0066"/>
                    </a:solidFill>
                  </a:rPr>
                  <a:t>0 </a:t>
                </a:r>
                <a:r>
                  <a:rPr lang="cs-CZ" sz="4000" dirty="0">
                    <a:solidFill>
                      <a:srgbClr val="FF0066"/>
                    </a:solidFill>
                  </a:rPr>
                  <a:t>) </a:t>
                </a:r>
                <a:r>
                  <a:rPr lang="cs-CZ" sz="4000" b="1" i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cs-CZ" sz="4800" b="1" i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t</a:t>
                </a:r>
                <a:r>
                  <a:rPr lang="cs-CZ" sz="3200" b="1" baseline="-25000" dirty="0">
                    <a:solidFill>
                      <a:srgbClr val="FF0066"/>
                    </a:solidFill>
                  </a:rPr>
                  <a:t>0</a:t>
                </a:r>
                <a:r>
                  <a:rPr lang="cs-CZ" sz="2400" baseline="-25000" dirty="0">
                    <a:solidFill>
                      <a:srgbClr val="FF0066"/>
                    </a:solidFill>
                  </a:rPr>
                  <a:t> </a:t>
                </a:r>
                <a:r>
                  <a:rPr lang="cs-CZ" sz="3200" dirty="0">
                    <a:solidFill>
                      <a:srgbClr val="0000FF"/>
                    </a:solidFill>
                  </a:rPr>
                  <a:t> </a:t>
                </a:r>
                <a:r>
                  <a:rPr lang="cs-CZ" sz="3200" dirty="0">
                    <a:solidFill>
                      <a:srgbClr val="0000CC"/>
                    </a:solidFill>
                  </a:rPr>
                  <a:t>… počáteční teplota</a:t>
                </a:r>
              </a:p>
              <a:p>
                <a:r>
                  <a:rPr lang="cs-CZ" sz="3200" dirty="0">
                    <a:solidFill>
                      <a:srgbClr val="0000FF"/>
                    </a:solidFill>
                  </a:rPr>
                  <a:t>		 </a:t>
                </a:r>
                <a14:m>
                  <m:oMath xmlns:m="http://schemas.openxmlformats.org/officeDocument/2006/math">
                    <m:r>
                      <a:rPr lang="cs-CZ" sz="3200" b="1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𝞫</m:t>
                    </m:r>
                  </m:oMath>
                </a14:m>
                <a:r>
                  <a:rPr lang="cs-CZ" sz="3200" dirty="0">
                    <a:solidFill>
                      <a:srgbClr val="0000FF"/>
                    </a:solidFill>
                  </a:rPr>
                  <a:t>  </a:t>
                </a:r>
                <a:r>
                  <a:rPr lang="cs-CZ" sz="3200" dirty="0">
                    <a:solidFill>
                      <a:srgbClr val="0000CC"/>
                    </a:solidFill>
                  </a:rPr>
                  <a:t>…  teplotní součinitel objemové roztažnosti</a:t>
                </a:r>
              </a:p>
              <a:p>
                <a:endParaRPr lang="cs-CZ" sz="1200" dirty="0">
                  <a:solidFill>
                    <a:srgbClr val="0000CC"/>
                  </a:solidFill>
                </a:endParaRPr>
              </a:p>
              <a:p>
                <a:r>
                  <a:rPr lang="cs-CZ" sz="3200" dirty="0">
                    <a:solidFill>
                      <a:srgbClr val="0000CC"/>
                    </a:solidFill>
                  </a:rPr>
                  <a:t>         Jednotkou součinitelů délkové a objemové roztažnosti</a:t>
                </a:r>
              </a:p>
              <a:p>
                <a:r>
                  <a:rPr lang="cs-CZ" sz="3200" dirty="0">
                    <a:solidFill>
                      <a:srgbClr val="0000FF"/>
                    </a:solidFill>
                  </a:rPr>
                  <a:t>		 </a:t>
                </a:r>
                <a14:m>
                  <m:oMath xmlns:m="http://schemas.openxmlformats.org/officeDocument/2006/math">
                    <m:r>
                      <a:rPr lang="cs-CZ" sz="3600" b="1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cs-CZ" sz="3600" b="1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cs-CZ" sz="3200" dirty="0">
                    <a:solidFill>
                      <a:srgbClr val="0000CC"/>
                    </a:solidFill>
                  </a:rPr>
                  <a:t>i</a:t>
                </a:r>
                <a:r>
                  <a:rPr lang="cs-CZ" sz="3200" dirty="0">
                    <a:solidFill>
                      <a:srgbClr val="0000FF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cs-CZ" sz="3200" b="1" i="1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𝞫</m:t>
                    </m:r>
                  </m:oMath>
                </a14:m>
                <a:r>
                  <a:rPr lang="cs-CZ" sz="3200" dirty="0">
                    <a:solidFill>
                      <a:srgbClr val="0000FF"/>
                    </a:solidFill>
                  </a:rPr>
                  <a:t>   </a:t>
                </a:r>
                <a:r>
                  <a:rPr lang="cs-CZ" sz="3200" dirty="0">
                    <a:solidFill>
                      <a:srgbClr val="0000CC"/>
                    </a:solidFill>
                  </a:rPr>
                  <a:t>je</a:t>
                </a:r>
                <a:r>
                  <a:rPr lang="cs-CZ" sz="3200" dirty="0">
                    <a:solidFill>
                      <a:srgbClr val="0000FF"/>
                    </a:solidFill>
                  </a:rPr>
                  <a:t>   </a:t>
                </a:r>
                <a:r>
                  <a:rPr lang="cs-CZ" sz="3600" b="1" dirty="0">
                    <a:solidFill>
                      <a:srgbClr val="FF0066"/>
                    </a:solidFill>
                  </a:rPr>
                  <a:t>K</a:t>
                </a:r>
                <a:r>
                  <a:rPr lang="cs-CZ" sz="3600" b="1" baseline="30000" dirty="0">
                    <a:solidFill>
                      <a:srgbClr val="FF0066"/>
                    </a:solidFill>
                  </a:rPr>
                  <a:t>-1</a:t>
                </a:r>
                <a:r>
                  <a:rPr lang="cs-CZ" sz="3200" baseline="30000" dirty="0">
                    <a:solidFill>
                      <a:srgbClr val="0000CC"/>
                    </a:solidFill>
                  </a:rPr>
                  <a:t> </a:t>
                </a:r>
                <a:r>
                  <a:rPr lang="cs-CZ" sz="3200" dirty="0">
                    <a:solidFill>
                      <a:srgbClr val="0000CC"/>
                    </a:solidFill>
                  </a:rPr>
                  <a:t>.</a:t>
                </a:r>
              </a:p>
              <a:p>
                <a:endParaRPr lang="cs-CZ" sz="3200" baseline="30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9957C7BA-D01A-13DF-A0D4-BF72D07A7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1978640" cy="6637715"/>
              </a:xfrm>
              <a:prstGeom prst="rect">
                <a:avLst/>
              </a:prstGeom>
              <a:blipFill>
                <a:blip r:embed="rId2"/>
                <a:stretch>
                  <a:fillRect t="-1837" r="-45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7720509"/>
      </p:ext>
    </p:extLst>
  </p:cSld>
  <p:clrMapOvr>
    <a:masterClrMapping/>
  </p:clrMapOvr>
</p:sld>
</file>

<file path=ppt/theme/theme1.xml><?xml version="1.0" encoding="utf-8"?>
<a:theme xmlns:a="http://schemas.openxmlformats.org/drawingml/2006/main" name="Řez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2898</TotalTime>
  <Words>1136</Words>
  <Application>Microsoft Office PowerPoint</Application>
  <PresentationFormat>Širokoúhlá obrazovka</PresentationFormat>
  <Paragraphs>127</Paragraphs>
  <Slides>12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0" baseType="lpstr">
      <vt:lpstr>Arial</vt:lpstr>
      <vt:lpstr>Calibri</vt:lpstr>
      <vt:lpstr>Cambria Math</vt:lpstr>
      <vt:lpstr>Century Gothic</vt:lpstr>
      <vt:lpstr>Google Sans</vt:lpstr>
      <vt:lpstr>Times New Roman</vt:lpstr>
      <vt:lpstr>Wingdings 3</vt:lpstr>
      <vt:lpstr>Řez</vt:lpstr>
      <vt:lpstr>Prezentace aplikace PowerPoint</vt:lpstr>
      <vt:lpstr>     Částicová  stavba  Látek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Šimon Hajník</dc:creator>
  <cp:lastModifiedBy>Hasmanová Veronika</cp:lastModifiedBy>
  <cp:revision>145</cp:revision>
  <dcterms:created xsi:type="dcterms:W3CDTF">2022-12-08T13:54:21Z</dcterms:created>
  <dcterms:modified xsi:type="dcterms:W3CDTF">2023-04-24T10:46:51Z</dcterms:modified>
</cp:coreProperties>
</file>