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72" r:id="rId2"/>
    <p:sldId id="284" r:id="rId3"/>
    <p:sldId id="290" r:id="rId4"/>
    <p:sldId id="285" r:id="rId5"/>
    <p:sldId id="287" r:id="rId6"/>
    <p:sldId id="286" r:id="rId7"/>
    <p:sldId id="292" r:id="rId8"/>
    <p:sldId id="288" r:id="rId9"/>
    <p:sldId id="27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jník Mojmír" initials="HM" lastIdx="2" clrIdx="0">
    <p:extLst>
      <p:ext uri="{19B8F6BF-5375-455C-9EA6-DF929625EA0E}">
        <p15:presenceInfo xmlns:p15="http://schemas.microsoft.com/office/powerpoint/2012/main" userId="S::mojmir.hajnik@vsem.cz::fb680f7b-2ce5-4d05-b9ec-d56dcd2b9f39" providerId="AD"/>
      </p:ext>
    </p:extLst>
  </p:cmAuthor>
  <p:cmAuthor id="2" name="Host" initials="H" lastIdx="1" clrIdx="1">
    <p:extLst>
      <p:ext uri="{19B8F6BF-5375-455C-9EA6-DF929625EA0E}">
        <p15:presenceInfo xmlns:p15="http://schemas.microsoft.com/office/powerpoint/2012/main" userId="S-1-5-21-1380201412-418279123-2950983436-25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44CC"/>
    <a:srgbClr val="0000FF"/>
    <a:srgbClr val="C8E0FC"/>
    <a:srgbClr val="E5E6FD"/>
    <a:srgbClr val="E3F0FF"/>
    <a:srgbClr val="F4FCFE"/>
    <a:srgbClr val="F8C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433" autoAdjust="0"/>
  </p:normalViewPr>
  <p:slideViewPr>
    <p:cSldViewPr snapToGrid="0">
      <p:cViewPr varScale="1">
        <p:scale>
          <a:sx n="106" d="100"/>
          <a:sy n="106" d="100"/>
        </p:scale>
        <p:origin x="1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5976B-4511-44BC-BEAD-C9DFF0571B0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A2A0D-8D8B-4E7A-9BD6-E78C817FB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83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91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32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63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6000"/>
                <a:lumOff val="74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iklady.eu/cs/fyzika/prace-plynu.alej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https://zsjesenice.cz/files/vyukove-materialy/fyzika/9-tr/f9-4-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3" t="15038" r="106" b="-384"/>
          <a:stretch/>
        </p:blipFill>
        <p:spPr>
          <a:xfrm>
            <a:off x="-198988" y="-58405"/>
            <a:ext cx="12382662" cy="69748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" y="0"/>
            <a:ext cx="12175349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066" y="0"/>
            <a:ext cx="12130817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155440" y="1270000"/>
            <a:ext cx="3566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STAVOVÁ  ROVN</a:t>
            </a:r>
            <a:r>
              <a:rPr lang="cs-CZ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</a:p>
          <a:p>
            <a:pPr algn="ctr"/>
            <a:r>
              <a:rPr lang="cs-CZ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TEPELNÉ  MOTORY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855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AED3C88-8520-2E83-3E30-A2A0CD8442DF}"/>
              </a:ext>
            </a:extLst>
          </p:cNvPr>
          <p:cNvSpPr txBox="1"/>
          <p:nvPr/>
        </p:nvSpPr>
        <p:spPr>
          <a:xfrm>
            <a:off x="0" y="0"/>
            <a:ext cx="12049760" cy="6894195"/>
          </a:xfrm>
          <a:prstGeom prst="rect">
            <a:avLst/>
          </a:prstGeom>
          <a:solidFill>
            <a:srgbClr val="C8E0FC"/>
          </a:solidFill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2">
                    <a:lumMod val="75000"/>
                  </a:schemeClr>
                </a:solidFill>
              </a:rPr>
              <a:t>	    STAVOVÉ  ZMĚNY  IDEÁLNÍHO  PLYNU  </a:t>
            </a:r>
          </a:p>
          <a:p>
            <a:endParaRPr lang="cs-CZ" sz="16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cs-CZ" sz="1600" b="1" dirty="0">
                <a:solidFill>
                  <a:schemeClr val="bg2">
                    <a:lumMod val="75000"/>
                  </a:schemeClr>
                </a:solidFill>
              </a:rPr>
              <a:t>	        </a:t>
            </a:r>
            <a:r>
              <a:rPr lang="cs-CZ" sz="2800" dirty="0">
                <a:solidFill>
                  <a:srgbClr val="0044CC"/>
                </a:solidFill>
              </a:rPr>
              <a:t>Vnitřní energie ideálního plynu je rovna  součtu </a:t>
            </a:r>
            <a:r>
              <a:rPr lang="cs-CZ" sz="2800" noProof="1">
                <a:solidFill>
                  <a:srgbClr val="0044CC"/>
                </a:solidFill>
              </a:rPr>
              <a:t>kinetických 			energií jednotlivých molekul, které konají různou rychlostí 				neuspořádaný tepelný pohyb.</a:t>
            </a:r>
          </a:p>
          <a:p>
            <a:r>
              <a:rPr lang="cs-CZ" sz="2800" noProof="1">
                <a:solidFill>
                  <a:srgbClr val="0044CC"/>
                </a:solidFill>
              </a:rPr>
              <a:t>	 </a:t>
            </a:r>
            <a:r>
              <a:rPr lang="cs-CZ" sz="2800" b="1" dirty="0">
                <a:solidFill>
                  <a:srgbClr val="0044CC"/>
                </a:solidFill>
              </a:rPr>
              <a:t>   </a:t>
            </a:r>
            <a:r>
              <a:rPr lang="cs-CZ" sz="2800" dirty="0">
                <a:solidFill>
                  <a:srgbClr val="0044CC"/>
                </a:solidFill>
              </a:rPr>
              <a:t>Vnitřní energie ideálního plynu </a:t>
            </a:r>
            <a:r>
              <a:rPr lang="cs-CZ" sz="2800" b="1" dirty="0">
                <a:solidFill>
                  <a:srgbClr val="0044CC"/>
                </a:solidFill>
              </a:rPr>
              <a:t>závisí </a:t>
            </a:r>
            <a:r>
              <a:rPr lang="cs-CZ" sz="2800" dirty="0">
                <a:solidFill>
                  <a:srgbClr val="0044CC"/>
                </a:solidFill>
              </a:rPr>
              <a:t>při stálém počtu částic 			</a:t>
            </a:r>
            <a:r>
              <a:rPr lang="cs-CZ" sz="2800" b="1" dirty="0">
                <a:solidFill>
                  <a:srgbClr val="0044CC"/>
                </a:solidFill>
              </a:rPr>
              <a:t>jen na jeho teplotě  </a:t>
            </a:r>
            <a:r>
              <a:rPr lang="cs-CZ" sz="2800" dirty="0">
                <a:solidFill>
                  <a:srgbClr val="0044CC"/>
                </a:solidFill>
              </a:rPr>
              <a:t>a  </a:t>
            </a:r>
            <a:r>
              <a:rPr lang="cs-CZ" sz="2800" b="1" dirty="0">
                <a:solidFill>
                  <a:srgbClr val="0044CC"/>
                </a:solidFill>
              </a:rPr>
              <a:t>nezávisí na objemu </a:t>
            </a:r>
            <a:r>
              <a:rPr lang="cs-CZ" sz="2800" dirty="0">
                <a:solidFill>
                  <a:srgbClr val="0044CC"/>
                </a:solidFill>
              </a:rPr>
              <a:t>plynu.</a:t>
            </a:r>
          </a:p>
          <a:p>
            <a:endParaRPr lang="cs-CZ" sz="1200" dirty="0">
              <a:solidFill>
                <a:srgbClr val="0044CC"/>
              </a:solidFill>
            </a:endParaRPr>
          </a:p>
          <a:p>
            <a:r>
              <a:rPr lang="cs-CZ" sz="3000" dirty="0">
                <a:solidFill>
                  <a:srgbClr val="0044CC"/>
                </a:solidFill>
              </a:rPr>
              <a:t>		</a:t>
            </a:r>
            <a:r>
              <a:rPr lang="cs-CZ" sz="3000" b="1" dirty="0">
                <a:solidFill>
                  <a:srgbClr val="0044CC"/>
                </a:solidFill>
              </a:rPr>
              <a:t>Stavové veličiny</a:t>
            </a:r>
            <a:r>
              <a:rPr lang="cs-CZ" sz="3000" dirty="0">
                <a:solidFill>
                  <a:srgbClr val="0044CC"/>
                </a:solidFill>
              </a:rPr>
              <a:t>, které popisují stav plynu jsou tlak  </a:t>
            </a:r>
            <a:r>
              <a:rPr lang="cs-CZ" sz="3200" b="1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cs-CZ" sz="3200" b="1" dirty="0">
                <a:solidFill>
                  <a:srgbClr val="0000FF"/>
                </a:solidFill>
              </a:rPr>
              <a:t> ,</a:t>
            </a:r>
          </a:p>
          <a:p>
            <a:r>
              <a:rPr lang="cs-CZ" sz="3200" b="1" dirty="0">
                <a:solidFill>
                  <a:srgbClr val="0000FF"/>
                </a:solidFill>
              </a:rPr>
              <a:t>		</a:t>
            </a:r>
            <a:r>
              <a:rPr lang="cs-CZ" sz="3000" dirty="0">
                <a:solidFill>
                  <a:srgbClr val="0044CC"/>
                </a:solidFill>
              </a:rPr>
              <a:t>objem  </a:t>
            </a:r>
            <a:r>
              <a:rPr lang="cs-CZ" sz="3200" b="1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cs-CZ" sz="3200" b="1" dirty="0">
                <a:solidFill>
                  <a:srgbClr val="0000FF"/>
                </a:solidFill>
              </a:rPr>
              <a:t>  </a:t>
            </a:r>
            <a:r>
              <a:rPr lang="cs-CZ" sz="3200" dirty="0">
                <a:solidFill>
                  <a:srgbClr val="0000FF"/>
                </a:solidFill>
              </a:rPr>
              <a:t> a</a:t>
            </a:r>
            <a:r>
              <a:rPr lang="cs-CZ" sz="3000" dirty="0">
                <a:solidFill>
                  <a:srgbClr val="0044CC"/>
                </a:solidFill>
              </a:rPr>
              <a:t>  termodynamická teplota </a:t>
            </a:r>
            <a:r>
              <a:rPr lang="cs-CZ" sz="3200" b="1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cs-CZ" sz="3200" dirty="0">
                <a:solidFill>
                  <a:srgbClr val="0044CC"/>
                </a:solidFill>
              </a:rPr>
              <a:t> </a:t>
            </a:r>
            <a:r>
              <a:rPr lang="cs-CZ" sz="3000" dirty="0">
                <a:solidFill>
                  <a:srgbClr val="0044CC"/>
                </a:solidFill>
              </a:rPr>
              <a:t> .</a:t>
            </a:r>
            <a:endParaRPr lang="cs-CZ" sz="1200" dirty="0">
              <a:solidFill>
                <a:srgbClr val="0044CC"/>
              </a:solidFill>
            </a:endParaRPr>
          </a:p>
          <a:p>
            <a:endParaRPr lang="cs-CZ" sz="1200" dirty="0">
              <a:solidFill>
                <a:srgbClr val="0044CC"/>
              </a:solidFill>
            </a:endParaRPr>
          </a:p>
          <a:p>
            <a:r>
              <a:rPr lang="cs-CZ" sz="1200" dirty="0">
                <a:solidFill>
                  <a:srgbClr val="0044CC"/>
                </a:solidFill>
              </a:rPr>
              <a:t>		</a:t>
            </a:r>
            <a:r>
              <a:rPr lang="cs-CZ" sz="2800" dirty="0">
                <a:solidFill>
                  <a:srgbClr val="0044CC"/>
                </a:solidFill>
              </a:rPr>
              <a:t>Za normálních podmínek (</a:t>
            </a:r>
            <a:r>
              <a:rPr lang="cs-CZ" sz="2800" b="1" i="1" noProof="1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cs-CZ" sz="2800" b="1" i="1" baseline="-25000" noProof="1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 </a:t>
            </a:r>
            <a:r>
              <a:rPr lang="cs-CZ" sz="2800" b="1" i="1" dirty="0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400" b="1" dirty="0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 </a:t>
            </a:r>
            <a:r>
              <a:rPr lang="cs-CZ" sz="2800" dirty="0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1,01325</a:t>
            </a:r>
            <a:r>
              <a:rPr lang="cs-CZ" sz="2800" dirty="0">
                <a:solidFill>
                  <a:srgbClr val="0044CC"/>
                </a:solidFill>
              </a:rPr>
              <a:t>∙10</a:t>
            </a:r>
            <a:r>
              <a:rPr lang="cs-CZ" sz="2800" baseline="30000" dirty="0">
                <a:solidFill>
                  <a:srgbClr val="0044CC"/>
                </a:solidFill>
              </a:rPr>
              <a:t>5</a:t>
            </a:r>
            <a:r>
              <a:rPr lang="cs-CZ" sz="2800" dirty="0">
                <a:solidFill>
                  <a:srgbClr val="0044CC"/>
                </a:solidFill>
              </a:rPr>
              <a:t> </a:t>
            </a:r>
            <a:r>
              <a:rPr lang="cs-CZ" sz="2800" dirty="0">
                <a:solidFill>
                  <a:srgbClr val="0044CC"/>
                </a:solidFill>
                <a:cs typeface="Arial" panose="020B0604020202020204" pitchFamily="34" charset="0"/>
              </a:rPr>
              <a:t>Pa, </a:t>
            </a:r>
            <a:r>
              <a:rPr lang="cs-CZ" sz="2800" b="1" i="1" noProof="1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cs-CZ" sz="2800" b="1" i="1" baseline="-25000" noProof="1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 </a:t>
            </a:r>
            <a:r>
              <a:rPr lang="cs-CZ" sz="2800" b="1" i="1" dirty="0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400" b="1" dirty="0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</a:t>
            </a:r>
            <a:r>
              <a:rPr lang="cs-CZ" sz="2800" b="1" dirty="0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800" dirty="0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273,15 K </a:t>
            </a:r>
            <a:r>
              <a:rPr lang="cs-CZ" sz="2800" dirty="0">
                <a:solidFill>
                  <a:srgbClr val="0044CC"/>
                </a:solidFill>
                <a:latin typeface="+mj-lt"/>
                <a:ea typeface="Cambria Math" panose="02040503050406030204" pitchFamily="18" charset="0"/>
              </a:rPr>
              <a:t>) </a:t>
            </a:r>
          </a:p>
          <a:p>
            <a:r>
              <a:rPr lang="cs-CZ" sz="2800" dirty="0">
                <a:solidFill>
                  <a:srgbClr val="0044CC"/>
                </a:solidFill>
                <a:latin typeface="+mj-lt"/>
                <a:ea typeface="Cambria Math" panose="02040503050406030204" pitchFamily="18" charset="0"/>
              </a:rPr>
              <a:t>		je </a:t>
            </a:r>
            <a:r>
              <a:rPr lang="cs-CZ" sz="2800" b="1" dirty="0">
                <a:solidFill>
                  <a:srgbClr val="0044CC"/>
                </a:solidFill>
                <a:latin typeface="+mj-lt"/>
                <a:ea typeface="Cambria Math" panose="02040503050406030204" pitchFamily="18" charset="0"/>
              </a:rPr>
              <a:t>molární objem </a:t>
            </a:r>
            <a:r>
              <a:rPr lang="cs-CZ" sz="2800" dirty="0">
                <a:solidFill>
                  <a:srgbClr val="0044CC"/>
                </a:solidFill>
                <a:latin typeface="+mj-lt"/>
                <a:ea typeface="Cambria Math" panose="02040503050406030204" pitchFamily="18" charset="0"/>
              </a:rPr>
              <a:t>libovolného plynu  </a:t>
            </a:r>
            <a:r>
              <a:rPr lang="cs-CZ" sz="3000" b="1" i="1" noProof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cs-CZ" sz="3000" b="1" i="1" baseline="-25000" noProof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cs-CZ" sz="3200" b="1" i="1" baseline="-25000" noProof="1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3200" b="1" i="1" dirty="0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</a:t>
            </a:r>
            <a:r>
              <a:rPr lang="cs-CZ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sz="3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22,4 </a:t>
            </a:r>
            <a:r>
              <a:rPr lang="cs-CZ" sz="3000" dirty="0">
                <a:solidFill>
                  <a:srgbClr val="FF0000"/>
                </a:solidFill>
                <a:ea typeface="Cambria Math" panose="02040503050406030204" pitchFamily="18" charset="0"/>
              </a:rPr>
              <a:t> </a:t>
            </a:r>
            <a:r>
              <a:rPr lang="cs-CZ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cs-CZ" sz="2800" b="1" dirty="0">
                <a:solidFill>
                  <a:srgbClr val="FF0000"/>
                </a:solidFill>
                <a:ea typeface="Cambria Math" panose="02040503050406030204" pitchFamily="18" charset="0"/>
              </a:rPr>
              <a:t> </a:t>
            </a:r>
            <a:r>
              <a:rPr lang="cs-CZ" sz="3000" dirty="0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cs-CZ" sz="1200" dirty="0">
              <a:solidFill>
                <a:srgbClr val="0044CC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cs-CZ" sz="1200" dirty="0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</a:t>
            </a:r>
          </a:p>
          <a:p>
            <a:r>
              <a:rPr lang="cs-CZ" sz="3000" dirty="0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	</a:t>
            </a:r>
            <a:r>
              <a:rPr lang="cs-CZ" sz="2800" dirty="0">
                <a:solidFill>
                  <a:srgbClr val="0044CC"/>
                </a:solidFill>
                <a:ea typeface="Cambria Math" panose="02040503050406030204" pitchFamily="18" charset="0"/>
              </a:rPr>
              <a:t>Určením jedné ze stavových veličin jsou dány čtyři základní 			stavové děje ideálního plynu   - </a:t>
            </a:r>
            <a:r>
              <a:rPr lang="cs-CZ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izobarický </a:t>
            </a:r>
            <a:r>
              <a:rPr lang="cs-CZ" sz="2800" dirty="0">
                <a:solidFill>
                  <a:srgbClr val="0044CC"/>
                </a:solidFill>
                <a:ea typeface="Cambria Math" panose="02040503050406030204" pitchFamily="18" charset="0"/>
              </a:rPr>
              <a:t>, - </a:t>
            </a:r>
            <a:r>
              <a:rPr lang="cs-CZ" sz="2800" b="1" i="1" noProof="1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izochorický </a:t>
            </a:r>
            <a:r>
              <a:rPr lang="cs-CZ" sz="2800" b="1" i="1" dirty="0">
                <a:solidFill>
                  <a:srgbClr val="0044CC"/>
                </a:solidFill>
                <a:ea typeface="Cambria Math" panose="02040503050406030204" pitchFamily="18" charset="0"/>
              </a:rPr>
              <a:t>, </a:t>
            </a:r>
          </a:p>
          <a:p>
            <a:r>
              <a:rPr lang="cs-CZ" sz="2800" b="1" i="1" dirty="0">
                <a:solidFill>
                  <a:srgbClr val="0044CC"/>
                </a:solidFill>
                <a:ea typeface="Cambria Math" panose="02040503050406030204" pitchFamily="18" charset="0"/>
              </a:rPr>
              <a:t>		</a:t>
            </a:r>
            <a:r>
              <a:rPr lang="cs-CZ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cs-CZ" sz="2800" dirty="0">
                <a:solidFill>
                  <a:srgbClr val="0044CC"/>
                </a:solidFill>
                <a:ea typeface="Cambria Math" panose="02040503050406030204" pitchFamily="18" charset="0"/>
              </a:rPr>
              <a:t>-</a:t>
            </a:r>
            <a:r>
              <a:rPr lang="cs-CZ" sz="2800" b="1" i="1" dirty="0">
                <a:solidFill>
                  <a:srgbClr val="0044CC"/>
                </a:solidFill>
                <a:ea typeface="Cambria Math" panose="02040503050406030204" pitchFamily="18" charset="0"/>
              </a:rPr>
              <a:t> </a:t>
            </a:r>
            <a:r>
              <a:rPr lang="cs-CZ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izotermický </a:t>
            </a:r>
            <a:r>
              <a:rPr lang="cs-CZ" sz="2800" b="1" i="1" dirty="0">
                <a:solidFill>
                  <a:srgbClr val="0044CC"/>
                </a:solidFill>
                <a:ea typeface="Cambria Math" panose="02040503050406030204" pitchFamily="18" charset="0"/>
              </a:rPr>
              <a:t> </a:t>
            </a:r>
            <a:r>
              <a:rPr lang="cs-CZ" sz="2800" dirty="0">
                <a:solidFill>
                  <a:srgbClr val="0044CC"/>
                </a:solidFill>
                <a:ea typeface="Cambria Math" panose="02040503050406030204" pitchFamily="18" charset="0"/>
              </a:rPr>
              <a:t>a </a:t>
            </a:r>
            <a:r>
              <a:rPr lang="cs-CZ" sz="2800" b="1" i="1" dirty="0">
                <a:solidFill>
                  <a:srgbClr val="0044CC"/>
                </a:solidFill>
                <a:ea typeface="Cambria Math" panose="02040503050406030204" pitchFamily="18" charset="0"/>
              </a:rPr>
              <a:t> </a:t>
            </a:r>
            <a:r>
              <a:rPr lang="cs-CZ" sz="2800" dirty="0">
                <a:solidFill>
                  <a:srgbClr val="0044CC"/>
                </a:solidFill>
                <a:ea typeface="Cambria Math" panose="02040503050406030204" pitchFamily="18" charset="0"/>
              </a:rPr>
              <a:t>-</a:t>
            </a:r>
            <a:r>
              <a:rPr lang="cs-CZ" sz="2800" b="1" i="1" dirty="0">
                <a:solidFill>
                  <a:srgbClr val="0044CC"/>
                </a:solidFill>
                <a:ea typeface="Cambria Math" panose="02040503050406030204" pitchFamily="18" charset="0"/>
              </a:rPr>
              <a:t> </a:t>
            </a:r>
            <a:r>
              <a:rPr lang="cs-CZ" sz="2800" b="1" i="1" noProof="1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adiabatický</a:t>
            </a:r>
            <a:r>
              <a:rPr lang="cs-CZ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cs-CZ" sz="2800" b="1" i="1" dirty="0">
                <a:solidFill>
                  <a:srgbClr val="0044CC"/>
                </a:solidFill>
                <a:ea typeface="Cambria Math" panose="02040503050406030204" pitchFamily="18" charset="0"/>
              </a:rPr>
              <a:t>. </a:t>
            </a:r>
            <a:endParaRPr lang="cs-CZ" sz="2800" dirty="0">
              <a:solidFill>
                <a:srgbClr val="0044CC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561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66DE0CF-71C5-675F-56CE-345B88C2640F}"/>
              </a:ext>
            </a:extLst>
          </p:cNvPr>
          <p:cNvSpPr txBox="1"/>
          <p:nvPr/>
        </p:nvSpPr>
        <p:spPr>
          <a:xfrm>
            <a:off x="0" y="0"/>
            <a:ext cx="12059920" cy="6755696"/>
          </a:xfrm>
          <a:prstGeom prst="rect">
            <a:avLst/>
          </a:prstGeom>
          <a:solidFill>
            <a:srgbClr val="C8E0FC"/>
          </a:solidFill>
        </p:spPr>
        <p:txBody>
          <a:bodyPr wrap="square" rtlCol="0">
            <a:spAutoFit/>
          </a:bodyPr>
          <a:lstStyle/>
          <a:p>
            <a:endParaRPr lang="cs-CZ" sz="1600" dirty="0">
              <a:solidFill>
                <a:srgbClr val="0000CC"/>
              </a:solidFill>
            </a:endParaRPr>
          </a:p>
          <a:p>
            <a:r>
              <a:rPr lang="cs-CZ" sz="3600" dirty="0">
                <a:solidFill>
                  <a:srgbClr val="0000CC"/>
                </a:solidFill>
              </a:rPr>
              <a:t>	  </a:t>
            </a:r>
            <a:r>
              <a:rPr lang="cs-CZ" sz="3600" b="1" dirty="0">
                <a:solidFill>
                  <a:schemeClr val="bg2">
                    <a:lumMod val="75000"/>
                  </a:schemeClr>
                </a:solidFill>
              </a:rPr>
              <a:t>Izotermický děj   </a:t>
            </a:r>
            <a:r>
              <a:rPr lang="cs-CZ" sz="3600" dirty="0">
                <a:solidFill>
                  <a:schemeClr val="bg2">
                    <a:lumMod val="75000"/>
                  </a:schemeClr>
                </a:solidFill>
              </a:rPr>
              <a:t>-</a:t>
            </a:r>
            <a:r>
              <a:rPr lang="cs-CZ" sz="3600" b="1" dirty="0">
                <a:solidFill>
                  <a:schemeClr val="bg2">
                    <a:lumMod val="75000"/>
                  </a:schemeClr>
                </a:solidFill>
              </a:rPr>
              <a:t>  </a:t>
            </a:r>
            <a:r>
              <a:rPr lang="cs-CZ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cs-CZ" sz="3600" noProof="1">
                <a:solidFill>
                  <a:schemeClr val="accent2">
                    <a:lumMod val="60000"/>
                    <a:lumOff val="40000"/>
                  </a:schemeClr>
                </a:solidFill>
              </a:rPr>
              <a:t>Boyleův-Mariottův </a:t>
            </a:r>
            <a:r>
              <a:rPr lang="cs-CZ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zákon</a:t>
            </a:r>
            <a:r>
              <a:rPr lang="cs-CZ" sz="3600" dirty="0">
                <a:solidFill>
                  <a:srgbClr val="0000CC"/>
                </a:solidFill>
              </a:rPr>
              <a:t>	</a:t>
            </a:r>
          </a:p>
          <a:p>
            <a:endParaRPr lang="cs-CZ" sz="1000" dirty="0">
              <a:solidFill>
                <a:srgbClr val="0000CC"/>
              </a:solidFill>
            </a:endParaRPr>
          </a:p>
          <a:p>
            <a:r>
              <a:rPr lang="cs-CZ" sz="3600" dirty="0">
                <a:solidFill>
                  <a:srgbClr val="0000CC"/>
                </a:solidFill>
              </a:rPr>
              <a:t>	 </a:t>
            </a:r>
            <a:r>
              <a:rPr lang="cs-CZ" sz="2800" dirty="0">
                <a:solidFill>
                  <a:srgbClr val="0000CC"/>
                </a:solidFill>
              </a:rPr>
              <a:t>„ Při izotermickém ději je součin tlaku a objemu plynu konstantní.“  </a:t>
            </a:r>
          </a:p>
          <a:p>
            <a:r>
              <a:rPr lang="cs-CZ" sz="2800" dirty="0">
                <a:solidFill>
                  <a:srgbClr val="0000CC"/>
                </a:solidFill>
              </a:rPr>
              <a:t>	 </a:t>
            </a:r>
            <a:r>
              <a:rPr lang="cs-CZ" sz="2800" dirty="0">
                <a:solidFill>
                  <a:srgbClr val="FF0000"/>
                </a:solidFill>
              </a:rPr>
              <a:t>        </a:t>
            </a:r>
            <a:r>
              <a:rPr lang="cs-CZ" sz="2800" b="1" i="1" dirty="0">
                <a:solidFill>
                  <a:srgbClr val="FF0000"/>
                </a:solidFill>
              </a:rPr>
              <a:t>p</a:t>
            </a:r>
            <a:r>
              <a:rPr lang="cs-CZ" sz="2800" b="1" baseline="-25000" dirty="0">
                <a:solidFill>
                  <a:srgbClr val="FF0000"/>
                </a:solidFill>
              </a:rPr>
              <a:t>1</a:t>
            </a:r>
            <a:r>
              <a:rPr lang="cs-CZ" sz="2800" b="1" dirty="0">
                <a:solidFill>
                  <a:srgbClr val="FF0000"/>
                </a:solidFill>
              </a:rPr>
              <a:t> ∙</a:t>
            </a:r>
            <a:r>
              <a:rPr lang="cs-CZ" sz="2800" b="1" i="1" dirty="0">
                <a:solidFill>
                  <a:srgbClr val="FF0000"/>
                </a:solidFill>
              </a:rPr>
              <a:t> V</a:t>
            </a:r>
            <a:r>
              <a:rPr lang="cs-CZ" sz="2800" b="1" baseline="-25000" dirty="0">
                <a:solidFill>
                  <a:srgbClr val="FF0000"/>
                </a:solidFill>
              </a:rPr>
              <a:t>1</a:t>
            </a:r>
            <a:r>
              <a:rPr lang="cs-CZ" sz="2800" b="1" i="1" dirty="0">
                <a:solidFill>
                  <a:srgbClr val="FF0000"/>
                </a:solidFill>
              </a:rPr>
              <a:t>  </a:t>
            </a:r>
            <a:r>
              <a:rPr lang="cs-CZ" sz="2800" dirty="0">
                <a:solidFill>
                  <a:srgbClr val="FF0000"/>
                </a:solidFill>
              </a:rPr>
              <a:t>=   </a:t>
            </a:r>
            <a:r>
              <a:rPr lang="cs-CZ" sz="2800" b="1" i="1" dirty="0">
                <a:solidFill>
                  <a:srgbClr val="FF0000"/>
                </a:solidFill>
              </a:rPr>
              <a:t>p</a:t>
            </a:r>
            <a:r>
              <a:rPr lang="cs-CZ" sz="2800" b="1" baseline="-25000" dirty="0">
                <a:solidFill>
                  <a:srgbClr val="FF0000"/>
                </a:solidFill>
              </a:rPr>
              <a:t>2</a:t>
            </a:r>
            <a:r>
              <a:rPr lang="cs-CZ" sz="2800" b="1" dirty="0">
                <a:solidFill>
                  <a:srgbClr val="FF0000"/>
                </a:solidFill>
              </a:rPr>
              <a:t> ∙</a:t>
            </a:r>
            <a:r>
              <a:rPr lang="cs-CZ" sz="2800" b="1" i="1" dirty="0">
                <a:solidFill>
                  <a:srgbClr val="FF0000"/>
                </a:solidFill>
              </a:rPr>
              <a:t> V</a:t>
            </a:r>
            <a:r>
              <a:rPr lang="cs-CZ" sz="2800" b="1" baseline="-25000" dirty="0">
                <a:solidFill>
                  <a:srgbClr val="FF0000"/>
                </a:solidFill>
              </a:rPr>
              <a:t>2                </a:t>
            </a:r>
            <a:r>
              <a:rPr lang="cs-CZ" sz="2800" dirty="0">
                <a:solidFill>
                  <a:srgbClr val="0000CC"/>
                </a:solidFill>
              </a:rPr>
              <a:t>( </a:t>
            </a:r>
            <a:r>
              <a:rPr lang="cs-CZ" sz="2600" i="1" dirty="0">
                <a:solidFill>
                  <a:srgbClr val="0000CC"/>
                </a:solidFill>
              </a:rPr>
              <a:t>Tlak plynu  se mění  nepřímo úměrně</a:t>
            </a:r>
            <a:endParaRPr lang="cs-CZ" sz="2600" b="1" i="1" baseline="-25000" dirty="0">
              <a:solidFill>
                <a:srgbClr val="FF0000"/>
              </a:solidFill>
            </a:endParaRPr>
          </a:p>
          <a:p>
            <a:endParaRPr lang="cs-CZ" sz="1200" b="1" baseline="-25000" dirty="0">
              <a:solidFill>
                <a:srgbClr val="FF0000"/>
              </a:solidFill>
            </a:endParaRPr>
          </a:p>
          <a:p>
            <a:r>
              <a:rPr lang="cs-CZ" sz="2800" b="1" i="1" baseline="-25000" dirty="0">
                <a:solidFill>
                  <a:srgbClr val="FF0000"/>
                </a:solidFill>
              </a:rPr>
              <a:t>			    </a:t>
            </a:r>
            <a:r>
              <a:rPr lang="cs-CZ" sz="2800" b="1" i="1" dirty="0">
                <a:solidFill>
                  <a:srgbClr val="FF0000"/>
                </a:solidFill>
              </a:rPr>
              <a:t>p</a:t>
            </a:r>
            <a:r>
              <a:rPr lang="cs-CZ" sz="2800" b="1" dirty="0">
                <a:solidFill>
                  <a:srgbClr val="FF0000"/>
                </a:solidFill>
              </a:rPr>
              <a:t> ∙</a:t>
            </a:r>
            <a:r>
              <a:rPr lang="cs-CZ" sz="2800" b="1" i="1" dirty="0">
                <a:solidFill>
                  <a:srgbClr val="FF0000"/>
                </a:solidFill>
              </a:rPr>
              <a:t> V  </a:t>
            </a:r>
            <a:r>
              <a:rPr lang="cs-CZ" sz="2800" dirty="0">
                <a:solidFill>
                  <a:srgbClr val="FF0000"/>
                </a:solidFill>
              </a:rPr>
              <a:t>=   </a:t>
            </a:r>
            <a:r>
              <a:rPr lang="cs-CZ" sz="2800" noProof="1">
                <a:solidFill>
                  <a:srgbClr val="FF0000"/>
                </a:solidFill>
              </a:rPr>
              <a:t>konst. </a:t>
            </a:r>
            <a:r>
              <a:rPr lang="cs-CZ" sz="2800" b="1" i="1" baseline="-25000" dirty="0">
                <a:solidFill>
                  <a:srgbClr val="FF0000"/>
                </a:solidFill>
              </a:rPr>
              <a:t>	              </a:t>
            </a:r>
            <a:r>
              <a:rPr lang="cs-CZ" sz="2600" i="1" dirty="0">
                <a:solidFill>
                  <a:srgbClr val="0000CC"/>
                </a:solidFill>
              </a:rPr>
              <a:t>jeho objemu </a:t>
            </a:r>
            <a:r>
              <a:rPr lang="cs-CZ" sz="2800" dirty="0">
                <a:solidFill>
                  <a:srgbClr val="0000CC"/>
                </a:solidFill>
              </a:rPr>
              <a:t>).</a:t>
            </a:r>
          </a:p>
          <a:p>
            <a:endParaRPr lang="cs-CZ" sz="1600" dirty="0">
              <a:solidFill>
                <a:srgbClr val="0000CC"/>
              </a:solidFill>
            </a:endParaRPr>
          </a:p>
          <a:p>
            <a:r>
              <a:rPr lang="cs-CZ" sz="3600" dirty="0">
                <a:solidFill>
                  <a:srgbClr val="0000CC"/>
                </a:solidFill>
              </a:rPr>
              <a:t>	  </a:t>
            </a:r>
            <a:r>
              <a:rPr lang="cs-CZ" sz="3600" b="1" dirty="0">
                <a:solidFill>
                  <a:schemeClr val="bg2">
                    <a:lumMod val="75000"/>
                  </a:schemeClr>
                </a:solidFill>
              </a:rPr>
              <a:t>Adiabatický děj   </a:t>
            </a:r>
            <a:r>
              <a:rPr lang="cs-CZ" sz="3600" dirty="0">
                <a:solidFill>
                  <a:schemeClr val="bg2">
                    <a:lumMod val="75000"/>
                  </a:schemeClr>
                </a:solidFill>
              </a:rPr>
              <a:t>-</a:t>
            </a:r>
            <a:r>
              <a:rPr lang="cs-CZ" sz="3600" b="1" dirty="0">
                <a:solidFill>
                  <a:schemeClr val="bg2">
                    <a:lumMod val="75000"/>
                  </a:schemeClr>
                </a:solidFill>
              </a:rPr>
              <a:t>  </a:t>
            </a:r>
            <a:r>
              <a:rPr lang="cs-CZ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cs-CZ" sz="3600" noProof="1">
                <a:solidFill>
                  <a:schemeClr val="accent2">
                    <a:lumMod val="60000"/>
                    <a:lumOff val="40000"/>
                  </a:schemeClr>
                </a:solidFill>
              </a:rPr>
              <a:t>Poissonův </a:t>
            </a:r>
            <a:r>
              <a:rPr lang="cs-CZ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zákon</a:t>
            </a:r>
            <a:r>
              <a:rPr lang="cs-CZ" sz="3600" dirty="0">
                <a:solidFill>
                  <a:srgbClr val="0000CC"/>
                </a:solidFill>
              </a:rPr>
              <a:t>	</a:t>
            </a:r>
          </a:p>
          <a:p>
            <a:endParaRPr lang="cs-CZ" sz="1000" dirty="0">
              <a:solidFill>
                <a:srgbClr val="0000CC"/>
              </a:solidFill>
            </a:endParaRPr>
          </a:p>
          <a:p>
            <a:r>
              <a:rPr lang="cs-CZ" sz="3600" dirty="0">
                <a:solidFill>
                  <a:srgbClr val="0000CC"/>
                </a:solidFill>
              </a:rPr>
              <a:t>	 </a:t>
            </a:r>
            <a:r>
              <a:rPr lang="cs-CZ" sz="2800" dirty="0">
                <a:solidFill>
                  <a:srgbClr val="0000CC"/>
                </a:solidFill>
              </a:rPr>
              <a:t>  </a:t>
            </a:r>
            <a:r>
              <a:rPr lang="cs-CZ" sz="2600" b="1" dirty="0">
                <a:solidFill>
                  <a:srgbClr val="0000CC"/>
                </a:solidFill>
              </a:rPr>
              <a:t>Při rychlé změně objemu plynu nedojde k výměně tepla s okolím</a:t>
            </a:r>
            <a:r>
              <a:rPr lang="cs-CZ" sz="2600" dirty="0">
                <a:solidFill>
                  <a:srgbClr val="0000CC"/>
                </a:solidFill>
              </a:rPr>
              <a:t> .  	   </a:t>
            </a:r>
            <a:r>
              <a:rPr lang="cs-CZ" sz="2700" dirty="0">
                <a:solidFill>
                  <a:srgbClr val="0000CC"/>
                </a:solidFill>
              </a:rPr>
              <a:t>Teplota plynu při stlačení vzroste, při prudkém rozepnutí poklesne.</a:t>
            </a:r>
          </a:p>
          <a:p>
            <a:endParaRPr lang="cs-CZ" sz="1200" dirty="0">
              <a:solidFill>
                <a:srgbClr val="0000CC"/>
              </a:solidFill>
            </a:endParaRPr>
          </a:p>
          <a:p>
            <a:r>
              <a:rPr lang="cs-CZ" sz="2800" dirty="0">
                <a:solidFill>
                  <a:srgbClr val="0000CC"/>
                </a:solidFill>
              </a:rPr>
              <a:t>	 		   </a:t>
            </a:r>
            <a:r>
              <a:rPr lang="cs-CZ" sz="2800" b="1" i="1" dirty="0">
                <a:solidFill>
                  <a:srgbClr val="FF0000"/>
                </a:solidFill>
              </a:rPr>
              <a:t>p</a:t>
            </a:r>
            <a:r>
              <a:rPr lang="cs-CZ" sz="2800" b="1" dirty="0">
                <a:solidFill>
                  <a:srgbClr val="FF0000"/>
                </a:solidFill>
              </a:rPr>
              <a:t> ∙</a:t>
            </a:r>
            <a:r>
              <a:rPr lang="cs-CZ" sz="2800" b="1" i="1" dirty="0">
                <a:solidFill>
                  <a:srgbClr val="FF0000"/>
                </a:solidFill>
              </a:rPr>
              <a:t> V</a:t>
            </a:r>
            <a:r>
              <a:rPr lang="cs-CZ" sz="2800" b="1" i="1" baseline="30000" dirty="0">
                <a:solidFill>
                  <a:srgbClr val="FF0000"/>
                </a:solidFill>
              </a:rPr>
              <a:t> </a:t>
            </a:r>
            <a:r>
              <a:rPr lang="el-GR" sz="4400" b="0" i="1" baseline="30000" dirty="0">
                <a:solidFill>
                  <a:srgbClr val="FF0000"/>
                </a:solidFill>
                <a:effectLst/>
                <a:latin typeface="Ubuntu" panose="020B0604020202020204" pitchFamily="34" charset="0"/>
              </a:rPr>
              <a:t>ϰ</a:t>
            </a:r>
            <a:r>
              <a:rPr lang="cs-CZ" sz="4400" b="0" i="1" baseline="30000" dirty="0">
                <a:solidFill>
                  <a:srgbClr val="FF0000"/>
                </a:solidFill>
                <a:effectLst/>
                <a:latin typeface="Ubuntu" panose="020B0604020202020204" pitchFamily="34" charset="0"/>
              </a:rPr>
              <a:t>  </a:t>
            </a:r>
            <a:r>
              <a:rPr lang="cs-CZ" sz="2800" dirty="0">
                <a:solidFill>
                  <a:srgbClr val="FF0000"/>
                </a:solidFill>
              </a:rPr>
              <a:t>=   </a:t>
            </a:r>
            <a:r>
              <a:rPr lang="cs-CZ" sz="2800" noProof="1">
                <a:solidFill>
                  <a:srgbClr val="FF0000"/>
                </a:solidFill>
              </a:rPr>
              <a:t>konst. </a:t>
            </a:r>
            <a:r>
              <a:rPr lang="el-GR" sz="2800" b="0" i="0" dirty="0">
                <a:solidFill>
                  <a:srgbClr val="444444"/>
                </a:solidFill>
                <a:effectLst/>
                <a:latin typeface="Ubuntu" panose="020B0604020202020204" pitchFamily="34" charset="0"/>
              </a:rPr>
              <a:t> </a:t>
            </a:r>
            <a:r>
              <a:rPr lang="cs-CZ" sz="2800" b="0" i="0" dirty="0">
                <a:solidFill>
                  <a:srgbClr val="444444"/>
                </a:solidFill>
                <a:effectLst/>
                <a:latin typeface="Ubuntu" panose="020B0604020202020204" pitchFamily="34" charset="0"/>
              </a:rPr>
              <a:t>  </a:t>
            </a:r>
            <a:r>
              <a:rPr lang="cs-CZ" sz="2800" b="0" i="0" dirty="0">
                <a:solidFill>
                  <a:srgbClr val="0000CC"/>
                </a:solidFill>
                <a:effectLst/>
                <a:latin typeface="Ubuntu" panose="020B0604020202020204" pitchFamily="34" charset="0"/>
              </a:rPr>
              <a:t>,</a:t>
            </a:r>
            <a:r>
              <a:rPr lang="cs-CZ" sz="2800" b="0" i="0" dirty="0">
                <a:solidFill>
                  <a:srgbClr val="444444"/>
                </a:solidFill>
                <a:effectLst/>
                <a:latin typeface="Ubuntu" panose="020B0604020202020204" pitchFamily="34" charset="0"/>
              </a:rPr>
              <a:t>        </a:t>
            </a:r>
            <a:r>
              <a:rPr lang="el-GR" sz="3600" b="0" i="1" dirty="0">
                <a:solidFill>
                  <a:srgbClr val="FF0000"/>
                </a:solidFill>
                <a:effectLst/>
                <a:latin typeface="Ubuntu" panose="020B0604020202020204" pitchFamily="34" charset="0"/>
              </a:rPr>
              <a:t>ϰ</a:t>
            </a:r>
            <a:r>
              <a:rPr lang="cs-CZ" sz="3600" b="0" i="1" dirty="0">
                <a:solidFill>
                  <a:srgbClr val="FF0000"/>
                </a:solidFill>
                <a:effectLst/>
                <a:latin typeface="Ubuntu" panose="020B0604020202020204" pitchFamily="34" charset="0"/>
              </a:rPr>
              <a:t>  </a:t>
            </a:r>
            <a:r>
              <a:rPr lang="cs-CZ" sz="3600" b="0" i="1" dirty="0">
                <a:solidFill>
                  <a:srgbClr val="0000CC"/>
                </a:solidFill>
                <a:effectLst/>
                <a:latin typeface="Ubuntu" panose="020B0604020202020204" pitchFamily="34" charset="0"/>
              </a:rPr>
              <a:t> </a:t>
            </a:r>
            <a:r>
              <a:rPr lang="cs-CZ" sz="2800" b="0" i="1" dirty="0">
                <a:solidFill>
                  <a:srgbClr val="0000CC"/>
                </a:solidFill>
                <a:effectLst/>
                <a:latin typeface="Ubuntu" panose="020B0604020202020204" pitchFamily="34" charset="0"/>
              </a:rPr>
              <a:t>…    </a:t>
            </a:r>
            <a:r>
              <a:rPr lang="cs-CZ" sz="2800" i="1" noProof="1">
                <a:solidFill>
                  <a:srgbClr val="0000CC"/>
                </a:solidFill>
                <a:effectLst/>
                <a:latin typeface="Ubuntu" panose="020B0604020202020204" pitchFamily="34" charset="0"/>
              </a:rPr>
              <a:t>Poissonova</a:t>
            </a:r>
            <a:r>
              <a:rPr lang="cs-CZ" sz="2800" i="1" dirty="0">
                <a:solidFill>
                  <a:srgbClr val="0000CC"/>
                </a:solidFill>
                <a:effectLst/>
                <a:latin typeface="Ubuntu" panose="020B0604020202020204" pitchFamily="34" charset="0"/>
              </a:rPr>
              <a:t>  konstanta</a:t>
            </a:r>
          </a:p>
          <a:p>
            <a:endParaRPr lang="cs-CZ" sz="1000" dirty="0">
              <a:solidFill>
                <a:srgbClr val="0000CC"/>
              </a:solidFill>
              <a:effectLst/>
              <a:latin typeface="Ubuntu" panose="020B0604020202020204" pitchFamily="34" charset="0"/>
            </a:endParaRPr>
          </a:p>
          <a:p>
            <a:r>
              <a:rPr lang="cs-CZ" sz="2800" i="1" dirty="0">
                <a:solidFill>
                  <a:srgbClr val="0000CC"/>
                </a:solidFill>
                <a:latin typeface="Ubuntu" panose="020B0604020202020204" pitchFamily="34" charset="0"/>
              </a:rPr>
              <a:t>	    </a:t>
            </a:r>
            <a:r>
              <a:rPr lang="cs-CZ" sz="2700" dirty="0">
                <a:solidFill>
                  <a:srgbClr val="0000CC"/>
                </a:solidFill>
              </a:rPr>
              <a:t>Při </a:t>
            </a:r>
            <a:r>
              <a:rPr lang="cs-CZ" sz="2700" b="1" dirty="0">
                <a:solidFill>
                  <a:srgbClr val="0000CC"/>
                </a:solidFill>
              </a:rPr>
              <a:t>zkapalňování plynů </a:t>
            </a:r>
            <a:r>
              <a:rPr lang="cs-CZ" sz="2700" dirty="0">
                <a:solidFill>
                  <a:srgbClr val="0000CC"/>
                </a:solidFill>
              </a:rPr>
              <a:t>se uplatní  </a:t>
            </a:r>
            <a:r>
              <a:rPr lang="cs-CZ" sz="2700" b="1" dirty="0">
                <a:solidFill>
                  <a:srgbClr val="0000CC"/>
                </a:solidFill>
              </a:rPr>
              <a:t>rychlé snížení teploty </a:t>
            </a:r>
            <a:r>
              <a:rPr lang="cs-CZ" sz="2700" dirty="0">
                <a:solidFill>
                  <a:srgbClr val="0000CC"/>
                </a:solidFill>
              </a:rPr>
              <a:t>při prudké 	   adiabatické expanzi plynu .   Při prudké adiabatické kompresi se  	   </a:t>
            </a:r>
            <a:r>
              <a:rPr lang="cs-CZ" sz="2700" b="1" dirty="0">
                <a:solidFill>
                  <a:srgbClr val="0000CC"/>
                </a:solidFill>
              </a:rPr>
              <a:t>extrémním zvýšením teploty může plyn vznítit  !</a:t>
            </a:r>
            <a:endParaRPr lang="cs-CZ" sz="2700" dirty="0"/>
          </a:p>
        </p:txBody>
      </p:sp>
    </p:spTree>
    <p:extLst>
      <p:ext uri="{BB962C8B-B14F-4D97-AF65-F5344CB8AC3E}">
        <p14:creationId xmlns:p14="http://schemas.microsoft.com/office/powerpoint/2010/main" val="3752700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20638117-633E-81F5-F603-7A0E4BA619BD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090400" cy="6606039"/>
              </a:xfrm>
              <a:prstGeom prst="rect">
                <a:avLst/>
              </a:prstGeom>
              <a:solidFill>
                <a:srgbClr val="C8E0F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1600" b="1" dirty="0">
                    <a:solidFill>
                      <a:schemeClr val="bg2">
                        <a:lumMod val="75000"/>
                      </a:schemeClr>
                    </a:solidFill>
                  </a:rPr>
                  <a:t> </a:t>
                </a:r>
              </a:p>
              <a:p>
                <a:r>
                  <a:rPr lang="cs-CZ" sz="1600" b="1" dirty="0">
                    <a:solidFill>
                      <a:schemeClr val="bg2">
                        <a:lumMod val="75000"/>
                      </a:schemeClr>
                    </a:solidFill>
                  </a:rPr>
                  <a:t>	       </a:t>
                </a:r>
                <a:r>
                  <a:rPr lang="cs-CZ" sz="3600" b="1" dirty="0">
                    <a:solidFill>
                      <a:schemeClr val="bg2">
                        <a:lumMod val="75000"/>
                      </a:schemeClr>
                    </a:solidFill>
                  </a:rPr>
                  <a:t>Izobarický děj   </a:t>
                </a:r>
                <a:r>
                  <a:rPr lang="cs-CZ" sz="3600" dirty="0">
                    <a:solidFill>
                      <a:schemeClr val="bg2">
                        <a:lumMod val="75000"/>
                      </a:schemeClr>
                    </a:solidFill>
                  </a:rPr>
                  <a:t>-</a:t>
                </a:r>
                <a:r>
                  <a:rPr lang="cs-CZ" sz="3600" b="1" dirty="0">
                    <a:solidFill>
                      <a:schemeClr val="bg2">
                        <a:lumMod val="75000"/>
                      </a:schemeClr>
                    </a:solidFill>
                  </a:rPr>
                  <a:t>  </a:t>
                </a:r>
                <a:r>
                  <a:rPr lang="cs-CZ" sz="3600" dirty="0">
                    <a:solidFill>
                      <a:schemeClr val="bg2">
                        <a:lumMod val="75000"/>
                      </a:schemeClr>
                    </a:solidFill>
                  </a:rPr>
                  <a:t> </a:t>
                </a:r>
                <a:r>
                  <a:rPr lang="cs-CZ" sz="3600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Gay-Lussacův </a:t>
                </a:r>
                <a:r>
                  <a:rPr lang="cs-CZ" sz="3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zákon</a:t>
                </a:r>
                <a:r>
                  <a:rPr lang="cs-CZ" sz="3600" dirty="0">
                    <a:solidFill>
                      <a:srgbClr val="0000CC"/>
                    </a:solidFill>
                  </a:rPr>
                  <a:t>	</a:t>
                </a:r>
              </a:p>
              <a:p>
                <a:endParaRPr lang="cs-CZ" sz="1050" dirty="0">
                  <a:solidFill>
                    <a:srgbClr val="0000CC"/>
                  </a:solidFill>
                </a:endParaRPr>
              </a:p>
              <a:p>
                <a:r>
                  <a:rPr lang="cs-CZ" sz="4000" dirty="0">
                    <a:solidFill>
                      <a:srgbClr val="0000CC"/>
                    </a:solidFill>
                  </a:rPr>
                  <a:t>	 </a:t>
                </a:r>
                <a:r>
                  <a:rPr lang="cs-CZ" sz="3200" dirty="0">
                    <a:solidFill>
                      <a:srgbClr val="0000CC"/>
                    </a:solidFill>
                  </a:rPr>
                  <a:t>„Zůstává-li tlak v soustavě konstantní, </a:t>
                </a:r>
                <a:r>
                  <a:rPr lang="cs-CZ" sz="3200" b="1" dirty="0">
                    <a:solidFill>
                      <a:srgbClr val="0000CC"/>
                    </a:solidFill>
                  </a:rPr>
                  <a:t>mění se objem 			  plynu přímo </a:t>
                </a:r>
                <a:r>
                  <a:rPr lang="cs-CZ" sz="3200" b="1" noProof="1">
                    <a:solidFill>
                      <a:srgbClr val="0000CC"/>
                    </a:solidFill>
                  </a:rPr>
                  <a:t>uměrně</a:t>
                </a:r>
                <a:r>
                  <a:rPr lang="cs-CZ" sz="3200" b="1" dirty="0">
                    <a:solidFill>
                      <a:srgbClr val="0000CC"/>
                    </a:solidFill>
                  </a:rPr>
                  <a:t> jeho termodynamické teplotě.</a:t>
                </a:r>
              </a:p>
              <a:p>
                <a:endParaRPr lang="cs-CZ" sz="1200" b="1" dirty="0">
                  <a:solidFill>
                    <a:srgbClr val="0000CC"/>
                  </a:solidFill>
                </a:endParaRPr>
              </a:p>
              <a:p>
                <a:r>
                  <a:rPr lang="cs-CZ" sz="32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		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4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4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num>
                      <m:den>
                        <m:r>
                          <a:rPr lang="cs-CZ" sz="4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den>
                    </m:f>
                  </m:oMath>
                </a14:m>
                <a:r>
                  <a:rPr lang="cs-CZ" sz="32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  </a:t>
                </a:r>
                <a:r>
                  <a:rPr lang="cs-CZ" sz="3200" dirty="0">
                    <a:solidFill>
                      <a:srgbClr val="FF0000"/>
                    </a:solidFill>
                  </a:rPr>
                  <a:t>=   </a:t>
                </a:r>
                <a:r>
                  <a:rPr lang="cs-CZ" sz="3200" noProof="1">
                    <a:solidFill>
                      <a:srgbClr val="FF0000"/>
                    </a:solidFill>
                  </a:rPr>
                  <a:t>konst.     </a:t>
                </a:r>
                <a:r>
                  <a:rPr lang="cs-CZ" sz="4000" b="1" noProof="1">
                    <a:solidFill>
                      <a:srgbClr val="0000FF"/>
                    </a:solidFill>
                  </a:rPr>
                  <a:t>→</a:t>
                </a:r>
                <a:r>
                  <a:rPr lang="cs-CZ" sz="4000" noProof="1">
                    <a:solidFill>
                      <a:schemeClr val="accent3"/>
                    </a:solidFill>
                  </a:rPr>
                  <a:t> </a:t>
                </a:r>
                <a:r>
                  <a:rPr lang="cs-CZ" sz="3200" noProof="1">
                    <a:solidFill>
                      <a:srgbClr val="FF0000"/>
                    </a:solidFill>
                  </a:rPr>
                  <a:t>    </a:t>
                </a:r>
                <a:r>
                  <a:rPr lang="cs-CZ" sz="32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</m:oMath>
                </a14:m>
                <a:r>
                  <a:rPr lang="cs-CZ" sz="32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	 </a:t>
                </a:r>
                <a:r>
                  <a:rPr lang="cs-CZ" sz="3200" dirty="0">
                    <a:solidFill>
                      <a:srgbClr val="FF0000"/>
                    </a:solidFill>
                  </a:rPr>
                  <a:t> </a:t>
                </a:r>
                <a:r>
                  <a:rPr lang="cs-CZ" sz="3000" dirty="0">
                    <a:solidFill>
                      <a:srgbClr val="FF0000"/>
                    </a:solidFill>
                  </a:rPr>
                  <a:t>=</a:t>
                </a:r>
                <a:r>
                  <a:rPr lang="cs-CZ" sz="3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cs-CZ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  <m:r>
                      <a:rPr lang="cs-CZ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32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	</a:t>
                </a:r>
                <a:r>
                  <a:rPr lang="cs-CZ" sz="3200" b="1" i="1" dirty="0">
                    <a:solidFill>
                      <a:srgbClr val="FF0000"/>
                    </a:solidFill>
                  </a:rPr>
                  <a:t> </a:t>
                </a:r>
                <a:r>
                  <a:rPr lang="cs-CZ" sz="2800" dirty="0">
                    <a:solidFill>
                      <a:srgbClr val="0000CC"/>
                    </a:solidFill>
                  </a:rPr>
                  <a:t>nebo taky</a:t>
                </a:r>
                <a:r>
                  <a:rPr lang="cs-CZ" sz="2800" b="1" dirty="0">
                    <a:solidFill>
                      <a:srgbClr val="0000CC"/>
                    </a:solidFill>
                  </a:rPr>
                  <a:t>    </a:t>
                </a:r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cs-CZ" sz="3000" dirty="0">
                    <a:solidFill>
                      <a:srgbClr val="FF0000"/>
                    </a:solidFill>
                  </a:rPr>
                  <a:t>  =</a:t>
                </a:r>
                <a:r>
                  <a:rPr lang="cs-CZ" sz="2400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cs-CZ" sz="4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cs-CZ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  <m:r>
                      <a:rPr lang="cs-CZ" sz="4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4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	</a:t>
                </a:r>
                <a:r>
                  <a:rPr lang="cs-CZ" sz="2400" b="1" i="1" dirty="0">
                    <a:solidFill>
                      <a:srgbClr val="FF0000"/>
                    </a:solidFill>
                  </a:rPr>
                  <a:t> </a:t>
                </a:r>
                <a:r>
                  <a:rPr lang="cs-CZ" sz="2000" b="1" i="1" dirty="0">
                    <a:solidFill>
                      <a:srgbClr val="FF0000"/>
                    </a:solidFill>
                  </a:rPr>
                  <a:t>		</a:t>
                </a:r>
                <a:endParaRPr lang="cs-CZ" sz="2000" dirty="0">
                  <a:solidFill>
                    <a:srgbClr val="0000FF"/>
                  </a:solidFill>
                </a:endParaRPr>
              </a:p>
              <a:p>
                <a:r>
                  <a:rPr lang="cs-CZ" sz="1600" b="1" dirty="0">
                    <a:solidFill>
                      <a:schemeClr val="bg2">
                        <a:lumMod val="75000"/>
                      </a:schemeClr>
                    </a:solidFill>
                  </a:rPr>
                  <a:t>	      </a:t>
                </a:r>
                <a:r>
                  <a:rPr lang="cs-CZ" sz="1600" b="1" noProof="1">
                    <a:solidFill>
                      <a:schemeClr val="bg2">
                        <a:lumMod val="75000"/>
                      </a:schemeClr>
                    </a:solidFill>
                  </a:rPr>
                  <a:t> </a:t>
                </a:r>
                <a:r>
                  <a:rPr lang="cs-CZ" sz="3600" b="1" noProof="1">
                    <a:solidFill>
                      <a:schemeClr val="bg2">
                        <a:lumMod val="75000"/>
                      </a:schemeClr>
                    </a:solidFill>
                  </a:rPr>
                  <a:t>Izochorický </a:t>
                </a:r>
                <a:r>
                  <a:rPr lang="cs-CZ" sz="3600" b="1" dirty="0">
                    <a:solidFill>
                      <a:schemeClr val="bg2">
                        <a:lumMod val="75000"/>
                      </a:schemeClr>
                    </a:solidFill>
                  </a:rPr>
                  <a:t>děj   </a:t>
                </a:r>
                <a:r>
                  <a:rPr lang="cs-CZ" sz="3600" dirty="0">
                    <a:solidFill>
                      <a:schemeClr val="bg2">
                        <a:lumMod val="75000"/>
                      </a:schemeClr>
                    </a:solidFill>
                  </a:rPr>
                  <a:t>-</a:t>
                </a:r>
                <a:r>
                  <a:rPr lang="cs-CZ" sz="3600" b="1" dirty="0">
                    <a:solidFill>
                      <a:schemeClr val="bg2">
                        <a:lumMod val="75000"/>
                      </a:schemeClr>
                    </a:solidFill>
                  </a:rPr>
                  <a:t>  </a:t>
                </a:r>
                <a:r>
                  <a:rPr lang="cs-CZ" sz="3600" dirty="0">
                    <a:solidFill>
                      <a:schemeClr val="bg2">
                        <a:lumMod val="75000"/>
                      </a:schemeClr>
                    </a:solidFill>
                  </a:rPr>
                  <a:t> </a:t>
                </a:r>
                <a:r>
                  <a:rPr lang="cs-CZ" sz="3600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Charlesův </a:t>
                </a:r>
                <a:r>
                  <a:rPr lang="cs-CZ" sz="3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zákon</a:t>
                </a:r>
                <a:r>
                  <a:rPr lang="cs-CZ" sz="3600" dirty="0">
                    <a:solidFill>
                      <a:srgbClr val="0000CC"/>
                    </a:solidFill>
                  </a:rPr>
                  <a:t>	</a:t>
                </a:r>
              </a:p>
              <a:p>
                <a:endParaRPr lang="cs-CZ" sz="1050" dirty="0">
                  <a:solidFill>
                    <a:srgbClr val="0000CC"/>
                  </a:solidFill>
                </a:endParaRPr>
              </a:p>
              <a:p>
                <a:r>
                  <a:rPr lang="cs-CZ" sz="4000" dirty="0">
                    <a:solidFill>
                      <a:srgbClr val="0000CC"/>
                    </a:solidFill>
                  </a:rPr>
                  <a:t>	 </a:t>
                </a:r>
                <a:r>
                  <a:rPr lang="cs-CZ" sz="3200" dirty="0">
                    <a:solidFill>
                      <a:srgbClr val="0000CC"/>
                    </a:solidFill>
                  </a:rPr>
                  <a:t>„Zůstává-li tlak v soustavě konstantní, </a:t>
                </a:r>
                <a:r>
                  <a:rPr lang="cs-CZ" sz="3200" b="1" dirty="0">
                    <a:solidFill>
                      <a:srgbClr val="0000CC"/>
                    </a:solidFill>
                  </a:rPr>
                  <a:t>mění se objem 			  plynu </a:t>
                </a:r>
                <a:r>
                  <a:rPr lang="cs-CZ" sz="3200" b="1" noProof="1">
                    <a:solidFill>
                      <a:srgbClr val="0000CC"/>
                    </a:solidFill>
                  </a:rPr>
                  <a:t>uměrně</a:t>
                </a:r>
                <a:r>
                  <a:rPr lang="cs-CZ" sz="3200" b="1" dirty="0">
                    <a:solidFill>
                      <a:srgbClr val="0000CC"/>
                    </a:solidFill>
                  </a:rPr>
                  <a:t> jeho termodynamické teplotě.</a:t>
                </a:r>
              </a:p>
              <a:p>
                <a:endParaRPr lang="cs-CZ" sz="1200" b="1" dirty="0">
                  <a:solidFill>
                    <a:srgbClr val="0000CC"/>
                  </a:solidFill>
                </a:endParaRPr>
              </a:p>
              <a:p>
                <a:r>
                  <a:rPr lang="cs-CZ" sz="32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		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4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4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num>
                      <m:den>
                        <m:r>
                          <a:rPr lang="cs-CZ" sz="4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den>
                    </m:f>
                  </m:oMath>
                </a14:m>
                <a:r>
                  <a:rPr lang="cs-CZ" sz="32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  </a:t>
                </a:r>
                <a:r>
                  <a:rPr lang="cs-CZ" sz="3200" dirty="0">
                    <a:solidFill>
                      <a:srgbClr val="FF0000"/>
                    </a:solidFill>
                  </a:rPr>
                  <a:t>=   </a:t>
                </a:r>
                <a:r>
                  <a:rPr lang="cs-CZ" sz="3200" noProof="1">
                    <a:solidFill>
                      <a:srgbClr val="FF0000"/>
                    </a:solidFill>
                  </a:rPr>
                  <a:t>konst.     </a:t>
                </a:r>
                <a:r>
                  <a:rPr lang="cs-CZ" sz="4000" b="1" noProof="1">
                    <a:solidFill>
                      <a:srgbClr val="0000FF"/>
                    </a:solidFill>
                  </a:rPr>
                  <a:t>→</a:t>
                </a:r>
                <a:r>
                  <a:rPr lang="cs-CZ" sz="4000" noProof="1">
                    <a:solidFill>
                      <a:schemeClr val="accent3"/>
                    </a:solidFill>
                  </a:rPr>
                  <a:t> </a:t>
                </a:r>
                <a:r>
                  <a:rPr lang="cs-CZ" sz="3200" noProof="1">
                    <a:solidFill>
                      <a:srgbClr val="FF0000"/>
                    </a:solidFill>
                  </a:rPr>
                  <a:t>    </a:t>
                </a:r>
                <a:r>
                  <a:rPr lang="cs-CZ" sz="32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</m:oMath>
                </a14:m>
                <a:r>
                  <a:rPr lang="cs-CZ" sz="32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	 </a:t>
                </a:r>
                <a:r>
                  <a:rPr lang="cs-CZ" sz="3200" dirty="0">
                    <a:solidFill>
                      <a:srgbClr val="FF0000"/>
                    </a:solidFill>
                  </a:rPr>
                  <a:t> </a:t>
                </a:r>
                <a:r>
                  <a:rPr lang="cs-CZ" sz="3000" dirty="0">
                    <a:solidFill>
                      <a:srgbClr val="FF0000"/>
                    </a:solidFill>
                  </a:rPr>
                  <a:t>=</a:t>
                </a:r>
                <a:r>
                  <a:rPr lang="cs-CZ" sz="3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cs-CZ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  <m:r>
                      <a:rPr lang="cs-CZ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32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	</a:t>
                </a:r>
                <a:r>
                  <a:rPr lang="cs-CZ" sz="3200" b="1" i="1" dirty="0">
                    <a:solidFill>
                      <a:srgbClr val="FF0000"/>
                    </a:solidFill>
                  </a:rPr>
                  <a:t> </a:t>
                </a:r>
                <a:r>
                  <a:rPr lang="cs-CZ" sz="2800" dirty="0">
                    <a:solidFill>
                      <a:srgbClr val="0000CC"/>
                    </a:solidFill>
                  </a:rPr>
                  <a:t>nebo taky</a:t>
                </a:r>
                <a:r>
                  <a:rPr lang="cs-CZ" sz="2800" b="1" dirty="0">
                    <a:solidFill>
                      <a:srgbClr val="0000CC"/>
                    </a:solidFill>
                  </a:rPr>
                  <a:t>    </a:t>
                </a:r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cs-CZ" sz="3000" dirty="0">
                    <a:solidFill>
                      <a:srgbClr val="FF0000"/>
                    </a:solidFill>
                  </a:rPr>
                  <a:t>  =</a:t>
                </a:r>
                <a:r>
                  <a:rPr lang="cs-CZ" sz="2400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cs-CZ" sz="4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cs-CZ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cs-CZ" sz="4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  <m:r>
                      <a:rPr lang="cs-CZ" sz="4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4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	</a:t>
                </a:r>
                <a:endParaRPr lang="cs-CZ" sz="800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20638117-633E-81F5-F603-7A0E4BA61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090400" cy="66060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7823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8CE46B82-DBBE-BB53-582D-E055027AE375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059920" cy="6820713"/>
              </a:xfrm>
              <a:prstGeom prst="rect">
                <a:avLst/>
              </a:prstGeom>
              <a:solidFill>
                <a:srgbClr val="C8E0FC"/>
              </a:solidFill>
            </p:spPr>
            <p:txBody>
              <a:bodyPr wrap="square" rtlCol="0">
                <a:spAutoFit/>
              </a:bodyPr>
              <a:lstStyle/>
              <a:p>
                <a:endParaRPr lang="cs-CZ" sz="1400" dirty="0">
                  <a:solidFill>
                    <a:srgbClr val="0000CC"/>
                  </a:solidFill>
                </a:endParaRPr>
              </a:p>
              <a:p>
                <a:r>
                  <a:rPr lang="cs-CZ" sz="1600" b="1" dirty="0">
                    <a:solidFill>
                      <a:schemeClr val="bg2">
                        <a:lumMod val="75000"/>
                      </a:schemeClr>
                    </a:solidFill>
                  </a:rPr>
                  <a:t>	      </a:t>
                </a:r>
                <a:r>
                  <a:rPr lang="cs-CZ" sz="3600" b="1" dirty="0">
                    <a:solidFill>
                      <a:schemeClr val="bg2">
                        <a:lumMod val="75000"/>
                      </a:schemeClr>
                    </a:solidFill>
                  </a:rPr>
                  <a:t>Stavová  rovnice  ideálního plynu</a:t>
                </a:r>
                <a:r>
                  <a:rPr lang="cs-CZ" sz="3600" dirty="0">
                    <a:solidFill>
                      <a:srgbClr val="0000CC"/>
                    </a:solidFill>
                  </a:rPr>
                  <a:t>	</a:t>
                </a:r>
              </a:p>
              <a:p>
                <a:endParaRPr lang="cs-CZ" sz="1050" dirty="0">
                  <a:solidFill>
                    <a:srgbClr val="0000CC"/>
                  </a:solidFill>
                </a:endParaRPr>
              </a:p>
              <a:p>
                <a:r>
                  <a:rPr lang="cs-CZ" sz="4000" dirty="0">
                    <a:solidFill>
                      <a:srgbClr val="0000CC"/>
                    </a:solidFill>
                  </a:rPr>
                  <a:t>	 </a:t>
                </a:r>
                <a:r>
                  <a:rPr lang="cs-CZ" sz="3200" dirty="0">
                    <a:solidFill>
                      <a:srgbClr val="0000CC"/>
                    </a:solidFill>
                  </a:rPr>
                  <a:t> </a:t>
                </a:r>
                <a:r>
                  <a:rPr lang="cs-CZ" sz="2800" dirty="0">
                    <a:solidFill>
                      <a:srgbClr val="0000CC"/>
                    </a:solidFill>
                  </a:rPr>
                  <a:t>pro obecný stavový děj, kdy se mění všechny tři stavové veličiny </a:t>
                </a:r>
                <a:endParaRPr lang="cs-CZ" sz="1200" b="1" dirty="0">
                  <a:solidFill>
                    <a:srgbClr val="0000CC"/>
                  </a:solidFill>
                </a:endParaRPr>
              </a:p>
              <a:p>
                <a:r>
                  <a:rPr lang="cs-CZ" sz="32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			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4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44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  <m:r>
                          <a:rPr lang="cs-CZ" sz="44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∙ </m:t>
                        </m:r>
                        <m:r>
                          <a:rPr lang="cs-CZ" sz="4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num>
                      <m:den>
                        <m:r>
                          <a:rPr lang="cs-CZ" sz="4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den>
                    </m:f>
                  </m:oMath>
                </a14:m>
                <a:r>
                  <a:rPr lang="cs-CZ" sz="44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 </a:t>
                </a:r>
                <a:r>
                  <a:rPr lang="cs-CZ" sz="3200" dirty="0">
                    <a:solidFill>
                      <a:srgbClr val="FF0000"/>
                    </a:solidFill>
                  </a:rPr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4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  <m:r>
                          <a:rPr lang="cs-CZ" sz="4400" b="1" i="1" baseline="-2500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cs-CZ" sz="4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∙</m:t>
                        </m:r>
                        <m:r>
                          <a:rPr lang="cs-CZ" sz="44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cs-CZ" sz="4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  <m:r>
                          <a:rPr lang="cs-CZ" sz="4400" b="1" i="1" baseline="-2500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num>
                      <m:den>
                        <m:sSub>
                          <m:sSubPr>
                            <m:ctrlPr>
                              <a:rPr lang="cs-CZ" sz="4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4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cs-CZ" sz="4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den>
                    </m:f>
                  </m:oMath>
                </a14:m>
                <a:r>
                  <a:rPr lang="cs-CZ" sz="24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	</a:t>
                </a:r>
                <a:r>
                  <a:rPr lang="cs-CZ" sz="44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cs-CZ" sz="3000" dirty="0">
                    <a:solidFill>
                      <a:srgbClr val="FF0000"/>
                    </a:solidFill>
                  </a:rPr>
                  <a:t>= </a:t>
                </a:r>
                <a:r>
                  <a:rPr lang="cs-CZ" sz="4400" dirty="0">
                    <a:solidFill>
                      <a:srgbClr val="FF0000"/>
                    </a:solidFill>
                  </a:rPr>
                  <a:t> </a:t>
                </a:r>
                <a:r>
                  <a:rPr lang="cs-CZ" sz="3200" noProof="1">
                    <a:solidFill>
                      <a:srgbClr val="FF0000"/>
                    </a:solidFill>
                  </a:rPr>
                  <a:t>konst. </a:t>
                </a:r>
              </a:p>
              <a:p>
                <a:r>
                  <a:rPr lang="cs-CZ" sz="3200" noProof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	  </a:t>
                </a:r>
                <a:r>
                  <a:rPr lang="cs-CZ" sz="2800" b="1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cs typeface="Times New Roman" panose="02020603050405020304" pitchFamily="18" charset="0"/>
                  </a:rPr>
                  <a:t>Av</a:t>
                </a:r>
                <a:r>
                  <a:rPr lang="cs-CZ" sz="2800" b="1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ogadrův </a:t>
                </a:r>
                <a:r>
                  <a:rPr lang="cs-CZ" sz="28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zákon </a:t>
                </a:r>
                <a:r>
                  <a:rPr lang="cs-CZ" sz="28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:  </a:t>
                </a:r>
                <a:r>
                  <a:rPr lang="cs-CZ" sz="2800" dirty="0">
                    <a:solidFill>
                      <a:srgbClr val="0044CC"/>
                    </a:solidFill>
                  </a:rPr>
                  <a:t>„Za normálních podmínek </a:t>
                </a:r>
                <a:r>
                  <a:rPr lang="cs-CZ" sz="2800" b="1" i="1" noProof="1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cs-CZ" sz="2800" b="1" i="1" baseline="-25000" noProof="1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 </a:t>
                </a:r>
                <a:r>
                  <a:rPr lang="cs-CZ" sz="2800" b="1" i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cs-CZ" sz="2800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1,013</a:t>
                </a:r>
                <a:r>
                  <a:rPr lang="cs-CZ" sz="2800" dirty="0">
                    <a:solidFill>
                      <a:srgbClr val="0044CC"/>
                    </a:solidFill>
                  </a:rPr>
                  <a:t>∙10</a:t>
                </a:r>
                <a:r>
                  <a:rPr lang="cs-CZ" sz="2800" baseline="30000" dirty="0">
                    <a:solidFill>
                      <a:srgbClr val="0044CC"/>
                    </a:solidFill>
                  </a:rPr>
                  <a:t>5</a:t>
                </a:r>
                <a:r>
                  <a:rPr lang="cs-CZ" sz="2800" dirty="0">
                    <a:solidFill>
                      <a:srgbClr val="0044CC"/>
                    </a:solidFill>
                  </a:rPr>
                  <a:t> </a:t>
                </a:r>
                <a:r>
                  <a:rPr lang="cs-CZ" sz="2800" dirty="0">
                    <a:solidFill>
                      <a:srgbClr val="0044CC"/>
                    </a:solidFill>
                    <a:cs typeface="Arial" panose="020B0604020202020204" pitchFamily="34" charset="0"/>
                  </a:rPr>
                  <a:t>Pa, 	  </a:t>
                </a:r>
                <a:r>
                  <a:rPr lang="cs-CZ" sz="2800" b="1" i="1" noProof="1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cs-CZ" sz="2800" b="1" i="1" baseline="-25000" noProof="1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 </a:t>
                </a:r>
                <a:r>
                  <a:rPr lang="cs-CZ" sz="2800" b="1" i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cs-CZ" sz="28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800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273,15 K   </a:t>
                </a:r>
                <a:r>
                  <a:rPr lang="cs-CZ" sz="2800" dirty="0">
                    <a:solidFill>
                      <a:srgbClr val="0044CC"/>
                    </a:solidFill>
                  </a:rPr>
                  <a:t>má látkové množství  1 molu plynu  stejný molární 	   objem  </a:t>
                </a:r>
                <a:r>
                  <a:rPr lang="cs-CZ" sz="2800" b="1" dirty="0">
                    <a:solidFill>
                      <a:srgbClr val="0044CC"/>
                    </a:solidFill>
                  </a:rPr>
                  <a:t> </a:t>
                </a:r>
                <a:r>
                  <a:rPr lang="cs-CZ" sz="3200" b="1" i="1" noProof="1">
                    <a:solidFill>
                      <a:srgbClr val="0044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cs-CZ" sz="3200" b="1" baseline="-25000" noProof="1">
                    <a:solidFill>
                      <a:srgbClr val="0044CC"/>
                    </a:solidFill>
                  </a:rPr>
                  <a:t>m</a:t>
                </a:r>
                <a:r>
                  <a:rPr lang="cs-CZ" sz="3200" b="1" noProof="1">
                    <a:solidFill>
                      <a:srgbClr val="0044CC"/>
                    </a:solidFill>
                  </a:rPr>
                  <a:t> </a:t>
                </a:r>
                <a:r>
                  <a:rPr lang="cs-CZ" sz="3200" b="1" dirty="0">
                    <a:solidFill>
                      <a:srgbClr val="0044CC"/>
                    </a:solidFill>
                  </a:rPr>
                  <a:t>=  22,4 </a:t>
                </a:r>
                <a:r>
                  <a:rPr lang="cs-CZ" sz="3200" b="1" dirty="0">
                    <a:solidFill>
                      <a:srgbClr val="0044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 </a:t>
                </a:r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.“</a:t>
                </a:r>
                <a:r>
                  <a:rPr lang="cs-CZ" sz="3200" dirty="0">
                    <a:solidFill>
                      <a:srgbClr val="FF0000"/>
                    </a:solidFill>
                  </a:rPr>
                  <a:t> 		</a:t>
                </a:r>
                <a:r>
                  <a:rPr lang="cs-CZ" sz="3200" dirty="0">
                    <a:solidFill>
                      <a:srgbClr val="0044CC"/>
                    </a:solidFill>
                  </a:rPr>
                  <a:t>(</a:t>
                </a:r>
                <a:r>
                  <a:rPr lang="cs-CZ" sz="3200" dirty="0">
                    <a:solidFill>
                      <a:srgbClr val="FF0000"/>
                    </a:solidFill>
                  </a:rPr>
                  <a:t> </a:t>
                </a:r>
                <a:r>
                  <a:rPr lang="cs-CZ" sz="3200" b="1" i="1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cs-CZ" sz="3200" b="1" baseline="-25000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m</a:t>
                </a:r>
                <a:r>
                  <a:rPr lang="cs-CZ" sz="3200" b="1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cs-CZ" sz="3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=  22,4 </a:t>
                </a:r>
                <a:r>
                  <a:rPr lang="cs-CZ" sz="3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cs typeface="Times New Roman" panose="02020603050405020304" pitchFamily="18" charset="0"/>
                  </a:rPr>
                  <a:t>∙10</a:t>
                </a:r>
                <a:r>
                  <a:rPr lang="cs-CZ" sz="3200" b="1" baseline="30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cs typeface="Times New Roman" panose="02020603050405020304" pitchFamily="18" charset="0"/>
                  </a:rPr>
                  <a:t>-3</a:t>
                </a:r>
                <a:r>
                  <a:rPr lang="cs-CZ" sz="3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cs-CZ" sz="3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cs-CZ" sz="3200" b="1" baseline="30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cs-CZ" sz="3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cs-CZ" sz="3200" dirty="0">
                    <a:solidFill>
                      <a:srgbClr val="0044CC"/>
                    </a:solidFill>
                  </a:rPr>
                  <a:t>)</a:t>
                </a:r>
                <a:endParaRPr lang="cs-CZ" sz="3200" dirty="0">
                  <a:solidFill>
                    <a:srgbClr val="FF0000"/>
                  </a:solidFill>
                </a:endParaRPr>
              </a:p>
              <a:p>
                <a:endParaRPr lang="cs-CZ" sz="1400" dirty="0">
                  <a:solidFill>
                    <a:srgbClr val="FF0000"/>
                  </a:solidFill>
                </a:endParaRPr>
              </a:p>
              <a:p>
                <a:r>
                  <a:rPr lang="cs-CZ" sz="2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 </a:t>
                </a:r>
                <a:r>
                  <a:rPr lang="cs-CZ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cs-CZ" sz="3200" b="1" i="1" dirty="0">
                    <a:solidFill>
                      <a:srgbClr val="FF0000"/>
                    </a:solidFill>
                  </a:rPr>
                  <a:t> </a:t>
                </a:r>
                <a:r>
                  <a:rPr lang="cs-CZ" sz="2600" b="1" i="1" baseline="-25000" dirty="0">
                    <a:solidFill>
                      <a:srgbClr val="FF0000"/>
                    </a:solidFill>
                  </a:rPr>
                  <a:t>  </a:t>
                </a:r>
                <a:r>
                  <a:rPr lang="cs-CZ" sz="2600" b="1" i="1" dirty="0">
                    <a:solidFill>
                      <a:srgbClr val="0044CC"/>
                    </a:solidFill>
                  </a:rPr>
                  <a:t>…</a:t>
                </a:r>
                <a:r>
                  <a:rPr lang="cs-CZ" sz="2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cs-CZ" sz="26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molární plynová konstanta 	    </a:t>
                </a:r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(</a:t>
                </a:r>
                <a:r>
                  <a:rPr lang="cs-CZ" sz="26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cs-CZ" sz="3600" b="1" i="1" noProof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cs-CZ" sz="3200" b="1" noProof="1">
                    <a:solidFill>
                      <a:srgbClr val="FF0000"/>
                    </a:solidFill>
                  </a:rPr>
                  <a:t>  </a:t>
                </a:r>
                <a:r>
                  <a:rPr lang="cs-CZ" sz="2800" b="1" dirty="0">
                    <a:solidFill>
                      <a:srgbClr val="FF0000"/>
                    </a:solidFill>
                  </a:rPr>
                  <a:t>=</a:t>
                </a:r>
                <a:r>
                  <a:rPr lang="cs-CZ" sz="3200" b="1" dirty="0">
                    <a:solidFill>
                      <a:srgbClr val="FF0000"/>
                    </a:solidFill>
                  </a:rPr>
                  <a:t>  8,31  </a:t>
                </a:r>
                <a:r>
                  <a:rPr lang="cs-CZ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 ∙K</a:t>
                </a:r>
                <a:r>
                  <a:rPr lang="cs-CZ" sz="3200" b="1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 </a:t>
                </a:r>
                <a:r>
                  <a:rPr lang="cs-CZ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∙mol </a:t>
                </a:r>
                <a:r>
                  <a:rPr lang="cs-CZ" sz="3200" b="1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 </a:t>
                </a:r>
                <a:r>
                  <a:rPr lang="cs-CZ" sz="28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cs-CZ" sz="26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	   </a:t>
                </a:r>
                <a:r>
                  <a:rPr lang="cs-CZ" sz="2800" dirty="0">
                    <a:solidFill>
                      <a:srgbClr val="0000CC"/>
                    </a:solidFill>
                    <a:cs typeface="Times New Roman" panose="02020603050405020304" pitchFamily="18" charset="0"/>
                  </a:rPr>
                  <a:t>( </a:t>
                </a:r>
                <a:r>
                  <a:rPr lang="cs-CZ" sz="2400" i="1" dirty="0">
                    <a:solidFill>
                      <a:srgbClr val="0000CC"/>
                    </a:solidFill>
                    <a:cs typeface="Times New Roman" panose="02020603050405020304" pitchFamily="18" charset="0"/>
                  </a:rPr>
                  <a:t>Důležitá termodynamická fyzikální konstanta </a:t>
                </a:r>
                <a:r>
                  <a:rPr lang="cs-CZ" sz="2600" dirty="0">
                    <a:solidFill>
                      <a:srgbClr val="0000CC"/>
                    </a:solidFill>
                    <a:cs typeface="Times New Roman" panose="02020603050405020304" pitchFamily="18" charset="0"/>
                  </a:rPr>
                  <a:t>).</a:t>
                </a:r>
              </a:p>
              <a:p>
                <a:endParaRPr lang="cs-CZ" sz="1200" dirty="0">
                  <a:solidFill>
                    <a:srgbClr val="0044CC"/>
                  </a:solidFill>
                  <a:cs typeface="Times New Roman" panose="02020603050405020304" pitchFamily="18" charset="0"/>
                </a:endParaRPr>
              </a:p>
              <a:p>
                <a:r>
                  <a:rPr lang="cs-CZ" sz="26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		</a:t>
                </a:r>
                <a:r>
                  <a:rPr lang="cs-CZ" sz="2800" b="1" dirty="0">
                    <a:solidFill>
                      <a:schemeClr val="bg2">
                        <a:lumMod val="75000"/>
                      </a:schemeClr>
                    </a:solidFill>
                    <a:cs typeface="Times New Roman" panose="02020603050405020304" pitchFamily="18" charset="0"/>
                  </a:rPr>
                  <a:t>Obecná s</a:t>
                </a:r>
                <a:r>
                  <a:rPr lang="cs-CZ" sz="2800" b="1" dirty="0">
                    <a:solidFill>
                      <a:schemeClr val="bg2">
                        <a:lumMod val="75000"/>
                      </a:schemeClr>
                    </a:solidFill>
                  </a:rPr>
                  <a:t>tavová rovnice  </a:t>
                </a:r>
                <a:r>
                  <a:rPr lang="cs-CZ" sz="26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pro látkové množství  </a:t>
                </a:r>
                <a:r>
                  <a:rPr lang="cs-CZ" sz="2800" b="1" i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n</a:t>
                </a:r>
                <a:r>
                  <a:rPr lang="cs-CZ" sz="2600" b="1" i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cs-CZ" sz="26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plynu </a:t>
                </a:r>
              </a:p>
              <a:p>
                <a:r>
                  <a:rPr lang="cs-CZ" sz="26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		  	</a:t>
                </a:r>
                <a:r>
                  <a:rPr lang="cs-CZ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cs-CZ" sz="2400" b="1" i="1" dirty="0">
                    <a:solidFill>
                      <a:srgbClr val="FF0000"/>
                    </a:solidFill>
                  </a:rPr>
                  <a:t> </a:t>
                </a:r>
                <a:r>
                  <a:rPr lang="cs-CZ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cs-CZ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∙</a:t>
                </a:r>
                <a:r>
                  <a:rPr lang="cs-CZ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  </a:t>
                </a:r>
                <a:r>
                  <a:rPr lang="cs-CZ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cs-CZ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cs-CZ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</a:t>
                </a:r>
                <a:r>
                  <a:rPr lang="cs-CZ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∙</a:t>
                </a:r>
                <a:r>
                  <a:rPr lang="cs-CZ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:r>
                  <a:rPr lang="cs-CZ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∙</a:t>
                </a:r>
                <a:r>
                  <a:rPr lang="cs-CZ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 	</a:t>
                </a:r>
                <a:r>
                  <a:rPr lang="cs-CZ" sz="28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,</a:t>
                </a:r>
                <a:r>
                  <a:rPr lang="cs-CZ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 </a:t>
                </a:r>
                <a:r>
                  <a:rPr lang="cs-CZ" sz="26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nebo taky     </a:t>
                </a:r>
                <a:r>
                  <a:rPr lang="cs-CZ" sz="3200" b="1" i="1" dirty="0">
                    <a:solidFill>
                      <a:srgbClr val="0044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cs-CZ" sz="3200" b="1" dirty="0">
                    <a:solidFill>
                      <a:srgbClr val="0044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∙</a:t>
                </a:r>
                <a:r>
                  <a:rPr lang="cs-CZ" sz="3200" b="1" i="1" dirty="0">
                    <a:solidFill>
                      <a:srgbClr val="0044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  </a:t>
                </a:r>
                <a:r>
                  <a:rPr lang="cs-CZ" sz="3200" b="1" dirty="0">
                    <a:solidFill>
                      <a:srgbClr val="0044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cs-CZ" sz="3600" b="1" dirty="0">
                    <a:solidFill>
                      <a:srgbClr val="0044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600" b="1" i="1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3600" b="1" i="1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cs-CZ" sz="3600" b="1" i="1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cs-CZ" sz="3600" b="1" i="1" dirty="0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  <m:r>
                          <a:rPr lang="cs-CZ" sz="3600" b="1" i="1" baseline="-25000" dirty="0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den>
                    </m:f>
                  </m:oMath>
                </a14:m>
                <a:r>
                  <a:rPr lang="cs-CZ" sz="3600" b="1" i="1" dirty="0">
                    <a:solidFill>
                      <a:srgbClr val="0044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sz="3200" b="1" dirty="0">
                    <a:solidFill>
                      <a:srgbClr val="0044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∙</a:t>
                </a:r>
                <a:r>
                  <a:rPr lang="cs-CZ" sz="3200" b="1" i="1" dirty="0">
                    <a:solidFill>
                      <a:srgbClr val="0044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:r>
                  <a:rPr lang="cs-CZ" sz="3200" b="1" dirty="0">
                    <a:solidFill>
                      <a:srgbClr val="0044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∙</a:t>
                </a:r>
                <a:r>
                  <a:rPr lang="cs-CZ" sz="3200" b="1" i="1" dirty="0">
                    <a:solidFill>
                      <a:srgbClr val="0044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cs-CZ" sz="3200" dirty="0">
                    <a:solidFill>
                      <a:srgbClr val="0044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.</a:t>
                </a:r>
                <a:endParaRPr lang="cs-CZ" sz="1200" dirty="0">
                  <a:solidFill>
                    <a:srgbClr val="0044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cs-CZ" sz="800" dirty="0">
                  <a:solidFill>
                    <a:srgbClr val="0044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8CE46B82-DBBE-BB53-582D-E055027AE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059920" cy="6820713"/>
              </a:xfrm>
              <a:prstGeom prst="rect">
                <a:avLst/>
              </a:prstGeom>
              <a:blipFill>
                <a:blip r:embed="rId2"/>
                <a:stretch>
                  <a:fillRect r="-111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501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E894434-577D-FF45-8E8E-8115DD5B90D0}"/>
              </a:ext>
            </a:extLst>
          </p:cNvPr>
          <p:cNvSpPr txBox="1"/>
          <p:nvPr/>
        </p:nvSpPr>
        <p:spPr>
          <a:xfrm>
            <a:off x="81280" y="0"/>
            <a:ext cx="11826240" cy="5831840"/>
          </a:xfrm>
          <a:prstGeom prst="rect">
            <a:avLst/>
          </a:prstGeom>
          <a:solidFill>
            <a:srgbClr val="C8E0FC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730B857A-617C-F09A-2159-55FA618B99AE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110720" cy="6900287"/>
              </a:xfrm>
              <a:prstGeom prst="rect">
                <a:avLst/>
              </a:prstGeom>
              <a:solidFill>
                <a:srgbClr val="C8E0F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4000" b="1" dirty="0">
                    <a:solidFill>
                      <a:schemeClr val="accent1">
                        <a:lumMod val="75000"/>
                      </a:schemeClr>
                    </a:solidFill>
                  </a:rPr>
                  <a:t>      		 TEPELNÉ  MOTORY</a:t>
                </a:r>
              </a:p>
              <a:p>
                <a:endParaRPr lang="cs-CZ" sz="8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cs-CZ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       </a:t>
                </a:r>
                <a:r>
                  <a:rPr lang="cs-CZ" sz="3200" b="1" dirty="0">
                    <a:solidFill>
                      <a:srgbClr val="0000CC"/>
                    </a:solidFill>
                  </a:rPr>
                  <a:t>„</a:t>
                </a:r>
                <a:r>
                  <a:rPr lang="cs-CZ" sz="3200" b="1" dirty="0">
                    <a:solidFill>
                      <a:srgbClr val="0044CC"/>
                    </a:solidFill>
                  </a:rPr>
                  <a:t>Tepelný motor </a:t>
                </a:r>
                <a:r>
                  <a:rPr lang="cs-CZ" sz="3200" dirty="0">
                    <a:solidFill>
                      <a:srgbClr val="0044CC"/>
                    </a:solidFill>
                  </a:rPr>
                  <a:t>je stroj pracující tak, že na mechanickou 	     energii přeměňuje  část vnitřní energie  pracovní látky 	 		 ( </a:t>
                </a:r>
                <a:r>
                  <a:rPr lang="cs-CZ" sz="2800" i="1" dirty="0">
                    <a:solidFill>
                      <a:srgbClr val="0044CC"/>
                    </a:solidFill>
                  </a:rPr>
                  <a:t>vodní pára</a:t>
                </a:r>
                <a:r>
                  <a:rPr lang="cs-CZ" sz="3200" dirty="0">
                    <a:solidFill>
                      <a:srgbClr val="0044CC"/>
                    </a:solidFill>
                  </a:rPr>
                  <a:t>, </a:t>
                </a:r>
                <a:r>
                  <a:rPr lang="cs-CZ" sz="2800" i="1" dirty="0">
                    <a:solidFill>
                      <a:srgbClr val="0044CC"/>
                    </a:solidFill>
                  </a:rPr>
                  <a:t>palivo</a:t>
                </a:r>
                <a:r>
                  <a:rPr lang="cs-CZ" sz="3200" dirty="0">
                    <a:solidFill>
                      <a:srgbClr val="0044CC"/>
                    </a:solidFill>
                  </a:rPr>
                  <a:t>, … ).</a:t>
                </a:r>
                <a:r>
                  <a:rPr lang="cs-CZ" sz="3200" b="1" dirty="0">
                    <a:solidFill>
                      <a:srgbClr val="0044CC"/>
                    </a:solidFill>
                  </a:rPr>
                  <a:t>“</a:t>
                </a:r>
                <a:endParaRPr lang="cs-CZ" sz="3000" b="1" dirty="0">
                  <a:solidFill>
                    <a:srgbClr val="0044CC"/>
                  </a:solidFill>
                </a:endParaRPr>
              </a:p>
              <a:p>
                <a:r>
                  <a:rPr lang="cs-CZ" sz="800" dirty="0">
                    <a:solidFill>
                      <a:srgbClr val="0044CC"/>
                    </a:solidFill>
                  </a:rPr>
                  <a:t>       </a:t>
                </a:r>
              </a:p>
              <a:p>
                <a:r>
                  <a:rPr lang="cs-CZ" sz="3000" dirty="0">
                    <a:solidFill>
                      <a:srgbClr val="0044CC"/>
                    </a:solidFill>
                  </a:rPr>
                  <a:t>		  – </a:t>
                </a:r>
                <a:r>
                  <a:rPr lang="cs-CZ" sz="3000" b="1" dirty="0">
                    <a:solidFill>
                      <a:srgbClr val="0044CC"/>
                    </a:solidFill>
                  </a:rPr>
                  <a:t>  periodický kruhový </a:t>
                </a:r>
                <a:r>
                  <a:rPr lang="cs-CZ" sz="3000" dirty="0">
                    <a:solidFill>
                      <a:srgbClr val="0044CC"/>
                    </a:solidFill>
                  </a:rPr>
                  <a:t>(</a:t>
                </a:r>
                <a:r>
                  <a:rPr lang="cs-CZ" sz="3000" b="1" dirty="0">
                    <a:solidFill>
                      <a:srgbClr val="0044CC"/>
                    </a:solidFill>
                  </a:rPr>
                  <a:t>cyklický</a:t>
                </a:r>
                <a:r>
                  <a:rPr lang="cs-CZ" sz="3000" dirty="0">
                    <a:solidFill>
                      <a:srgbClr val="0044CC"/>
                    </a:solidFill>
                  </a:rPr>
                  <a:t>)</a:t>
                </a:r>
                <a:r>
                  <a:rPr lang="cs-CZ" sz="3000" b="1" dirty="0">
                    <a:solidFill>
                      <a:srgbClr val="0044CC"/>
                    </a:solidFill>
                  </a:rPr>
                  <a:t> děj</a:t>
                </a:r>
                <a:endParaRPr lang="cs-CZ" sz="3000" dirty="0">
                  <a:solidFill>
                    <a:srgbClr val="0000CC"/>
                  </a:solidFill>
                </a:endParaRPr>
              </a:p>
              <a:p>
                <a:r>
                  <a:rPr lang="cs-CZ" sz="800" dirty="0">
                    <a:solidFill>
                      <a:srgbClr val="0000CC"/>
                    </a:solidFill>
                  </a:rPr>
                  <a:t>        </a:t>
                </a:r>
              </a:p>
              <a:p>
                <a:r>
                  <a:rPr lang="cs-CZ" sz="12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       </a:t>
                </a:r>
                <a:r>
                  <a:rPr lang="cs-CZ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</a:t>
                </a:r>
                <a:r>
                  <a:rPr lang="cs-CZ" sz="4400" b="1" i="1" noProof="1">
                    <a:solidFill>
                      <a:srgbClr val="FF0000"/>
                    </a:solidFill>
                  </a:rPr>
                  <a:t>′</a:t>
                </a:r>
                <a:r>
                  <a:rPr lang="cs-CZ" sz="4000" b="1" i="1" noProof="1">
                    <a:solidFill>
                      <a:srgbClr val="FF0000"/>
                    </a:solidFill>
                  </a:rPr>
                  <a:t> </a:t>
                </a:r>
                <a:r>
                  <a:rPr lang="cs-CZ" sz="3600" b="1" i="1" noProof="1">
                    <a:solidFill>
                      <a:srgbClr val="FF0000"/>
                    </a:solidFill>
                  </a:rPr>
                  <a:t>  </a:t>
                </a:r>
                <a:r>
                  <a:rPr lang="cs-CZ" sz="3000" b="1" i="1" baseline="-25000" dirty="0">
                    <a:solidFill>
                      <a:srgbClr val="FF0000"/>
                    </a:solidFill>
                  </a:rPr>
                  <a:t> </a:t>
                </a:r>
                <a:r>
                  <a:rPr lang="cs-CZ" sz="2800" dirty="0">
                    <a:solidFill>
                      <a:srgbClr val="0044CC"/>
                    </a:solidFill>
                  </a:rPr>
                  <a:t>… </a:t>
                </a:r>
                <a:r>
                  <a:rPr lang="cs-CZ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sz="28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práce tepelného stroje</a:t>
                </a:r>
              </a:p>
              <a:p>
                <a:r>
                  <a:rPr lang="cs-CZ" sz="30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		 </a:t>
                </a:r>
                <a:r>
                  <a:rPr lang="el-GR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η</a:t>
                </a:r>
                <a:r>
                  <a:rPr lang="cs-CZ" sz="30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	</a:t>
                </a:r>
                <a:r>
                  <a:rPr lang="cs-CZ" sz="3000" b="1" i="1" dirty="0">
                    <a:solidFill>
                      <a:srgbClr val="0044CC"/>
                    </a:solidFill>
                  </a:rPr>
                  <a:t>  </a:t>
                </a:r>
                <a:r>
                  <a:rPr lang="cs-CZ" sz="2800" dirty="0">
                    <a:solidFill>
                      <a:srgbClr val="0044CC"/>
                    </a:solidFill>
                  </a:rPr>
                  <a:t>…</a:t>
                </a:r>
                <a:r>
                  <a:rPr lang="cs-CZ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cs-CZ" sz="28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účinnost práce tepelného stroje </a:t>
                </a:r>
              </a:p>
              <a:p>
                <a:r>
                  <a:rPr lang="cs-CZ" sz="3000" b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		</a:t>
                </a:r>
                <a:r>
                  <a:rPr lang="cs-CZ" sz="32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cs-CZ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cs-CZ" sz="3000" b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	  </a:t>
                </a:r>
                <a:r>
                  <a:rPr lang="cs-CZ" sz="2800" dirty="0">
                    <a:solidFill>
                      <a:srgbClr val="0044CC"/>
                    </a:solidFill>
                  </a:rPr>
                  <a:t>…</a:t>
                </a:r>
                <a:r>
                  <a:rPr lang="cs-CZ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cs-CZ" sz="28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přijaté teplo</a:t>
                </a:r>
                <a:endParaRPr lang="cs-CZ" sz="2800" b="1" dirty="0">
                  <a:solidFill>
                    <a:srgbClr val="0044CC"/>
                  </a:solidFill>
                  <a:cs typeface="Times New Roman" panose="02020603050405020304" pitchFamily="18" charset="0"/>
                </a:endParaRPr>
              </a:p>
              <a:p>
                <a:r>
                  <a:rPr lang="cs-CZ" sz="3000" b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		</a:t>
                </a:r>
                <a:r>
                  <a:rPr lang="cs-CZ" sz="32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cs-CZ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cs-CZ" sz="3000" b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	  </a:t>
                </a:r>
                <a:r>
                  <a:rPr lang="cs-CZ" sz="2800" dirty="0">
                    <a:solidFill>
                      <a:srgbClr val="0044CC"/>
                    </a:solidFill>
                  </a:rPr>
                  <a:t>… </a:t>
                </a:r>
                <a:r>
                  <a:rPr lang="cs-CZ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sz="28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odebrané teplo ( </a:t>
                </a:r>
                <a:r>
                  <a:rPr lang="cs-CZ" sz="2800" i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část dříve přijatého tepla )</a:t>
                </a:r>
              </a:p>
              <a:p>
                <a:r>
                  <a:rPr lang="cs-CZ" sz="2400" dirty="0">
                    <a:solidFill>
                      <a:srgbClr val="0000CC"/>
                    </a:solidFill>
                  </a:rPr>
                  <a:t> 			„Pro účinnost práce cyklicky pracujícího tepelného stroje platí poměr 				 vykonané práce  a přijatého tepla.“</a:t>
                </a:r>
                <a:endParaRPr lang="cs-CZ" sz="1000" b="1" i="1" dirty="0">
                  <a:solidFill>
                    <a:srgbClr val="0044CC"/>
                  </a:solidFill>
                  <a:cs typeface="Times New Roman" panose="02020603050405020304" pitchFamily="18" charset="0"/>
                </a:endParaRPr>
              </a:p>
              <a:p>
                <a:r>
                  <a:rPr lang="cs-CZ" sz="2800" b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				</a:t>
                </a:r>
                <a:r>
                  <a:rPr lang="el-GR" sz="2800" b="1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l-GR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η</a:t>
                </a:r>
                <a:r>
                  <a:rPr lang="cs-CZ" sz="28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 </a:t>
                </a:r>
                <a:r>
                  <a:rPr lang="cs-CZ" sz="2800" dirty="0">
                    <a:solidFill>
                      <a:srgbClr val="FF0000"/>
                    </a:solidFill>
                  </a:rPr>
                  <a:t>= </a:t>
                </a:r>
                <a:r>
                  <a:rPr lang="cs-CZ" sz="2000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sz="3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cs-CZ" sz="3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cs-CZ" sz="3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cs-CZ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cs-CZ" sz="3600" b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cs-CZ" sz="2800" b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cs-CZ" sz="2800" dirty="0">
                    <a:solidFill>
                      <a:srgbClr val="FF0000"/>
                    </a:solidFill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3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cs-CZ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cs-CZ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cs-CZ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cs-CZ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cs-CZ" sz="3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cs-CZ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cs-CZ" sz="3600" b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 </a:t>
                </a:r>
                <a:r>
                  <a:rPr lang="cs-CZ" sz="2800" dirty="0">
                    <a:solidFill>
                      <a:srgbClr val="FF0000"/>
                    </a:solidFill>
                  </a:rPr>
                  <a:t>=</a:t>
                </a:r>
                <a:r>
                  <a:rPr lang="cs-CZ" sz="3600" dirty="0">
                    <a:solidFill>
                      <a:srgbClr val="FF0000"/>
                    </a:solidFill>
                  </a:rPr>
                  <a:t>  </a:t>
                </a:r>
                <a:r>
                  <a:rPr lang="cs-CZ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cs-CZ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˗ </a:t>
                </a:r>
                <a:r>
                  <a:rPr lang="cs-CZ" sz="3600" b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cs-CZ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cs-CZ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cs-CZ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cs-CZ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cs-CZ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</m:oMath>
                </a14:m>
                <a:r>
                  <a:rPr lang="cs-CZ" sz="32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cs-CZ" sz="3200" b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  </a:t>
                </a:r>
                <a:r>
                  <a:rPr lang="cs-CZ" sz="36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, </a:t>
                </a:r>
                <a:r>
                  <a:rPr lang="cs-CZ" sz="3600" b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	</a:t>
                </a:r>
                <a:r>
                  <a:rPr lang="cs-CZ" sz="36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⇒</a:t>
                </a:r>
                <a:r>
                  <a:rPr lang="cs-CZ" sz="3600" b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  </a:t>
                </a:r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( </a:t>
                </a:r>
                <a:r>
                  <a:rPr lang="el-GR" sz="3200" b="1" i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η</a:t>
                </a:r>
                <a:r>
                  <a:rPr lang="cs-CZ" sz="3200" i="1" dirty="0">
                    <a:solidFill>
                      <a:srgbClr val="0000CC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&lt; </a:t>
                </a:r>
                <a:r>
                  <a:rPr lang="cs-CZ" sz="3600" b="1" dirty="0">
                    <a:solidFill>
                      <a:srgbClr val="0044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)   </a:t>
                </a:r>
                <a:r>
                  <a:rPr lang="cs-CZ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!!!</a:t>
                </a:r>
              </a:p>
            </p:txBody>
          </p:sp>
        </mc:Choice>
        <mc:Fallback xmlns="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730B857A-617C-F09A-2159-55FA618B9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10720" cy="6900287"/>
              </a:xfrm>
              <a:prstGeom prst="rect">
                <a:avLst/>
              </a:prstGeom>
              <a:blipFill>
                <a:blip r:embed="rId3"/>
                <a:stretch>
                  <a:fillRect t="-1590" r="-1459" b="-26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9753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E894434-577D-FF45-8E8E-8115DD5B90D0}"/>
              </a:ext>
            </a:extLst>
          </p:cNvPr>
          <p:cNvSpPr txBox="1"/>
          <p:nvPr/>
        </p:nvSpPr>
        <p:spPr>
          <a:xfrm>
            <a:off x="81280" y="0"/>
            <a:ext cx="11826240" cy="5831840"/>
          </a:xfrm>
          <a:prstGeom prst="rect">
            <a:avLst/>
          </a:prstGeom>
          <a:solidFill>
            <a:srgbClr val="C8E0FC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730B857A-617C-F09A-2159-55FA618B99AE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110720" cy="6821355"/>
              </a:xfrm>
              <a:prstGeom prst="rect">
                <a:avLst/>
              </a:prstGeom>
              <a:solidFill>
                <a:srgbClr val="C8E0F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44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 </a:t>
                </a:r>
                <a:r>
                  <a:rPr lang="cs-CZ" sz="2800" b="1" dirty="0">
                    <a:solidFill>
                      <a:schemeClr val="bg2">
                        <a:lumMod val="75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2. termodynamický zákon </a:t>
                </a:r>
                <a:endParaRPr lang="cs-CZ" sz="2800" dirty="0">
                  <a:solidFill>
                    <a:schemeClr val="bg2">
                      <a:lumMod val="75000"/>
                    </a:schemeClr>
                  </a:solidFill>
                  <a:cs typeface="Times New Roman" panose="02020603050405020304" pitchFamily="18" charset="0"/>
                </a:endParaRPr>
              </a:p>
              <a:p>
                <a:r>
                  <a:rPr lang="cs-CZ" sz="2800" dirty="0">
                    <a:solidFill>
                      <a:srgbClr val="0000CC"/>
                    </a:solidFill>
                    <a:cs typeface="Times New Roman" panose="02020603050405020304" pitchFamily="18" charset="0"/>
                  </a:rPr>
                  <a:t>        </a:t>
                </a:r>
                <a:r>
                  <a:rPr lang="cs-CZ" sz="2800" i="1" dirty="0">
                    <a:solidFill>
                      <a:srgbClr val="0000CC"/>
                    </a:solidFill>
                    <a:cs typeface="Times New Roman" panose="02020603050405020304" pitchFamily="18" charset="0"/>
                  </a:rPr>
                  <a:t>„ </a:t>
                </a:r>
                <a:r>
                  <a:rPr lang="cs-CZ" sz="2800" dirty="0">
                    <a:solidFill>
                      <a:srgbClr val="0000CC"/>
                    </a:solidFill>
                    <a:cs typeface="Times New Roman" panose="02020603050405020304" pitchFamily="18" charset="0"/>
                  </a:rPr>
                  <a:t>Při tepelné výměně nemůže těleso o vyšší teplotě samovolně 		 	  přijímat teplo od tělesa s nižší teplotou. </a:t>
                </a:r>
                <a:r>
                  <a:rPr lang="cs-CZ" sz="2800" i="1" dirty="0">
                    <a:solidFill>
                      <a:srgbClr val="0000CC"/>
                    </a:solidFill>
                    <a:cs typeface="Times New Roman" panose="02020603050405020304" pitchFamily="18" charset="0"/>
                  </a:rPr>
                  <a:t>“  </a:t>
                </a:r>
                <a:r>
                  <a:rPr lang="cs-CZ" sz="2800" dirty="0">
                    <a:solidFill>
                      <a:srgbClr val="0000CC"/>
                    </a:solidFill>
                    <a:cs typeface="Times New Roman" panose="02020603050405020304" pitchFamily="18" charset="0"/>
                  </a:rPr>
                  <a:t>…..  </a:t>
                </a:r>
                <a:r>
                  <a:rPr lang="cs-CZ" sz="2800" i="1" dirty="0">
                    <a:solidFill>
                      <a:srgbClr val="0000CC"/>
                    </a:solidFill>
                    <a:cs typeface="Times New Roman" panose="02020603050405020304" pitchFamily="18" charset="0"/>
                  </a:rPr>
                  <a:t>„</a:t>
                </a:r>
                <a:r>
                  <a:rPr lang="cs-CZ" sz="2800" dirty="0">
                    <a:solidFill>
                      <a:srgbClr val="0000CC"/>
                    </a:solidFill>
                    <a:cs typeface="Times New Roman" panose="02020603050405020304" pitchFamily="18" charset="0"/>
                  </a:rPr>
                  <a:t>Není možno 				  sestrojit tepelný stroj, který by jen přijímal teplo od nějakého 				  tělesa  a vykonával za to stejně velkou mechanickou práci. </a:t>
                </a:r>
                <a:r>
                  <a:rPr lang="cs-CZ" sz="2800" i="1" dirty="0">
                    <a:solidFill>
                      <a:srgbClr val="0000CC"/>
                    </a:solidFill>
                    <a:cs typeface="Times New Roman" panose="02020603050405020304" pitchFamily="18" charset="0"/>
                  </a:rPr>
                  <a:t>“</a:t>
                </a:r>
                <a:endParaRPr lang="cs-CZ" sz="2800" dirty="0">
                  <a:solidFill>
                    <a:srgbClr val="0000CC"/>
                  </a:solidFill>
                  <a:cs typeface="Times New Roman" panose="02020603050405020304" pitchFamily="18" charset="0"/>
                </a:endParaRPr>
              </a:p>
              <a:p>
                <a:endParaRPr lang="cs-CZ" sz="1200" dirty="0">
                  <a:solidFill>
                    <a:srgbClr val="0000CC"/>
                  </a:solidFill>
                </a:endParaRPr>
              </a:p>
              <a:p>
                <a:r>
                  <a:rPr lang="cs-CZ" sz="2800" dirty="0">
                    <a:solidFill>
                      <a:srgbClr val="0000CC"/>
                    </a:solidFill>
                  </a:rPr>
                  <a:t>	  	  </a:t>
                </a:r>
                <a:r>
                  <a:rPr lang="cs-CZ" sz="3200" b="1" i="1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Carnotův </a:t>
                </a:r>
                <a:r>
                  <a:rPr lang="cs-CZ" sz="3200" b="1" i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cyklus  </a:t>
                </a:r>
                <a:r>
                  <a:rPr lang="cs-CZ" sz="2800" dirty="0">
                    <a:solidFill>
                      <a:srgbClr val="0000CC"/>
                    </a:solidFill>
                  </a:rPr>
                  <a:t>–  cyklus mezi dvěma izotermními a dvěma 	 	  adiabatickými ději závisí  jen na termodynamické teplotě </a:t>
                </a:r>
                <a:r>
                  <a:rPr lang="cs-CZ" sz="2800" b="1" i="1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cs-CZ" sz="2800" b="1" i="1" baseline="-250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cs-CZ" sz="2800" dirty="0">
                    <a:solidFill>
                      <a:srgbClr val="0000CC"/>
                    </a:solidFill>
                  </a:rPr>
                  <a:t>  a 		  </a:t>
                </a:r>
                <a:r>
                  <a:rPr lang="cs-CZ" sz="2800" b="1" i="1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cs-CZ" sz="2800" b="1" i="1" baseline="-250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  </a:t>
                </a:r>
                <a:r>
                  <a:rPr lang="cs-CZ" sz="2800" b="1" i="1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.   </a:t>
                </a:r>
                <a:r>
                  <a:rPr lang="cs-CZ" sz="2800" dirty="0">
                    <a:solidFill>
                      <a:srgbClr val="0000CC"/>
                    </a:solidFill>
                    <a:ea typeface="Cambria Math" panose="02040503050406030204" pitchFamily="18" charset="0"/>
                  </a:rPr>
                  <a:t>Proto pak </a:t>
                </a:r>
                <a:r>
                  <a:rPr lang="cs-CZ" sz="28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</a:rPr>
                  <a:t>největší možná účinnost  </a:t>
                </a:r>
                <a:r>
                  <a:rPr lang="cs-CZ" sz="2800" dirty="0">
                    <a:solidFill>
                      <a:srgbClr val="0000CC"/>
                    </a:solidFill>
                    <a:ea typeface="Cambria Math" panose="02040503050406030204" pitchFamily="18" charset="0"/>
                  </a:rPr>
                  <a:t>závisí jen na   				 		  </a:t>
                </a:r>
                <a:r>
                  <a:rPr lang="cs-CZ" sz="2800" dirty="0">
                    <a:solidFill>
                      <a:srgbClr val="0000CC"/>
                    </a:solidFill>
                  </a:rPr>
                  <a:t>termodynamické teplotě ohřívače </a:t>
                </a:r>
                <a:r>
                  <a:rPr lang="cs-CZ" sz="2800" b="1" i="1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cs-CZ" sz="2800" b="1" i="1" baseline="-250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cs-CZ" sz="2800" dirty="0">
                    <a:solidFill>
                      <a:srgbClr val="0000CC"/>
                    </a:solidFill>
                  </a:rPr>
                  <a:t>   a  chladiče </a:t>
                </a:r>
                <a:r>
                  <a:rPr lang="cs-CZ" sz="2800" b="1" i="1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cs-CZ" sz="2800" b="1" i="1" baseline="-250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   </a:t>
                </a:r>
                <a:r>
                  <a:rPr lang="cs-CZ" sz="28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  <a:endParaRPr lang="cs-CZ" sz="2800" dirty="0">
                  <a:solidFill>
                    <a:srgbClr val="0000CC"/>
                  </a:solidFill>
                  <a:ea typeface="Cambria Math" panose="02040503050406030204" pitchFamily="18" charset="0"/>
                </a:endParaRPr>
              </a:p>
              <a:p>
                <a:r>
                  <a:rPr lang="cs-CZ" sz="2800" dirty="0">
                    <a:solidFill>
                      <a:srgbClr val="0000CC"/>
                    </a:solidFill>
                    <a:ea typeface="Cambria Math" panose="02040503050406030204" pitchFamily="18" charset="0"/>
                  </a:rPr>
                  <a:t>		  ( </a:t>
                </a:r>
                <a:r>
                  <a:rPr lang="cs-CZ" sz="2800" noProof="1">
                    <a:solidFill>
                      <a:srgbClr val="0000CC"/>
                    </a:solidFill>
                    <a:ea typeface="Cambria Math" panose="02040503050406030204" pitchFamily="18" charset="0"/>
                  </a:rPr>
                  <a:t>S.Carnot</a:t>
                </a:r>
                <a:r>
                  <a:rPr lang="cs-CZ" sz="2800" dirty="0">
                    <a:solidFill>
                      <a:srgbClr val="0000CC"/>
                    </a:solidFill>
                    <a:ea typeface="Cambria Math" panose="02040503050406030204" pitchFamily="18" charset="0"/>
                  </a:rPr>
                  <a:t>, 1824 )</a:t>
                </a:r>
              </a:p>
              <a:p>
                <a:endParaRPr lang="cs-CZ" sz="1600" dirty="0">
                  <a:solidFill>
                    <a:srgbClr val="0000CC"/>
                  </a:solidFill>
                  <a:ea typeface="Cambria Math" panose="02040503050406030204" pitchFamily="18" charset="0"/>
                </a:endParaRPr>
              </a:p>
              <a:p>
                <a:r>
                  <a:rPr lang="cs-CZ" sz="2800" dirty="0">
                    <a:solidFill>
                      <a:srgbClr val="0000CC"/>
                    </a:solidFill>
                    <a:ea typeface="Cambria Math" panose="02040503050406030204" pitchFamily="18" charset="0"/>
                  </a:rPr>
                  <a:t>     </a:t>
                </a:r>
                <a:r>
                  <a:rPr lang="cs-CZ" sz="2800" dirty="0">
                    <a:solidFill>
                      <a:srgbClr val="0000CC"/>
                    </a:solidFill>
                  </a:rPr>
                  <a:t> 	   	</a:t>
                </a:r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:r>
                  <a:rPr lang="cs-CZ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𝞰</a:t>
                </a:r>
                <a:r>
                  <a:rPr lang="cs-CZ" sz="3600" i="1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max</a:t>
                </a:r>
                <a:r>
                  <a:rPr lang="cs-CZ" sz="36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:r>
                  <a:rPr lang="cs-CZ" sz="28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cs-CZ" sz="36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cs-CZ" sz="3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cs-CZ" sz="3600" b="1" i="1" baseline="-25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cs-CZ" sz="3600" b="1" dirty="0">
                            <a:solidFill>
                              <a:srgbClr val="FF0000"/>
                            </a:solidFill>
                          </a:rPr>
                          <m:t> </m:t>
                        </m:r>
                        <m:r>
                          <a:rPr lang="cs-CZ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 </m:t>
                        </m:r>
                        <m:r>
                          <m:rPr>
                            <m:nor/>
                          </m:rPr>
                          <a:rPr lang="cs-CZ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cs-CZ" sz="3600" b="1" i="0" baseline="-2500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cs-CZ" sz="3600" b="1" dirty="0">
                            <a:solidFill>
                              <a:srgbClr val="FF0000"/>
                            </a:solidFill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cs-CZ" sz="3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cs-CZ" sz="3600" b="1" i="1" baseline="-25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cs-CZ" sz="3600" b="1" dirty="0">
                            <a:solidFill>
                              <a:srgbClr val="FF0000"/>
                            </a:solidFill>
                          </a:rPr>
                          <m:t> </m:t>
                        </m:r>
                      </m:den>
                    </m:f>
                  </m:oMath>
                </a14:m>
                <a:r>
                  <a:rPr lang="cs-CZ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cs-CZ" sz="28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cs-CZ" sz="36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1 -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cs-CZ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cs-CZ" sz="3600" baseline="-25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cs-CZ" sz="3600" dirty="0">
                            <a:solidFill>
                              <a:srgbClr val="FF0000"/>
                            </a:solidFill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cs-CZ" sz="3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cs-CZ" sz="3600" b="1" i="1" baseline="-25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cs-CZ" sz="3600" dirty="0">
                            <a:solidFill>
                              <a:srgbClr val="FF0000"/>
                            </a:solidFill>
                          </a:rPr>
                          <m:t> </m:t>
                        </m:r>
                      </m:den>
                    </m:f>
                  </m:oMath>
                </a14:m>
                <a:r>
                  <a:rPr lang="cs-CZ" sz="3600" dirty="0">
                    <a:solidFill>
                      <a:srgbClr val="FF0000"/>
                    </a:solidFill>
                  </a:rPr>
                  <a:t>  </a:t>
                </a:r>
                <a:r>
                  <a:rPr lang="cs-CZ" sz="3600" dirty="0">
                    <a:solidFill>
                      <a:srgbClr val="0000CC"/>
                    </a:solidFill>
                  </a:rPr>
                  <a:t>,   </a:t>
                </a:r>
                <a14:m>
                  <m:oMath xmlns:m="http://schemas.openxmlformats.org/officeDocument/2006/math">
                    <m:groupChr>
                      <m:groupChrPr>
                        <m:chr m:val="⇒"/>
                        <m:pos m:val="top"/>
                        <m:ctrlPr>
                          <a:rPr lang="cs-CZ" sz="36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1"/>
                          </m:rPr>
                          <a:rPr lang="cs-CZ" sz="3600" b="1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cs-CZ" sz="3600" b="1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</m:e>
                    </m:groupChr>
                  </m:oMath>
                </a14:m>
                <a:r>
                  <a:rPr lang="cs-CZ" sz="2800" dirty="0">
                    <a:solidFill>
                      <a:srgbClr val="0000CC"/>
                    </a:solidFill>
                  </a:rPr>
                  <a:t>    </a:t>
                </a:r>
                <a:r>
                  <a:rPr lang="cs-CZ" sz="3200" b="1" dirty="0">
                    <a:solidFill>
                      <a:srgbClr val="0000CC"/>
                    </a:solidFill>
                  </a:rPr>
                  <a:t>Všechno přijaté</a:t>
                </a:r>
              </a:p>
              <a:p>
                <a:endParaRPr lang="cs-CZ" sz="1200" b="1" dirty="0">
                  <a:solidFill>
                    <a:srgbClr val="0000CC"/>
                  </a:solidFill>
                </a:endParaRPr>
              </a:p>
              <a:p>
                <a:r>
                  <a:rPr lang="cs-CZ" sz="3200" b="1" dirty="0">
                    <a:solidFill>
                      <a:srgbClr val="0000CC"/>
                    </a:solidFill>
                  </a:rPr>
                  <a:t> 	       teplo není možno přeměnit v práci  </a:t>
                </a:r>
                <a:r>
                  <a:rPr lang="cs-CZ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!!!</a:t>
                </a:r>
              </a:p>
              <a:p>
                <a:endParaRPr lang="cs-CZ" sz="1200" dirty="0">
                  <a:solidFill>
                    <a:srgbClr val="0000CC"/>
                  </a:solidFill>
                </a:endParaRPr>
              </a:p>
              <a:p>
                <a:r>
                  <a:rPr lang="cs-CZ" sz="12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cs-CZ" sz="2400" dirty="0">
                  <a:solidFill>
                    <a:srgbClr val="0044CC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730B857A-617C-F09A-2159-55FA618B9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10720" cy="6821355"/>
              </a:xfrm>
              <a:prstGeom prst="rect">
                <a:avLst/>
              </a:prstGeom>
              <a:blipFill>
                <a:blip r:embed="rId3"/>
                <a:stretch>
                  <a:fillRect t="-894" r="-140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6288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6C98FB5-BB4B-6A21-4A6A-CB29308E3E36}"/>
              </a:ext>
            </a:extLst>
          </p:cNvPr>
          <p:cNvSpPr txBox="1"/>
          <p:nvPr/>
        </p:nvSpPr>
        <p:spPr>
          <a:xfrm>
            <a:off x="0" y="0"/>
            <a:ext cx="12039600" cy="6709529"/>
          </a:xfrm>
          <a:prstGeom prst="rect">
            <a:avLst/>
          </a:prstGeom>
          <a:solidFill>
            <a:srgbClr val="C8E0FC"/>
          </a:solidFill>
        </p:spPr>
        <p:txBody>
          <a:bodyPr wrap="square">
            <a:spAutoFit/>
          </a:bodyPr>
          <a:lstStyle/>
          <a:p>
            <a:endParaRPr lang="cs-CZ" sz="1200" b="1" noProof="1">
              <a:solidFill>
                <a:srgbClr val="FF0000"/>
              </a:solidFill>
            </a:endParaRPr>
          </a:p>
          <a:p>
            <a:r>
              <a:rPr lang="cs-CZ" sz="3200" b="1" noProof="1">
                <a:solidFill>
                  <a:srgbClr val="FF0000"/>
                </a:solidFill>
              </a:rPr>
              <a:t>	</a:t>
            </a:r>
            <a:r>
              <a:rPr lang="cs-CZ" sz="2400" b="1" i="1" noProof="1">
                <a:solidFill>
                  <a:srgbClr val="FF0000"/>
                </a:solidFill>
              </a:rPr>
              <a:t> </a:t>
            </a:r>
            <a:r>
              <a:rPr lang="cs-CZ" sz="2400" b="1" i="1" noProof="1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cs-CZ" sz="3200" b="1" i="1" noProof="1">
                <a:solidFill>
                  <a:schemeClr val="accent1">
                    <a:lumMod val="75000"/>
                  </a:schemeClr>
                </a:solidFill>
              </a:rPr>
              <a:t>Tepel</a:t>
            </a:r>
            <a:r>
              <a:rPr lang="cs-CZ" sz="3200" b="1" noProof="1">
                <a:solidFill>
                  <a:schemeClr val="accent1">
                    <a:lumMod val="75000"/>
                  </a:schemeClr>
                </a:solidFill>
              </a:rPr>
              <a:t>né </a:t>
            </a:r>
            <a:r>
              <a:rPr lang="cs-CZ" sz="3200" b="1">
                <a:solidFill>
                  <a:schemeClr val="accent1">
                    <a:lumMod val="75000"/>
                  </a:schemeClr>
                </a:solidFill>
              </a:rPr>
              <a:t>motory</a:t>
            </a:r>
            <a:r>
              <a:rPr lang="cs-CZ" sz="2400" b="1" i="1" noProof="1">
                <a:solidFill>
                  <a:srgbClr val="FF0000"/>
                </a:solidFill>
              </a:rPr>
              <a:t> </a:t>
            </a:r>
          </a:p>
          <a:p>
            <a:endParaRPr lang="cs-CZ" sz="1200" b="1" i="1" noProof="1">
              <a:solidFill>
                <a:srgbClr val="FF0000"/>
              </a:solidFill>
            </a:endParaRPr>
          </a:p>
          <a:p>
            <a:r>
              <a:rPr lang="cs-CZ" sz="2400" b="1" i="1" noProof="1">
                <a:solidFill>
                  <a:srgbClr val="FF0000"/>
                </a:solidFill>
              </a:rPr>
              <a:t>		</a:t>
            </a:r>
            <a:r>
              <a:rPr lang="cs-CZ" sz="3100">
                <a:solidFill>
                  <a:srgbClr val="0044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1.  </a:t>
            </a:r>
            <a:r>
              <a:rPr lang="cs-CZ" sz="3200" b="1" i="1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Parní 											</a:t>
            </a:r>
            <a:r>
              <a:rPr lang="el-GR" sz="3200" i="1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l-GR" sz="3200" b="1" i="1">
                <a:solidFill>
                  <a:srgbClr val="0000CC"/>
                </a:solidFill>
                <a:cs typeface="Times New Roman" panose="02020603050405020304" pitchFamily="18" charset="0"/>
              </a:rPr>
              <a:t>η</a:t>
            </a:r>
            <a:r>
              <a:rPr lang="cs-CZ" sz="3200" i="1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endParaRPr lang="cs-CZ" sz="3200" b="1" i="1" noProof="1">
              <a:solidFill>
                <a:srgbClr val="FF0000"/>
              </a:solidFill>
            </a:endParaRPr>
          </a:p>
          <a:p>
            <a:r>
              <a:rPr lang="cs-CZ" sz="2600" noProof="1">
                <a:solidFill>
                  <a:srgbClr val="0044CC"/>
                </a:solidFill>
              </a:rPr>
              <a:t>		     </a:t>
            </a:r>
            <a:r>
              <a:rPr lang="cs-CZ" sz="2800">
                <a:solidFill>
                  <a:srgbClr val="0044CC"/>
                </a:solidFill>
                <a:ea typeface="Cambria Math" panose="02040503050406030204" pitchFamily="18" charset="0"/>
              </a:rPr>
              <a:t>- </a:t>
            </a:r>
            <a:r>
              <a:rPr lang="cs-CZ" sz="2800" noProof="1">
                <a:solidFill>
                  <a:srgbClr val="0044CC"/>
                </a:solidFill>
              </a:rPr>
              <a:t>parní  stroj</a:t>
            </a:r>
            <a:r>
              <a:rPr lang="cs-CZ" sz="2800" b="1" i="1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 						</a:t>
            </a:r>
            <a:r>
              <a:rPr lang="el-GR" sz="2800" i="1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cs-CZ" sz="2800" i="1">
                <a:solidFill>
                  <a:srgbClr val="0044CC"/>
                </a:solidFill>
                <a:cs typeface="Times New Roman" panose="02020603050405020304" pitchFamily="18" charset="0"/>
              </a:rPr>
              <a:t>      </a:t>
            </a:r>
            <a:r>
              <a:rPr lang="cs-CZ" sz="3000" b="1">
                <a:solidFill>
                  <a:srgbClr val="0044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>
                <a:solidFill>
                  <a:srgbClr val="0044CC"/>
                </a:solidFill>
                <a:cs typeface="Times New Roman" panose="02020603050405020304" pitchFamily="18" charset="0"/>
              </a:rPr>
              <a:t>0,09 – 0,15</a:t>
            </a:r>
            <a:r>
              <a:rPr lang="cs-CZ" sz="2800" b="1" i="1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	</a:t>
            </a:r>
          </a:p>
          <a:p>
            <a:r>
              <a:rPr lang="cs-CZ" sz="2600" b="1" i="1" noProof="1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		</a:t>
            </a:r>
            <a:r>
              <a:rPr lang="cs-CZ" sz="2600" noProof="1">
                <a:solidFill>
                  <a:srgbClr val="0044CC"/>
                </a:solidFill>
              </a:rPr>
              <a:t>     </a:t>
            </a:r>
            <a:r>
              <a:rPr lang="cs-CZ" sz="2800">
                <a:solidFill>
                  <a:srgbClr val="0044CC"/>
                </a:solidFill>
                <a:ea typeface="Cambria Math" panose="02040503050406030204" pitchFamily="18" charset="0"/>
              </a:rPr>
              <a:t>- </a:t>
            </a:r>
            <a:r>
              <a:rPr lang="cs-CZ" sz="2800" noProof="1">
                <a:solidFill>
                  <a:srgbClr val="0044CC"/>
                </a:solidFill>
              </a:rPr>
              <a:t>parní  turbína	 					   </a:t>
            </a:r>
            <a:r>
              <a:rPr lang="cs-CZ" sz="1200" noProof="1">
                <a:solidFill>
                  <a:srgbClr val="0044CC"/>
                </a:solidFill>
              </a:rPr>
              <a:t> </a:t>
            </a:r>
            <a:r>
              <a:rPr lang="cs-CZ" sz="2800">
                <a:solidFill>
                  <a:srgbClr val="0044CC"/>
                </a:solidFill>
                <a:cs typeface="Times New Roman" panose="02020603050405020304" pitchFamily="18" charset="0"/>
              </a:rPr>
              <a:t>0,25 – 0,35</a:t>
            </a:r>
            <a:endParaRPr lang="cs-CZ" sz="2800" noProof="1">
              <a:solidFill>
                <a:srgbClr val="0044CC"/>
              </a:solidFill>
            </a:endParaRPr>
          </a:p>
          <a:p>
            <a:endParaRPr lang="cs-CZ" sz="2600" noProof="1">
              <a:solidFill>
                <a:srgbClr val="0044CC"/>
              </a:solidFill>
            </a:endParaRPr>
          </a:p>
          <a:p>
            <a:r>
              <a:rPr lang="cs-CZ" sz="2000" b="1" i="1" noProof="1">
                <a:solidFill>
                  <a:srgbClr val="FF0000"/>
                </a:solidFill>
              </a:rPr>
              <a:t>		</a:t>
            </a:r>
            <a:r>
              <a:rPr lang="cs-CZ" sz="3000" noProof="1">
                <a:solidFill>
                  <a:srgbClr val="0044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cs-CZ" sz="3000">
                <a:solidFill>
                  <a:srgbClr val="0044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 </a:t>
            </a:r>
            <a:r>
              <a:rPr lang="cs-CZ" sz="3200" b="1" i="1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Spalovací  motory </a:t>
            </a:r>
            <a:endParaRPr lang="cs-CZ" sz="3200" b="1" i="1" noProof="1">
              <a:solidFill>
                <a:srgbClr val="FF0000"/>
              </a:solidFill>
            </a:endParaRPr>
          </a:p>
          <a:p>
            <a:r>
              <a:rPr lang="cs-CZ" sz="2400" noProof="1">
                <a:solidFill>
                  <a:srgbClr val="0044CC"/>
                </a:solidFill>
              </a:rPr>
              <a:t>		     </a:t>
            </a:r>
            <a:r>
              <a:rPr lang="cs-CZ" sz="2800">
                <a:solidFill>
                  <a:srgbClr val="0044CC"/>
                </a:solidFill>
                <a:ea typeface="Cambria Math" panose="02040503050406030204" pitchFamily="18" charset="0"/>
              </a:rPr>
              <a:t>- </a:t>
            </a:r>
            <a:r>
              <a:rPr lang="cs-CZ" sz="2800" noProof="1">
                <a:solidFill>
                  <a:srgbClr val="0044CC"/>
                </a:solidFill>
                <a:ea typeface="Cambria Math" panose="02040503050406030204" pitchFamily="18" charset="0"/>
              </a:rPr>
              <a:t>zážehový</a:t>
            </a:r>
            <a:r>
              <a:rPr lang="cs-CZ" sz="2800" noProof="1">
                <a:solidFill>
                  <a:srgbClr val="0044CC"/>
                </a:solidFill>
              </a:rPr>
              <a:t>  motor</a:t>
            </a:r>
            <a:r>
              <a:rPr lang="cs-CZ" sz="2800" b="1" i="1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 					   </a:t>
            </a:r>
            <a:r>
              <a:rPr lang="cs-CZ" sz="1200" noProof="1">
                <a:solidFill>
                  <a:srgbClr val="0044CC"/>
                </a:solidFill>
              </a:rPr>
              <a:t> </a:t>
            </a:r>
            <a:r>
              <a:rPr lang="cs-CZ" sz="2800">
                <a:solidFill>
                  <a:srgbClr val="0044CC"/>
                </a:solidFill>
                <a:cs typeface="Times New Roman" panose="02020603050405020304" pitchFamily="18" charset="0"/>
              </a:rPr>
              <a:t>0,20– 0,33</a:t>
            </a:r>
            <a:r>
              <a:rPr lang="cs-CZ" sz="2800" noProof="1">
                <a:solidFill>
                  <a:srgbClr val="0044CC"/>
                </a:solidFill>
              </a:rPr>
              <a:t> </a:t>
            </a:r>
            <a:endParaRPr lang="cs-CZ" sz="2800" b="1" i="1">
              <a:solidFill>
                <a:schemeClr val="accent2">
                  <a:lumMod val="60000"/>
                  <a:lumOff val="40000"/>
                </a:schemeClr>
              </a:solidFill>
              <a:ea typeface="Cambria Math" panose="02040503050406030204" pitchFamily="18" charset="0"/>
            </a:endParaRPr>
          </a:p>
          <a:p>
            <a:r>
              <a:rPr lang="cs-CZ" sz="2400" b="1" i="1" noProof="1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		</a:t>
            </a:r>
            <a:r>
              <a:rPr lang="cs-CZ" sz="2400" noProof="1">
                <a:solidFill>
                  <a:srgbClr val="0044CC"/>
                </a:solidFill>
              </a:rPr>
              <a:t>     </a:t>
            </a:r>
            <a:r>
              <a:rPr lang="cs-CZ" sz="2800">
                <a:solidFill>
                  <a:srgbClr val="0044CC"/>
                </a:solidFill>
                <a:ea typeface="Cambria Math" panose="02040503050406030204" pitchFamily="18" charset="0"/>
              </a:rPr>
              <a:t>- </a:t>
            </a:r>
            <a:r>
              <a:rPr lang="cs-CZ" sz="2800" noProof="1">
                <a:solidFill>
                  <a:srgbClr val="0044CC"/>
                </a:solidFill>
                <a:ea typeface="Cambria Math" panose="02040503050406030204" pitchFamily="18" charset="0"/>
              </a:rPr>
              <a:t>vznětový </a:t>
            </a:r>
            <a:r>
              <a:rPr lang="cs-CZ" sz="2800" noProof="1">
                <a:solidFill>
                  <a:srgbClr val="0044CC"/>
                </a:solidFill>
              </a:rPr>
              <a:t> motor				       </a:t>
            </a:r>
            <a:r>
              <a:rPr lang="cs-CZ" sz="2800">
                <a:solidFill>
                  <a:srgbClr val="0044CC"/>
                </a:solidFill>
                <a:cs typeface="Times New Roman" panose="02020603050405020304" pitchFamily="18" charset="0"/>
              </a:rPr>
              <a:t> 0,30– 0,42</a:t>
            </a:r>
            <a:r>
              <a:rPr lang="cs-CZ" sz="2800" noProof="1">
                <a:solidFill>
                  <a:srgbClr val="0044CC"/>
                </a:solidFill>
              </a:rPr>
              <a:t> </a:t>
            </a:r>
            <a:endParaRPr lang="cs-CZ" sz="2800" b="1" i="1">
              <a:solidFill>
                <a:schemeClr val="accent2">
                  <a:lumMod val="60000"/>
                  <a:lumOff val="40000"/>
                </a:schemeClr>
              </a:solidFill>
              <a:ea typeface="Cambria Math" panose="02040503050406030204" pitchFamily="18" charset="0"/>
            </a:endParaRPr>
          </a:p>
          <a:p>
            <a:r>
              <a:rPr lang="cs-CZ" sz="2400" b="1" i="1" noProof="1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		</a:t>
            </a:r>
            <a:r>
              <a:rPr lang="cs-CZ" sz="2400" noProof="1">
                <a:solidFill>
                  <a:srgbClr val="0044CC"/>
                </a:solidFill>
              </a:rPr>
              <a:t>     </a:t>
            </a:r>
            <a:r>
              <a:rPr lang="cs-CZ" sz="2800">
                <a:solidFill>
                  <a:srgbClr val="0044CC"/>
                </a:solidFill>
                <a:ea typeface="Cambria Math" panose="02040503050406030204" pitchFamily="18" charset="0"/>
              </a:rPr>
              <a:t>- </a:t>
            </a:r>
            <a:r>
              <a:rPr lang="cs-CZ" sz="2800" noProof="1">
                <a:solidFill>
                  <a:srgbClr val="0044CC"/>
                </a:solidFill>
                <a:ea typeface="Cambria Math" panose="02040503050406030204" pitchFamily="18" charset="0"/>
              </a:rPr>
              <a:t>plynová </a:t>
            </a:r>
            <a:r>
              <a:rPr lang="cs-CZ" sz="2800" noProof="1">
                <a:solidFill>
                  <a:srgbClr val="0044CC"/>
                </a:solidFill>
              </a:rPr>
              <a:t> turbína				        </a:t>
            </a:r>
            <a:r>
              <a:rPr lang="cs-CZ" sz="2800">
                <a:solidFill>
                  <a:srgbClr val="0044CC"/>
                </a:solidFill>
                <a:cs typeface="Times New Roman" panose="02020603050405020304" pitchFamily="18" charset="0"/>
              </a:rPr>
              <a:t>0,22– 0,37</a:t>
            </a:r>
            <a:r>
              <a:rPr lang="cs-CZ" sz="2800" noProof="1">
                <a:solidFill>
                  <a:srgbClr val="0044CC"/>
                </a:solidFill>
              </a:rPr>
              <a:t> </a:t>
            </a:r>
            <a:endParaRPr lang="cs-CZ" sz="2800" b="1" i="1">
              <a:solidFill>
                <a:schemeClr val="accent2">
                  <a:lumMod val="60000"/>
                  <a:lumOff val="40000"/>
                </a:schemeClr>
              </a:solidFill>
              <a:ea typeface="Cambria Math" panose="02040503050406030204" pitchFamily="18" charset="0"/>
            </a:endParaRPr>
          </a:p>
          <a:p>
            <a:endParaRPr lang="cs-CZ" sz="2600" noProof="1">
              <a:solidFill>
                <a:srgbClr val="0044CC"/>
              </a:solidFill>
            </a:endParaRPr>
          </a:p>
          <a:p>
            <a:r>
              <a:rPr lang="cs-CZ" sz="2000" b="1" i="1" noProof="1">
                <a:solidFill>
                  <a:srgbClr val="FF0000"/>
                </a:solidFill>
              </a:rPr>
              <a:t>		</a:t>
            </a:r>
            <a:r>
              <a:rPr lang="cs-CZ" sz="3000" noProof="1">
                <a:solidFill>
                  <a:srgbClr val="0044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cs-CZ" sz="3000">
                <a:solidFill>
                  <a:srgbClr val="0044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 </a:t>
            </a:r>
            <a:r>
              <a:rPr lang="cs-CZ" sz="3200" b="1" i="1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Reaktivní  motory </a:t>
            </a:r>
            <a:endParaRPr lang="cs-CZ" sz="3200" b="1" i="1" noProof="1">
              <a:solidFill>
                <a:srgbClr val="FF0000"/>
              </a:solidFill>
            </a:endParaRPr>
          </a:p>
          <a:p>
            <a:r>
              <a:rPr lang="cs-CZ" sz="2400" noProof="1">
                <a:solidFill>
                  <a:srgbClr val="0044CC"/>
                </a:solidFill>
              </a:rPr>
              <a:t>		     </a:t>
            </a:r>
            <a:r>
              <a:rPr lang="cs-CZ" sz="2800">
                <a:solidFill>
                  <a:srgbClr val="0044CC"/>
                </a:solidFill>
                <a:ea typeface="Cambria Math" panose="02040503050406030204" pitchFamily="18" charset="0"/>
              </a:rPr>
              <a:t>- </a:t>
            </a:r>
            <a:r>
              <a:rPr lang="cs-CZ" sz="2800" noProof="1">
                <a:solidFill>
                  <a:srgbClr val="0044CC"/>
                </a:solidFill>
              </a:rPr>
              <a:t>proudový  motor</a:t>
            </a:r>
            <a:r>
              <a:rPr lang="cs-CZ" sz="2800" b="1" i="1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 						 </a:t>
            </a:r>
            <a:r>
              <a:rPr lang="cs-CZ" sz="1200" b="1" i="1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   </a:t>
            </a:r>
            <a:r>
              <a:rPr lang="cs-CZ" sz="2800" b="1" i="1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cs-CZ" sz="2800">
                <a:solidFill>
                  <a:srgbClr val="0044CC"/>
                </a:solidFill>
                <a:cs typeface="Times New Roman" panose="02020603050405020304" pitchFamily="18" charset="0"/>
              </a:rPr>
              <a:t> 0,25</a:t>
            </a:r>
            <a:endParaRPr lang="cs-CZ" sz="2800" b="1" i="1">
              <a:solidFill>
                <a:schemeClr val="accent2">
                  <a:lumMod val="60000"/>
                  <a:lumOff val="40000"/>
                </a:schemeClr>
              </a:solidFill>
              <a:ea typeface="Cambria Math" panose="02040503050406030204" pitchFamily="18" charset="0"/>
            </a:endParaRPr>
          </a:p>
          <a:p>
            <a:r>
              <a:rPr lang="cs-CZ" sz="2400" b="1" i="1" noProof="1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		</a:t>
            </a:r>
            <a:r>
              <a:rPr lang="cs-CZ" sz="2400" noProof="1">
                <a:solidFill>
                  <a:srgbClr val="0044CC"/>
                </a:solidFill>
              </a:rPr>
              <a:t>     </a:t>
            </a:r>
            <a:r>
              <a:rPr lang="cs-CZ" sz="2800">
                <a:solidFill>
                  <a:srgbClr val="0044CC"/>
                </a:solidFill>
                <a:ea typeface="Cambria Math" panose="02040503050406030204" pitchFamily="18" charset="0"/>
              </a:rPr>
              <a:t>- </a:t>
            </a:r>
            <a:r>
              <a:rPr lang="cs-CZ" sz="2800" noProof="1">
                <a:solidFill>
                  <a:srgbClr val="0044CC"/>
                </a:solidFill>
              </a:rPr>
              <a:t>raketový  motor</a:t>
            </a:r>
            <a:r>
              <a:rPr lang="cs-CZ" sz="2800" b="1" i="1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 							</a:t>
            </a:r>
            <a:r>
              <a:rPr lang="cs-CZ" sz="2800">
                <a:solidFill>
                  <a:srgbClr val="0044CC"/>
                </a:solidFill>
                <a:cs typeface="Times New Roman" panose="02020603050405020304" pitchFamily="18" charset="0"/>
              </a:rPr>
              <a:t>0,50</a:t>
            </a:r>
            <a:r>
              <a:rPr lang="cs-CZ" sz="2800" noProof="1">
                <a:solidFill>
                  <a:srgbClr val="0044CC"/>
                </a:solidFill>
              </a:rPr>
              <a:t> </a:t>
            </a:r>
            <a:endParaRPr lang="cs-CZ" sz="2800" b="1" i="1">
              <a:solidFill>
                <a:schemeClr val="accent2">
                  <a:lumMod val="60000"/>
                  <a:lumOff val="40000"/>
                </a:schemeClr>
              </a:solidFill>
              <a:ea typeface="Cambria Math" panose="02040503050406030204" pitchFamily="18" charset="0"/>
            </a:endParaRPr>
          </a:p>
          <a:p>
            <a:endParaRPr lang="cs-CZ" sz="2800" noProof="1">
              <a:solidFill>
                <a:srgbClr val="0044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18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0"/>
            <a:ext cx="11963399" cy="6740307"/>
          </a:xfrm>
          <a:prstGeom prst="rect">
            <a:avLst/>
          </a:prstGeom>
          <a:solidFill>
            <a:srgbClr val="C8E0FC"/>
          </a:solidFill>
        </p:spPr>
        <p:txBody>
          <a:bodyPr wrap="square" rtlCol="0">
            <a:spAutoFit/>
          </a:bodyPr>
          <a:lstStyle/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r>
              <a:rPr lang="cs-CZ" sz="1200" dirty="0"/>
              <a:t>	</a:t>
            </a:r>
            <a:r>
              <a:rPr lang="cs-CZ" sz="3600" dirty="0">
                <a:solidFill>
                  <a:schemeClr val="bg2"/>
                </a:solidFill>
              </a:rPr>
              <a:t>   </a:t>
            </a:r>
            <a:r>
              <a:rPr lang="cs-CZ" sz="3600" b="1" dirty="0">
                <a:solidFill>
                  <a:schemeClr val="bg2"/>
                </a:solidFill>
              </a:rPr>
              <a:t> </a:t>
            </a:r>
            <a:r>
              <a:rPr lang="cs-CZ" sz="3600" b="1" u="sng" dirty="0">
                <a:solidFill>
                  <a:schemeClr val="bg2"/>
                </a:solidFill>
              </a:rPr>
              <a:t>Stavová  rovnice</a:t>
            </a:r>
            <a:r>
              <a:rPr lang="cs-CZ" sz="3600" b="1" dirty="0">
                <a:solidFill>
                  <a:schemeClr val="bg2"/>
                </a:solidFill>
              </a:rPr>
              <a:t> .    </a:t>
            </a:r>
            <a:r>
              <a:rPr lang="cs-CZ" sz="3600" b="1" u="sng" dirty="0">
                <a:solidFill>
                  <a:schemeClr val="bg2"/>
                </a:solidFill>
              </a:rPr>
              <a:t>Tepelné motory</a:t>
            </a:r>
            <a:r>
              <a:rPr lang="cs-CZ" sz="3600" b="1" dirty="0">
                <a:solidFill>
                  <a:schemeClr val="bg2"/>
                </a:solidFill>
              </a:rPr>
              <a:t> .</a:t>
            </a:r>
            <a:endParaRPr lang="cs-CZ" sz="3600" b="1" u="sng" dirty="0">
              <a:solidFill>
                <a:schemeClr val="bg2"/>
              </a:solidFill>
            </a:endParaRPr>
          </a:p>
          <a:p>
            <a:endParaRPr lang="cs-CZ" sz="1200" b="1" u="sng" dirty="0">
              <a:solidFill>
                <a:schemeClr val="bg2"/>
              </a:solidFill>
            </a:endParaRPr>
          </a:p>
          <a:p>
            <a:endParaRPr lang="cs-CZ" sz="12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cs-CZ" sz="2800" dirty="0"/>
              <a:t>	     </a:t>
            </a: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Odkazy, praktické příklady, řešené početní příklady </a:t>
            </a:r>
          </a:p>
          <a:p>
            <a:endParaRPr lang="cs-CZ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● </a:t>
            </a:r>
            <a:r>
              <a:rPr lang="cs-CZ" sz="28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https://www.priklady.eu/cs/fyzika/stavova-rovnice.alej</a:t>
            </a:r>
          </a:p>
          <a:p>
            <a:endParaRPr lang="cs-CZ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● </a:t>
            </a:r>
            <a:r>
              <a:rPr lang="cs-CZ" sz="28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https://www.priklady.eu/cs/fyzika/izodeje.alej</a:t>
            </a:r>
          </a:p>
          <a:p>
            <a:endParaRPr lang="cs-CZ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● </a:t>
            </a: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https://www.priklady.eu/cs/fyzika/prace-plynu.alej</a:t>
            </a:r>
            <a:endParaRPr lang="cs-CZ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● </a:t>
            </a: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https://zsjesenice.cz/files/vyukove-materialy/fyzika/9-tr/f9-4-</a:t>
            </a: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cs-CZ" sz="28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tepelne-motory.pdf</a:t>
            </a:r>
          </a:p>
          <a:p>
            <a:endParaRPr lang="cs-CZ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39015"/>
      </p:ext>
    </p:extLst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4152</TotalTime>
  <Words>1100</Words>
  <Application>Microsoft Office PowerPoint</Application>
  <PresentationFormat>Širokoúhlá obrazovka</PresentationFormat>
  <Paragraphs>110</Paragraphs>
  <Slides>9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8" baseType="lpstr">
      <vt:lpstr>Arial</vt:lpstr>
      <vt:lpstr>Calibri</vt:lpstr>
      <vt:lpstr>Cambria</vt:lpstr>
      <vt:lpstr>Cambria Math</vt:lpstr>
      <vt:lpstr>Century Gothic</vt:lpstr>
      <vt:lpstr>Times New Roman</vt:lpstr>
      <vt:lpstr>Ubuntu</vt:lpstr>
      <vt:lpstr>Wingdings 3</vt:lpstr>
      <vt:lpstr>Řez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Šimon Hajník</dc:creator>
  <cp:lastModifiedBy>Hasmanová Veronika</cp:lastModifiedBy>
  <cp:revision>163</cp:revision>
  <dcterms:created xsi:type="dcterms:W3CDTF">2022-12-08T13:54:21Z</dcterms:created>
  <dcterms:modified xsi:type="dcterms:W3CDTF">2023-05-17T06:35:03Z</dcterms:modified>
</cp:coreProperties>
</file>