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78" r:id="rId2"/>
    <p:sldId id="312" r:id="rId3"/>
    <p:sldId id="311" r:id="rId4"/>
    <p:sldId id="310" r:id="rId5"/>
    <p:sldId id="304" r:id="rId6"/>
    <p:sldId id="302" r:id="rId7"/>
    <p:sldId id="303" r:id="rId8"/>
    <p:sldId id="377" r:id="rId9"/>
    <p:sldId id="306" r:id="rId10"/>
    <p:sldId id="305" r:id="rId11"/>
    <p:sldId id="28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312"/>
            <p14:sldId id="311"/>
            <p14:sldId id="310"/>
            <p14:sldId id="304"/>
            <p14:sldId id="302"/>
            <p14:sldId id="303"/>
            <p14:sldId id="377"/>
            <p14:sldId id="306"/>
            <p14:sldId id="305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79" autoAdjust="0"/>
  </p:normalViewPr>
  <p:slideViewPr>
    <p:cSldViewPr snapToGrid="0">
      <p:cViewPr varScale="1">
        <p:scale>
          <a:sx n="52" d="100"/>
          <a:sy n="52" d="100"/>
        </p:scale>
        <p:origin x="7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26.04.2023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26.04.2023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26.04.2023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26.04.2023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26.04.2023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lnejsidikyvzdelavani.cz/" TargetMode="External"/><Relationship Id="rId2" Type="http://schemas.openxmlformats.org/officeDocument/2006/relationships/hyperlink" Target="file:///C:\Users\host\AppData\Local\Temp\Temp1_projektovy-den-komplet.zip\Rodinne-finance_komplet_vc_priloh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lnejsidikyvzdelavani.cz/soutez#informa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ilnejsidikyvzdelava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7105510" y="3048167"/>
            <a:ext cx="164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2889C-E8A8-4FB8-9644-985CFD0F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867" y="794975"/>
            <a:ext cx="9824720" cy="64633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Hodně štěstí při tvorbě díla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D115E4A-A89E-4A1B-B06F-71E8D5A6D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21" y="1911419"/>
            <a:ext cx="4216333" cy="35451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562646-E166-4B47-AB29-4D2D061A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76F062-895E-441B-A645-5868659167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74065-AA2B-445C-86C5-2AFDC44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794957"/>
            <a:ext cx="10515600" cy="1325563"/>
          </a:xfrm>
        </p:spPr>
        <p:txBody>
          <a:bodyPr/>
          <a:lstStyle/>
          <a:p>
            <a:r>
              <a:rPr lang="cs-CZ" b="1" dirty="0"/>
              <a:t>Zadání výukového bloku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A1274-05A7-4A59-8753-E55F2041C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3283524"/>
            <a:ext cx="8029353" cy="2142845"/>
          </a:xfrm>
        </p:spPr>
        <p:txBody>
          <a:bodyPr>
            <a:normAutofit/>
          </a:bodyPr>
          <a:lstStyle/>
          <a:p>
            <a:r>
              <a:rPr lang="cs-CZ" dirty="0"/>
              <a:t>Projít a pochopit dostupné materiály k finanční gramotnosti – vzdělanosti</a:t>
            </a:r>
          </a:p>
          <a:p>
            <a:r>
              <a:rPr lang="cs-CZ" dirty="0"/>
              <a:t>Sestavit týmy 3-5 členů</a:t>
            </a:r>
          </a:p>
          <a:p>
            <a:r>
              <a:rPr lang="cs-CZ" dirty="0"/>
              <a:t>Připravit multimediální výstup (soutěž)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2A17D9-17B5-4772-8462-5C049659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6FB323-5829-45C9-8496-E0713645B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8C7DC8-5921-461E-9762-30F3DE605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04" y="3689498"/>
            <a:ext cx="5016101" cy="30096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B779206-DFEC-C22D-6470-FE632DE8E8E9}"/>
              </a:ext>
            </a:extLst>
          </p:cNvPr>
          <p:cNvSpPr txBox="1"/>
          <p:nvPr/>
        </p:nvSpPr>
        <p:spPr>
          <a:xfrm>
            <a:off x="5429250" y="448639"/>
            <a:ext cx="554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92D050"/>
                </a:solidFill>
              </a:rPr>
              <a:t>FINANČNÍ GRAMOTNOST</a:t>
            </a:r>
          </a:p>
        </p:txBody>
      </p:sp>
    </p:spTree>
    <p:extLst>
      <p:ext uri="{BB962C8B-B14F-4D97-AF65-F5344CB8AC3E}">
        <p14:creationId xmlns:p14="http://schemas.microsoft.com/office/powerpoint/2010/main" val="397997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1978E-B2AB-4A93-878A-6FFF54BC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81" y="2054198"/>
            <a:ext cx="11164540" cy="3937629"/>
          </a:xfrm>
        </p:spPr>
        <p:txBody>
          <a:bodyPr>
            <a:normAutofit/>
          </a:bodyPr>
          <a:lstStyle/>
          <a:p>
            <a:endParaRPr lang="cs-CZ">
              <a:hlinkClick r:id="rId2" action="ppaction://hlinkfile"/>
            </a:endParaRPr>
          </a:p>
          <a:p>
            <a:r>
              <a:rPr lang="cs-CZ">
                <a:hlinkClick r:id="rId2" action="ppaction://hlinkfile"/>
              </a:rPr>
              <a:t>file:///C:/Users/host/AppData/Local/Temp/Temp1_projektovy-den-komplet.zip/Rodinne-finance_komplet_vc_priloh.pdf</a:t>
            </a:r>
            <a:endParaRPr lang="cs-CZ"/>
          </a:p>
          <a:p>
            <a:endParaRPr lang="cs-CZ"/>
          </a:p>
          <a:p>
            <a:endParaRPr lang="cs-CZ"/>
          </a:p>
          <a:p>
            <a:r>
              <a:rPr lang="cs-CZ">
                <a:hlinkClick r:id="rId3"/>
              </a:rPr>
              <a:t>https://silnejsidikyvzdelavani.cz</a:t>
            </a:r>
            <a:endParaRPr lang="cs-CZ"/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BBD40F-E399-4986-A0A0-298B95F4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382310-56F4-4CC6-884A-0F35BE0AA7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843436-0561-4997-88BD-69872A5FA51C}"/>
              </a:ext>
            </a:extLst>
          </p:cNvPr>
          <p:cNvSpPr txBox="1"/>
          <p:nvPr/>
        </p:nvSpPr>
        <p:spPr>
          <a:xfrm>
            <a:off x="1010093" y="1469423"/>
            <a:ext cx="649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D050"/>
                </a:solidFill>
              </a:rPr>
              <a:t>Materiály ke studiu se nacházejí zde: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D32806-0937-41D8-9605-1AFC309034DC}"/>
              </a:ext>
            </a:extLst>
          </p:cNvPr>
          <p:cNvSpPr txBox="1"/>
          <p:nvPr/>
        </p:nvSpPr>
        <p:spPr>
          <a:xfrm>
            <a:off x="1010093" y="3555674"/>
            <a:ext cx="417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D050"/>
                </a:solidFill>
              </a:rPr>
              <a:t>Celkové info a přehled: </a:t>
            </a:r>
          </a:p>
        </p:txBody>
      </p:sp>
    </p:spTree>
    <p:extLst>
      <p:ext uri="{BB962C8B-B14F-4D97-AF65-F5344CB8AC3E}">
        <p14:creationId xmlns:p14="http://schemas.microsoft.com/office/powerpoint/2010/main" val="42211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33445CB-0680-4641-AF47-9F28C4E7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59" t="22934" r="4539" b="17192"/>
          <a:stretch/>
        </p:blipFill>
        <p:spPr>
          <a:xfrm>
            <a:off x="0" y="773634"/>
            <a:ext cx="11858211" cy="531073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A38FE1-9A2F-473C-863F-14E3EB2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D84FCB-58B4-4223-B057-19C1749B58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A7849A11-0BE2-475D-AC93-206B59F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572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/>
              <a:t>Multimediální výstup – zapojení do soutěže</a:t>
            </a:r>
          </a:p>
        </p:txBody>
      </p:sp>
    </p:spTree>
    <p:extLst>
      <p:ext uri="{BB962C8B-B14F-4D97-AF65-F5344CB8AC3E}">
        <p14:creationId xmlns:p14="http://schemas.microsoft.com/office/powerpoint/2010/main" val="184239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A0265-45A9-432B-BFE4-AAA409D6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364"/>
            <a:ext cx="10515600" cy="1325563"/>
          </a:xfrm>
        </p:spPr>
        <p:txBody>
          <a:bodyPr/>
          <a:lstStyle/>
          <a:p>
            <a:r>
              <a:rPr lang="cs-CZ"/>
              <a:t>Multimediální výstup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AD5B4-D583-43BC-A28D-5CF7A5F4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42" y="2091903"/>
            <a:ext cx="10368516" cy="1862048"/>
          </a:xfrm>
        </p:spPr>
        <p:txBody>
          <a:bodyPr>
            <a:normAutofit/>
          </a:bodyPr>
          <a:lstStyle/>
          <a:p>
            <a:r>
              <a:rPr lang="cs-CZ">
                <a:effectLst/>
                <a:latin typeface="Arial" panose="020B0604020202020204" pitchFamily="34" charset="0"/>
              </a:rPr>
              <a:t>vytvořit originální audiovizuální zpracování</a:t>
            </a:r>
            <a:br>
              <a:rPr lang="cs-CZ"/>
            </a:br>
            <a:r>
              <a:rPr lang="cs-CZ">
                <a:effectLst/>
                <a:latin typeface="Arial" panose="020B0604020202020204" pitchFamily="34" charset="0"/>
              </a:rPr>
              <a:t>(video) na téma </a:t>
            </a:r>
            <a:r>
              <a:rPr lang="cs-CZ" b="1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„Jak si představujete finančně zdravého člověka? </a:t>
            </a:r>
            <a:r>
              <a:rPr lang="cs-CZ">
                <a:effectLst/>
                <a:latin typeface="Arial" panose="020B0604020202020204" pitchFamily="34" charset="0"/>
              </a:rPr>
              <a:t>...</a:t>
            </a:r>
            <a:r>
              <a:rPr lang="cs-CZ" b="1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aneb jaké je to mít finance v malíku.” </a:t>
            </a:r>
          </a:p>
          <a:p>
            <a:r>
              <a:rPr lang="cs-CZ">
                <a:latin typeface="Arial" panose="020B0604020202020204" pitchFamily="34" charset="0"/>
              </a:rPr>
              <a:t>Max. délka = 90 sekund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1924D1-5165-4A2F-95F7-0891526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2ADEEC-30BE-4EC8-A8FF-F89AFBFC3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E774AAC-FFB0-4230-999A-6264D033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823" y="3763926"/>
            <a:ext cx="4919230" cy="30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24DD7-B2BF-421C-AA33-987197E8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23" y="1403498"/>
            <a:ext cx="10332875" cy="4821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>
                <a:solidFill>
                  <a:srgbClr val="2388A9"/>
                </a:solidFill>
                <a:effectLst/>
                <a:latin typeface="Arial" panose="020B0604020202020204" pitchFamily="34" charset="0"/>
              </a:rPr>
              <a:t>Hodnotící kritéria:</a:t>
            </a:r>
          </a:p>
          <a:p>
            <a:pPr marL="0" indent="0">
              <a:buNone/>
            </a:pPr>
            <a:br>
              <a:rPr lang="cs-CZ" sz="3000" b="1">
                <a:solidFill>
                  <a:srgbClr val="2388A9"/>
                </a:solidFill>
              </a:rPr>
            </a:br>
            <a:r>
              <a:rPr lang="cs-CZ">
                <a:latin typeface="Arial" panose="020B0604020202020204" pitchFamily="34" charset="0"/>
              </a:rPr>
              <a:t>1. </a:t>
            </a:r>
            <a:r>
              <a:rPr lang="cs-CZ">
                <a:effectLst/>
                <a:latin typeface="Arial" panose="020B0604020202020204" pitchFamily="34" charset="0"/>
              </a:rPr>
              <a:t>zda je soutěžní příspěvek reálný a uchopitelný a zda se týká tématu financí (0 – 5 bodů)</a:t>
            </a:r>
          </a:p>
          <a:p>
            <a:pPr marL="0" indent="0">
              <a:buNone/>
            </a:pPr>
            <a:br>
              <a:rPr lang="cs-CZ"/>
            </a:br>
            <a:r>
              <a:rPr lang="cs-CZ">
                <a:latin typeface="Arial" panose="020B0604020202020204" pitchFamily="34" charset="0"/>
              </a:rPr>
              <a:t>2. </a:t>
            </a:r>
            <a:r>
              <a:rPr lang="cs-CZ">
                <a:effectLst/>
                <a:latin typeface="Arial" panose="020B0604020202020204" pitchFamily="34" charset="0"/>
              </a:rPr>
              <a:t>originalita a inovativnost zpracovaného tématu (0 – 5 bodů)</a:t>
            </a:r>
          </a:p>
          <a:p>
            <a:pPr marL="0" indent="0">
              <a:buNone/>
            </a:pPr>
            <a:br>
              <a:rPr lang="cs-CZ"/>
            </a:br>
            <a:r>
              <a:rPr lang="cs-CZ">
                <a:latin typeface="Arial" panose="020B0604020202020204" pitchFamily="34" charset="0"/>
              </a:rPr>
              <a:t>3. </a:t>
            </a:r>
            <a:r>
              <a:rPr lang="cs-CZ">
                <a:effectLst/>
                <a:latin typeface="Arial" panose="020B0604020202020204" pitchFamily="34" charset="0"/>
              </a:rPr>
              <a:t>kvalita zpracování videa: umělecký dojem, propracovanost, bezchybnost + využití technických prostředků při zpracování videa, atd. (0 – 5 bodů)</a:t>
            </a:r>
          </a:p>
          <a:p>
            <a:pPr marL="0" indent="0">
              <a:buNone/>
            </a:pPr>
            <a:br>
              <a:rPr lang="cs-CZ"/>
            </a:br>
            <a:r>
              <a:rPr lang="cs-CZ">
                <a:latin typeface="Arial" panose="020B0604020202020204" pitchFamily="34" charset="0"/>
              </a:rPr>
              <a:t>4. </a:t>
            </a:r>
            <a:r>
              <a:rPr lang="cs-CZ">
                <a:effectLst/>
                <a:latin typeface="Arial" panose="020B0604020202020204" pitchFamily="34" charset="0"/>
              </a:rPr>
              <a:t>zapojení okolí do realizace díla - zapojte třídu, školu, rodiče          (0 – 5 bodů)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7C74C8-B15A-4FBB-97DA-2333F81F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94987C-0523-4102-AAA3-02BBA65D9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296AE-7102-447C-87CD-F71D2BE0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65" y="1368266"/>
            <a:ext cx="11337490" cy="517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2388A9"/>
                </a:solidFill>
                <a:effectLst/>
                <a:latin typeface="Arial" panose="020B0604020202020204" pitchFamily="34" charset="0"/>
              </a:rPr>
              <a:t>JAK ODESLAT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Vedoucí soutěžní skupiny zašle na adresu</a:t>
            </a:r>
            <a:br>
              <a:rPr lang="cs-CZ" dirty="0"/>
            </a:br>
            <a:r>
              <a:rPr lang="cs-CZ" dirty="0">
                <a:effectLst/>
                <a:latin typeface="Arial" panose="020B0604020202020204" pitchFamily="34" charset="0"/>
              </a:rPr>
              <a:t>silnejsidikyvzdelavani@nadacecs.cz soutěžní příspěvek prostřednictvím e-mailu nebo internetového úložiště například přes Úschovna.cz (v případě, </a:t>
            </a:r>
            <a:r>
              <a:rPr lang="cs-CZ" dirty="0" err="1">
                <a:effectLst/>
                <a:latin typeface="Arial" panose="020B0604020202020204" pitchFamily="34" charset="0"/>
              </a:rPr>
              <a:t>žese</a:t>
            </a:r>
            <a:r>
              <a:rPr lang="cs-CZ" dirty="0">
                <a:effectLst/>
                <a:latin typeface="Arial" panose="020B0604020202020204" pitchFamily="34" charset="0"/>
              </a:rPr>
              <a:t> soubor z důvodu velikosti nevejde do přílohy e-mailu). V takovém případě pak na adresu silnejsidikyvzdelavani@nadacecs.cz zašle pouze odkaz ke</a:t>
            </a:r>
            <a:br>
              <a:rPr lang="cs-CZ" dirty="0"/>
            </a:br>
            <a:r>
              <a:rPr lang="cs-CZ" dirty="0">
                <a:effectLst/>
                <a:latin typeface="Arial" panose="020B0604020202020204" pitchFamily="34" charset="0"/>
              </a:rPr>
              <a:t>stažení daného souboru.</a:t>
            </a:r>
            <a:br>
              <a:rPr lang="cs-CZ" dirty="0"/>
            </a:b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</a:rPr>
              <a:t>Společně se soutěžním příspěvkem pošle </a:t>
            </a:r>
            <a:r>
              <a:rPr lang="cs-CZ" b="1" dirty="0">
                <a:solidFill>
                  <a:srgbClr val="2388A9"/>
                </a:solidFill>
                <a:effectLst/>
                <a:latin typeface="Arial" panose="020B0604020202020204" pitchFamily="34" charset="0"/>
              </a:rPr>
              <a:t>přihlášku</a:t>
            </a:r>
            <a:r>
              <a:rPr lang="cs-CZ" dirty="0">
                <a:effectLst/>
                <a:latin typeface="Arial" panose="020B0604020202020204" pitchFamily="34" charset="0"/>
              </a:rPr>
              <a:t> a vyplní v ní všechny požadované údaje. Vedoucí skupiny odpovídá za správnost a pravdivost těchto údajů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1AD0C-38C1-40A1-BB14-118F6CCB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EC3146-D072-41C6-B2F5-2C702C6F1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7B3CD-1751-4694-B7AF-8DF242B8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F5D3E-10C2-43B0-AB73-C0D68035D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>
                <a:solidFill>
                  <a:srgbClr val="92D050"/>
                </a:solidFill>
              </a:rPr>
              <a:t>KDE STÁHNOUT PŘIHLÁŠKU</a:t>
            </a:r>
          </a:p>
          <a:p>
            <a:endParaRPr lang="cs-CZ"/>
          </a:p>
          <a:p>
            <a:r>
              <a:rPr lang="cs-CZ">
                <a:hlinkClick r:id="rId2"/>
              </a:rPr>
              <a:t>https://silnejsidikyvzdelavani.cz/soutez#informace</a:t>
            </a:r>
            <a:endParaRPr lang="cs-CZ"/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43DBAC-8989-442F-BBDC-C2156D4B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B05A3-1318-4D07-92FF-3D353471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6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F447-EE03-4A2C-89DF-804BA475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19" y="1017448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388A9"/>
                </a:solidFill>
              </a:rPr>
              <a:t>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B24E4-0762-48E3-965D-A36C98C9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1" y="2389266"/>
            <a:ext cx="8975652" cy="4163484"/>
          </a:xfrm>
        </p:spPr>
        <p:txBody>
          <a:bodyPr>
            <a:normAutofit lnSpcReduction="10000"/>
          </a:bodyPr>
          <a:lstStyle/>
          <a:p>
            <a:r>
              <a:rPr lang="cs-CZ">
                <a:effectLst/>
                <a:latin typeface="Arial" panose="020B0604020202020204" pitchFamily="34" charset="0"/>
              </a:rPr>
              <a:t>Vyhodnocení soutěže proběhne do 16. 6. 2023. Vítězové, resp. tři nejlepší soutěžní skupiny, budou po vyhodnocení soutěže neprodleně kontaktovány e-mailem, nebo</a:t>
            </a:r>
            <a:br>
              <a:rPr lang="cs-CZ"/>
            </a:br>
            <a:r>
              <a:rPr lang="cs-CZ">
                <a:effectLst/>
                <a:latin typeface="Arial" panose="020B0604020202020204" pitchFamily="34" charset="0"/>
              </a:rPr>
              <a:t>telefonem na jimi uvedenou adresu/telefon. Vyhlášení vítězů soutěže proběhne </a:t>
            </a:r>
            <a:r>
              <a:rPr lang="cs-CZ" b="1">
                <a:solidFill>
                  <a:srgbClr val="2388A9"/>
                </a:solidFill>
                <a:effectLst/>
                <a:latin typeface="Arial" panose="020B0604020202020204" pitchFamily="34" charset="0"/>
              </a:rPr>
              <a:t>do 27. 6. 2023 </a:t>
            </a:r>
            <a:r>
              <a:rPr lang="cs-CZ">
                <a:effectLst/>
                <a:latin typeface="Arial" panose="020B0604020202020204" pitchFamily="34" charset="0"/>
              </a:rPr>
              <a:t>na stránce </a:t>
            </a:r>
            <a:r>
              <a:rPr lang="cs-CZ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www.silnejsidikyvzdelavani.cz</a:t>
            </a:r>
            <a:endParaRPr lang="cs-CZ">
              <a:effectLst/>
              <a:latin typeface="Arial" panose="020B0604020202020204" pitchFamily="34" charset="0"/>
            </a:endParaRPr>
          </a:p>
          <a:p>
            <a:r>
              <a:rPr lang="cs-CZ">
                <a:effectLst/>
                <a:latin typeface="Arial" panose="020B0604020202020204" pitchFamily="34" charset="0"/>
              </a:rPr>
              <a:t>Výsledky soutěže a vybrané soutěžní příspěvky budou zveřejněny na webové stránce www.silnejsidikyvzdelavani.cz, nebo na sociálních sítích Pořadatele</a:t>
            </a:r>
            <a:endParaRPr lang="cs-CZ"/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52F21E-065F-428A-9BEC-DCE76205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65A861-FAE8-4BE7-9ECF-0C6D852AA9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523FA7-9E51-4069-8B43-0C6D262A6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89" y="0"/>
            <a:ext cx="4625725" cy="23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11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413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Motiv Office</vt:lpstr>
      <vt:lpstr>Prezentace aplikace PowerPoint</vt:lpstr>
      <vt:lpstr>Zadání výukového bloku</vt:lpstr>
      <vt:lpstr>Prezentace aplikace PowerPoint</vt:lpstr>
      <vt:lpstr>Multimediální výstup – zapojení do soutěže</vt:lpstr>
      <vt:lpstr>Multimediální výstup</vt:lpstr>
      <vt:lpstr>Prezentace aplikace PowerPoint</vt:lpstr>
      <vt:lpstr>Prezentace aplikace PowerPoint</vt:lpstr>
      <vt:lpstr>Prezentace aplikace PowerPoint</vt:lpstr>
      <vt:lpstr>VÝSLEDKY</vt:lpstr>
      <vt:lpstr>Hodně štěstí při tvorbě díla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</cp:lastModifiedBy>
  <cp:revision>82</cp:revision>
  <dcterms:created xsi:type="dcterms:W3CDTF">2019-01-06T15:12:34Z</dcterms:created>
  <dcterms:modified xsi:type="dcterms:W3CDTF">2023-04-26T10:21:43Z</dcterms:modified>
</cp:coreProperties>
</file>