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78" r:id="rId2"/>
    <p:sldId id="365" r:id="rId3"/>
    <p:sldId id="351" r:id="rId4"/>
    <p:sldId id="340" r:id="rId5"/>
    <p:sldId id="341" r:id="rId6"/>
    <p:sldId id="342" r:id="rId7"/>
    <p:sldId id="343" r:id="rId8"/>
    <p:sldId id="369" r:id="rId9"/>
    <p:sldId id="344" r:id="rId10"/>
    <p:sldId id="368" r:id="rId11"/>
    <p:sldId id="345" r:id="rId12"/>
    <p:sldId id="346" r:id="rId13"/>
    <p:sldId id="334" r:id="rId14"/>
    <p:sldId id="367" r:id="rId15"/>
    <p:sldId id="347" r:id="rId16"/>
    <p:sldId id="352" r:id="rId17"/>
    <p:sldId id="348" r:id="rId18"/>
    <p:sldId id="349" r:id="rId19"/>
    <p:sldId id="350" r:id="rId20"/>
    <p:sldId id="361" r:id="rId21"/>
    <p:sldId id="360" r:id="rId22"/>
    <p:sldId id="355" r:id="rId23"/>
    <p:sldId id="356" r:id="rId24"/>
    <p:sldId id="357" r:id="rId25"/>
    <p:sldId id="358" r:id="rId26"/>
    <p:sldId id="359" r:id="rId27"/>
    <p:sldId id="370" r:id="rId28"/>
    <p:sldId id="373" r:id="rId29"/>
    <p:sldId id="376" r:id="rId30"/>
    <p:sldId id="371" r:id="rId31"/>
    <p:sldId id="375" r:id="rId32"/>
    <p:sldId id="374" r:id="rId33"/>
    <p:sldId id="28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365"/>
            <p14:sldId id="351"/>
            <p14:sldId id="340"/>
            <p14:sldId id="341"/>
            <p14:sldId id="342"/>
            <p14:sldId id="343"/>
            <p14:sldId id="369"/>
            <p14:sldId id="344"/>
            <p14:sldId id="368"/>
            <p14:sldId id="345"/>
            <p14:sldId id="346"/>
            <p14:sldId id="334"/>
            <p14:sldId id="367"/>
            <p14:sldId id="347"/>
            <p14:sldId id="352"/>
            <p14:sldId id="348"/>
            <p14:sldId id="349"/>
            <p14:sldId id="350"/>
            <p14:sldId id="361"/>
            <p14:sldId id="360"/>
            <p14:sldId id="355"/>
            <p14:sldId id="356"/>
            <p14:sldId id="357"/>
            <p14:sldId id="358"/>
            <p14:sldId id="359"/>
            <p14:sldId id="370"/>
            <p14:sldId id="373"/>
            <p14:sldId id="376"/>
            <p14:sldId id="371"/>
            <p14:sldId id="375"/>
            <p14:sldId id="374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79" autoAdjust="0"/>
  </p:normalViewPr>
  <p:slideViewPr>
    <p:cSldViewPr snapToGrid="0">
      <p:cViewPr varScale="1">
        <p:scale>
          <a:sx n="103" d="100"/>
          <a:sy n="103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21.04.2023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21.04.2023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21.04.2023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21.04.2023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21.04.2023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JrhNTgpEY" TargetMode="External"/><Relationship Id="rId2" Type="http://schemas.openxmlformats.org/officeDocument/2006/relationships/hyperlink" Target="https://www.youtube.com/watch?v=UuhfoPnHIw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MERtNY7BU" TargetMode="External"/><Relationship Id="rId2" Type="http://schemas.openxmlformats.org/officeDocument/2006/relationships/hyperlink" Target="https://www.youtube.com/watch?v=UuhfoPnHIw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klYPJOXo4" TargetMode="External"/><Relationship Id="rId2" Type="http://schemas.openxmlformats.org/officeDocument/2006/relationships/hyperlink" Target="https://www.youtube.com/watch?v=UuhfoPnHIw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7105510" y="3048167"/>
            <a:ext cx="164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Vzorová prezentace VŠEM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336000" y="416612"/>
            <a:ext cx="11520000" cy="602477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en-US" dirty="0">
                <a:hlinkClick r:id="rId3"/>
              </a:rPr>
              <a:t>https://www.youtube.com/watch?v=sbJrhNTgpEY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 ukázka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57026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554" y="2506662"/>
            <a:ext cx="9399309" cy="4351338"/>
          </a:xfrm>
        </p:spPr>
        <p:txBody>
          <a:bodyPr/>
          <a:lstStyle/>
          <a:p>
            <a:r>
              <a:rPr lang="cs-CZ" b="1" dirty="0"/>
              <a:t>operativní plán výroby</a:t>
            </a:r>
            <a:r>
              <a:rPr lang="cs-CZ" dirty="0"/>
              <a:t> obsahuje:</a:t>
            </a:r>
            <a:br>
              <a:rPr lang="cs-CZ" dirty="0"/>
            </a:br>
            <a:r>
              <a:rPr lang="cs-CZ" dirty="0"/>
              <a:t>            - oddělení plánování výroby jsou předány objednávky, které z nich sestaví výrobní zakázky, které obsahují provedení daného výrobku</a:t>
            </a:r>
            <a:br>
              <a:rPr lang="cs-CZ" dirty="0"/>
            </a:br>
            <a:r>
              <a:rPr lang="cs-CZ" dirty="0"/>
              <a:t>             - pro každou zakázku se stanoví, kdy začne a kdy skončí její výroba (podle kapacity)</a:t>
            </a:r>
            <a:br>
              <a:rPr lang="cs-CZ" dirty="0"/>
            </a:br>
            <a:r>
              <a:rPr lang="cs-CZ" dirty="0"/>
              <a:t>            - počítačový systém rozdělí zakázky na dílčí výrobní úkoly (</a:t>
            </a:r>
            <a:r>
              <a:rPr lang="cs-CZ" dirty="0" err="1"/>
              <a:t>prac</a:t>
            </a:r>
            <a:r>
              <a:rPr lang="cs-CZ" dirty="0"/>
              <a:t>. činnosti) a vypočte potřebu konkrétních druhů materiálu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3074" name="Picture 2" descr="Operativní plánování výroby - AXIOM TECH s.r.o.">
            <a:extLst>
              <a:ext uri="{FF2B5EF4-FFF2-40B4-BE49-F238E27FC236}">
                <a16:creationId xmlns:a16="http://schemas.microsoft.com/office/drawing/2014/main" id="{D04CD3B3-99F6-F6CD-254E-A2D4B654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15" y="-47134"/>
            <a:ext cx="4425885" cy="29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2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0771" y="500062"/>
            <a:ext cx="10515600" cy="1325563"/>
          </a:xfrm>
        </p:spPr>
        <p:txBody>
          <a:bodyPr/>
          <a:lstStyle/>
          <a:p>
            <a:r>
              <a:rPr lang="cs-CZ" dirty="0"/>
              <a:t>Řízení výroby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50716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Řízení výroby</a:t>
            </a:r>
            <a:r>
              <a:rPr lang="cs-CZ" dirty="0"/>
              <a:t> má za úkol zajistit, aby výroba probíhala plynule a aby byly minimalizovány poruchy</a:t>
            </a:r>
            <a:br>
              <a:rPr lang="cs-CZ" dirty="0"/>
            </a:br>
            <a:r>
              <a:rPr lang="cs-CZ" dirty="0"/>
              <a:t>- v malých firmách se obvykle plánování a řízení výroby prolíná a provádí se podle zkušenosti a určují postup výroby, nákupu, vyskladnění materiálu, nasazení strojů a zaměstnanců...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- </a:t>
            </a:r>
            <a:r>
              <a:rPr lang="cs-CZ" b="1" dirty="0"/>
              <a:t>péče o jakost</a:t>
            </a:r>
            <a:r>
              <a:rPr lang="cs-CZ" dirty="0"/>
              <a:t> (kvalita) je vymezena:</a:t>
            </a:r>
            <a:br>
              <a:rPr lang="cs-CZ" dirty="0"/>
            </a:br>
            <a:r>
              <a:rPr lang="cs-CZ" dirty="0"/>
              <a:t>            - požadavky spotřebitelů</a:t>
            </a:r>
            <a:br>
              <a:rPr lang="cs-CZ" dirty="0"/>
            </a:br>
            <a:r>
              <a:rPr lang="cs-CZ" dirty="0"/>
              <a:t>            - požadavky státu na ochranu spotřebitele - bezpečnost, technické </a:t>
            </a:r>
            <a:r>
              <a:rPr lang="cs-CZ" dirty="0" err="1"/>
              <a:t>požadavky,označení</a:t>
            </a:r>
            <a:br>
              <a:rPr lang="cs-CZ" dirty="0"/>
            </a:br>
            <a:r>
              <a:rPr lang="cs-CZ" dirty="0"/>
              <a:t>- někdy se výrobky třídí do jakostních tříd, např. ovoce podle zralosti, pomačkání a velikosti</a:t>
            </a:r>
            <a:br>
              <a:rPr lang="cs-CZ" dirty="0"/>
            </a:br>
            <a:r>
              <a:rPr lang="cs-CZ" dirty="0"/>
              <a:t>- výrobky, které mají nepřijatelnou kvalitu se označují jako </a:t>
            </a:r>
            <a:r>
              <a:rPr lang="cs-CZ" b="1" dirty="0"/>
              <a:t>zmetky</a:t>
            </a:r>
            <a:br>
              <a:rPr lang="cs-CZ" dirty="0"/>
            </a:br>
            <a:r>
              <a:rPr lang="cs-CZ" dirty="0"/>
              <a:t>- v Evropě se při péči o jakost uplatňuje systém norem </a:t>
            </a:r>
            <a:r>
              <a:rPr lang="cs-CZ" b="1" dirty="0"/>
              <a:t>ISO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- </a:t>
            </a:r>
            <a:r>
              <a:rPr lang="cs-CZ" b="1" dirty="0"/>
              <a:t>způsob řízení kvality ve firmě podle TQM:</a:t>
            </a:r>
            <a:br>
              <a:rPr lang="cs-CZ" b="1" dirty="0"/>
            </a:br>
            <a:r>
              <a:rPr lang="cs-CZ" b="1" dirty="0"/>
              <a:t>            </a:t>
            </a:r>
            <a:r>
              <a:rPr lang="cs-CZ" dirty="0"/>
              <a:t>- leadership – úloha vedoucích, kteří mají správně stanovit cíle a získat zaměstnance</a:t>
            </a:r>
            <a:br>
              <a:rPr lang="cs-CZ" dirty="0"/>
            </a:br>
            <a:r>
              <a:rPr lang="cs-CZ" dirty="0"/>
              <a:t>            - orientace na zákazníka – cílem je nejen plnit požadavky zákazníka, ale činit jej spokojeným</a:t>
            </a:r>
            <a:br>
              <a:rPr lang="cs-CZ" dirty="0"/>
            </a:br>
            <a:r>
              <a:rPr lang="cs-CZ" dirty="0"/>
              <a:t>            - orientace na trvalé zlepšování – zlepšovací návrhy</a:t>
            </a:r>
            <a:br>
              <a:rPr lang="cs-CZ" dirty="0"/>
            </a:br>
            <a:r>
              <a:rPr lang="cs-CZ" dirty="0"/>
              <a:t>            - procesní přístup – rozdělení na oddělení, kanceláře....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- </a:t>
            </a:r>
            <a:r>
              <a:rPr lang="cs-CZ" b="1" dirty="0"/>
              <a:t>úspory z rozsahu –</a:t>
            </a:r>
            <a:r>
              <a:rPr lang="cs-CZ" dirty="0"/>
              <a:t> snížení nákladů na jednotku vyvolané vyšším objemem produkce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Která činnost podniku je nejdůležitější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81" y="2189018"/>
            <a:ext cx="5417416" cy="4063062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92" y="2189018"/>
            <a:ext cx="5417416" cy="40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Vzorová prezentace VŠEM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336000" y="416612"/>
            <a:ext cx="11520000" cy="602477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https://www.youtube.com/watch?v=UuhfoPnHIwE</a:t>
            </a:r>
            <a:endParaRPr lang="cs-CZ" dirty="0"/>
          </a:p>
          <a:p>
            <a:r>
              <a:rPr lang="en-US" dirty="0">
                <a:hlinkClick r:id="rId3"/>
              </a:rPr>
              <a:t>https://www.youtube.com/watch?v=kwMERtNY7BU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 ukázka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78828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8722" y="41036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Obchodní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7280" cy="4914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dirty="0"/>
              <a:t>V</a:t>
            </a:r>
            <a:r>
              <a:rPr lang="cs-CZ" b="1" dirty="0"/>
              <a:t>elkoobchod</a:t>
            </a:r>
            <a:r>
              <a:rPr lang="cs-CZ" dirty="0"/>
              <a:t>     </a:t>
            </a:r>
          </a:p>
          <a:p>
            <a:pPr>
              <a:buFontTx/>
              <a:buChar char="-"/>
            </a:pPr>
            <a:r>
              <a:rPr lang="cs-CZ" dirty="0"/>
              <a:t>prodej ve větším objemu, který není určen pro konečného zákazníka</a:t>
            </a:r>
          </a:p>
          <a:p>
            <a:pPr>
              <a:buFontTx/>
              <a:buChar char="-"/>
            </a:pPr>
            <a:r>
              <a:rPr lang="cs-CZ" dirty="0"/>
              <a:t>nakupuje se od výrobců a prodává maloobchodníkům</a:t>
            </a:r>
          </a:p>
          <a:p>
            <a:pPr>
              <a:buFontTx/>
              <a:buChar char="-"/>
            </a:pPr>
            <a:r>
              <a:rPr lang="cs-CZ" dirty="0"/>
              <a:t>většinou široká nabídka na jednom mís</a:t>
            </a:r>
          </a:p>
          <a:p>
            <a:pPr>
              <a:buFontTx/>
              <a:buChar char="-"/>
            </a:pPr>
            <a:r>
              <a:rPr lang="cs-CZ" dirty="0"/>
              <a:t>samoobslužný velkoobchod (Makro)</a:t>
            </a:r>
          </a:p>
          <a:p>
            <a:pPr>
              <a:buFontTx/>
              <a:buChar char="-"/>
            </a:pPr>
            <a:r>
              <a:rPr lang="cs-CZ" dirty="0"/>
              <a:t>rozvážková služba (dodává supermarketům, nemocnicím</a:t>
            </a:r>
          </a:p>
          <a:p>
            <a:pPr>
              <a:buFontTx/>
              <a:buChar char="-"/>
            </a:pPr>
            <a:r>
              <a:rPr lang="cs-CZ" dirty="0"/>
              <a:t>velkoobchod s regálovou službou (umisťuje se do maloobchod. prodejen)</a:t>
            </a:r>
          </a:p>
          <a:p>
            <a:pPr>
              <a:buFontTx/>
              <a:buChar char="-"/>
            </a:pPr>
            <a:r>
              <a:rPr lang="cs-CZ" dirty="0"/>
              <a:t>zásilkový velkoobchod (pracuje na základě katalogů)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maloobchod =</a:t>
            </a:r>
            <a:r>
              <a:rPr lang="cs-CZ" dirty="0"/>
              <a:t> prodej konečnému zákazníkovi</a:t>
            </a:r>
            <a:br>
              <a:rPr lang="cs-CZ" dirty="0"/>
            </a:br>
            <a:r>
              <a:rPr lang="cs-CZ" dirty="0"/>
              <a:t>  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8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62BB6-B30D-7E84-4954-55F041877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860"/>
            <a:ext cx="10515600" cy="5187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Mezi nejobvyklejší typy maloobchodu patří</a:t>
            </a:r>
          </a:p>
          <a:p>
            <a:r>
              <a:rPr lang="cs-CZ" u="sng" dirty="0"/>
              <a:t>prodejny se zbožím denní potřeby</a:t>
            </a:r>
            <a:r>
              <a:rPr lang="cs-CZ" dirty="0"/>
              <a:t> – menší potravinářské prodejny i s drogistickým zbožím (pultový nebo samoobslužný prodej)</a:t>
            </a:r>
          </a:p>
          <a:p>
            <a:r>
              <a:rPr lang="cs-CZ" u="sng" dirty="0"/>
              <a:t>specializované prodejny</a:t>
            </a:r>
            <a:r>
              <a:rPr lang="cs-CZ" dirty="0"/>
              <a:t> (nepotravinářské zboží – železářství, nábytek, elektra) </a:t>
            </a:r>
          </a:p>
          <a:p>
            <a:r>
              <a:rPr lang="cs-CZ" u="sng" dirty="0"/>
              <a:t>supermarkety a hypermarkety</a:t>
            </a:r>
            <a:r>
              <a:rPr lang="cs-CZ" dirty="0"/>
              <a:t> – v supermarketech – potraviny hypermarkety i nepotravinářské zboží a</a:t>
            </a:r>
          </a:p>
          <a:p>
            <a:r>
              <a:rPr lang="cs-CZ" u="sng" dirty="0"/>
              <a:t>obchodní řetězce</a:t>
            </a:r>
          </a:p>
          <a:p>
            <a:r>
              <a:rPr lang="cs-CZ" u="sng" dirty="0"/>
              <a:t>obchodní domy a centra</a:t>
            </a:r>
            <a:r>
              <a:rPr lang="cs-CZ" dirty="0"/>
              <a:t> – široký sortiment</a:t>
            </a:r>
          </a:p>
          <a:p>
            <a:r>
              <a:rPr lang="cs-CZ" u="sng" dirty="0"/>
              <a:t>diskontní prodejny</a:t>
            </a:r>
            <a:r>
              <a:rPr lang="cs-CZ" dirty="0"/>
              <a:t> – neplný sortiment, především potraviny</a:t>
            </a:r>
          </a:p>
          <a:p>
            <a:r>
              <a:rPr lang="cs-CZ" u="sng" dirty="0"/>
              <a:t>vlastní prodejny</a:t>
            </a:r>
            <a:r>
              <a:rPr lang="cs-CZ" dirty="0"/>
              <a:t> – v majetku výrobce, speciálky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5F008C-4D0F-2F9C-8721-F2EEB3EA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D5D5AA-13C3-6E23-56AE-8CBC99A5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146C8F-2473-4151-ADBE-5B5DDE730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79412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3065" y="8223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Služby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činnost uspokojující potřeby</a:t>
            </a:r>
            <a:br>
              <a:rPr lang="cs-CZ" dirty="0"/>
            </a:br>
            <a:r>
              <a:rPr lang="cs-CZ" dirty="0"/>
              <a:t>- nejčastější služby: opravy, pohostinství, ubytování, doprava, pošta, telekomunikace, peněžnictví a pojišťovnictví</a:t>
            </a:r>
            <a:br>
              <a:rPr lang="cs-CZ" dirty="0"/>
            </a:br>
            <a:r>
              <a:rPr lang="cs-CZ" dirty="0"/>
              <a:t>- ve službách je klíčovým výrobním faktorem </a:t>
            </a:r>
            <a:r>
              <a:rPr lang="cs-CZ" b="1" dirty="0"/>
              <a:t>práce</a:t>
            </a:r>
            <a:r>
              <a:rPr lang="cs-CZ" dirty="0"/>
              <a:t> – tedy člověk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79412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3735" y="66956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Neziskové činnosti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998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Neziskové subjekty zřizované státem</a:t>
            </a:r>
            <a:br>
              <a:rPr lang="cs-CZ" b="1" dirty="0"/>
            </a:br>
            <a:r>
              <a:rPr lang="cs-CZ" dirty="0"/>
              <a:t>  - organizační složka (instituce),</a:t>
            </a:r>
            <a:br>
              <a:rPr lang="cs-CZ" dirty="0"/>
            </a:br>
            <a:r>
              <a:rPr lang="cs-CZ" dirty="0"/>
              <a:t>  - zastupuje stát, kraj, obec, které jim k tomu poskytli majetek a financují je </a:t>
            </a:r>
          </a:p>
          <a:p>
            <a:pPr marL="0" indent="0">
              <a:buNone/>
            </a:pPr>
            <a:r>
              <a:rPr lang="cs-CZ" dirty="0"/>
              <a:t>  - nemají právní osobnost</a:t>
            </a:r>
          </a:p>
          <a:p>
            <a:pPr marL="0" indent="0">
              <a:buNone/>
            </a:pPr>
            <a:r>
              <a:rPr lang="cs-CZ" dirty="0"/>
              <a:t>   - zabývají se řízením společnosti, vědou, obranou, péčí o sociální zabezpečení</a:t>
            </a:r>
            <a:br>
              <a:rPr lang="cs-CZ" dirty="0"/>
            </a:br>
            <a:r>
              <a:rPr lang="cs-CZ" dirty="0"/>
              <a:t>   - pokud mají nějaké příjmy, odvádí je zřizovateli</a:t>
            </a:r>
            <a:br>
              <a:rPr lang="cs-CZ" dirty="0"/>
            </a:br>
            <a:r>
              <a:rPr lang="cs-CZ" dirty="0"/>
              <a:t>   - soudy, ministerstva, hasičský záchranný sbor ČR, policie ČR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b="1" dirty="0"/>
              <a:t>příspěvková organizace</a:t>
            </a:r>
            <a:br>
              <a:rPr lang="cs-CZ" dirty="0"/>
            </a:br>
            <a:r>
              <a:rPr lang="cs-CZ" dirty="0"/>
              <a:t>                        - je právnickou osobou a má právní osobnost</a:t>
            </a:r>
            <a:br>
              <a:rPr lang="cs-CZ" dirty="0"/>
            </a:br>
            <a:r>
              <a:rPr lang="cs-CZ" dirty="0"/>
              <a:t>                        - zabývá se vzděláním, kulturními institucemi, nemocnicemi</a:t>
            </a:r>
            <a:br>
              <a:rPr lang="cs-CZ" dirty="0"/>
            </a:br>
            <a:r>
              <a:rPr lang="cs-CZ" dirty="0"/>
              <a:t>                        - plní úkoly ve veřejném zájmu (školy, nemocnice, divadla...)</a:t>
            </a:r>
            <a:br>
              <a:rPr lang="cs-CZ" dirty="0"/>
            </a:br>
            <a:r>
              <a:rPr lang="cs-CZ" dirty="0"/>
              <a:t>           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4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4082"/>
            <a:ext cx="11353800" cy="50928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Nestátní neziskové organizace</a:t>
            </a:r>
          </a:p>
          <a:p>
            <a:pPr marL="0" indent="0">
              <a:buNone/>
            </a:pPr>
            <a:br>
              <a:rPr lang="cs-CZ" b="1" dirty="0"/>
            </a:br>
            <a:r>
              <a:rPr lang="cs-CZ" dirty="0"/>
              <a:t>  - jedná se o právnické osoby, které zajišťují obecně prospěšnou činnost </a:t>
            </a:r>
          </a:p>
          <a:p>
            <a:pPr marL="0" indent="0">
              <a:buNone/>
            </a:pPr>
            <a:r>
              <a:rPr lang="cs-CZ" dirty="0"/>
              <a:t>   - zdrojem jejich majetku jsou příspěvky členů, příjmy z doplňkové činnosti, darů...</a:t>
            </a:r>
            <a:br>
              <a:rPr lang="cs-CZ" dirty="0"/>
            </a:br>
            <a:r>
              <a:rPr lang="cs-CZ" dirty="0"/>
              <a:t>    - vyskytují se ve třech formách:</a:t>
            </a:r>
            <a:br>
              <a:rPr lang="cs-CZ" dirty="0"/>
            </a:br>
            <a:r>
              <a:rPr lang="cs-CZ" dirty="0"/>
              <a:t>       1. korporace – jako korporace se zakládají spolky (spolky - dobrovolná svazek členů vedený společným zájmem (spolek zahrádkářů), který nelze zřídit za účelem zisku</a:t>
            </a:r>
            <a:br>
              <a:rPr lang="cs-CZ" dirty="0"/>
            </a:br>
            <a:r>
              <a:rPr lang="cs-CZ" dirty="0"/>
              <a:t>       2. fundace – mají majetkový základ</a:t>
            </a:r>
            <a:br>
              <a:rPr lang="cs-CZ" dirty="0"/>
            </a:br>
            <a:r>
              <a:rPr lang="cs-CZ" dirty="0"/>
              <a:t>                            - nadace – k veřejně prospěšným nebo dobročinným účelům</a:t>
            </a:r>
            <a:br>
              <a:rPr lang="cs-CZ" dirty="0"/>
            </a:br>
            <a:r>
              <a:rPr lang="cs-CZ" dirty="0"/>
              <a:t>                            - nadační fondy – to samé co nadace, akorát na určitou dobu</a:t>
            </a:r>
            <a:br>
              <a:rPr lang="cs-CZ" dirty="0"/>
            </a:br>
            <a:r>
              <a:rPr lang="cs-CZ" dirty="0"/>
              <a:t>      3.  ústavy – poskytují obecně prospěšné služby pro veřejnost v oblasti zdraví, vzdělávání, kultury, vědy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29A901-F620-A734-BC9B-C548E08DD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09D62-E7F7-6D6D-58C4-01EEC379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756"/>
            <a:ext cx="10515600" cy="1325563"/>
          </a:xfrm>
        </p:spPr>
        <p:txBody>
          <a:bodyPr/>
          <a:lstStyle/>
          <a:p>
            <a:r>
              <a:rPr lang="cs-CZ" dirty="0"/>
              <a:t>VÝROBA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F63B2-CDCE-2996-0EA0-26952D0B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8" y="3249072"/>
            <a:ext cx="10515600" cy="4351338"/>
          </a:xfrm>
        </p:spPr>
        <p:txBody>
          <a:bodyPr/>
          <a:lstStyle/>
          <a:p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Výroba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je 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činnost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kde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dochází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k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přeměně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vstupů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na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výstupy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cs-CZ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Základním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předpokladem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jsou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výrobní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zdroje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(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činitele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).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Jsou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to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vstupy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do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výroby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endParaRPr lang="cs-CZ" b="0" i="0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Vstupy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přeměňují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výrobním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procesem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mění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se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výstupy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(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statky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služby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).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3A7923-81D8-AAC0-2E7D-44888733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53661C-D195-BACE-C20A-226BE43E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B7F592-E69F-5760-F369-EC1EE4073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1026" name="Picture 2" descr="Meaning of Production: Processes in Production, Examples, Questions">
            <a:extLst>
              <a:ext uri="{FF2B5EF4-FFF2-40B4-BE49-F238E27FC236}">
                <a16:creationId xmlns:a16="http://schemas.microsoft.com/office/drawing/2014/main" id="{57CFED70-7825-A40A-9E00-C3A337C1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4" y="211749"/>
            <a:ext cx="4087453" cy="27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6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C340D-C520-B406-78AC-EF96E2A7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na exkurzi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BA753-7B9D-2869-A81B-FF1DEE2D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	 Co </a:t>
            </a:r>
            <a:r>
              <a:rPr lang="en-US" dirty="0" err="1"/>
              <a:t>vyrábí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Zoeller Systems </a:t>
            </a:r>
            <a:r>
              <a:rPr lang="en-US" dirty="0" err="1"/>
              <a:t>s.r.o.</a:t>
            </a:r>
            <a:r>
              <a:rPr lang="en-US" dirty="0"/>
              <a:t>? </a:t>
            </a:r>
          </a:p>
          <a:p>
            <a:r>
              <a:rPr lang="en-US" dirty="0"/>
              <a:t>a.	 </a:t>
            </a:r>
            <a:r>
              <a:rPr lang="en-US" dirty="0" err="1"/>
              <a:t>Vyrábí</a:t>
            </a:r>
            <a:r>
              <a:rPr lang="en-US" dirty="0"/>
              <a:t> </a:t>
            </a:r>
            <a:r>
              <a:rPr lang="en-US" dirty="0" err="1"/>
              <a:t>světla</a:t>
            </a:r>
            <a:r>
              <a:rPr lang="en-US" dirty="0"/>
              <a:t> do </a:t>
            </a:r>
            <a:r>
              <a:rPr lang="en-US" dirty="0" err="1"/>
              <a:t>aut</a:t>
            </a:r>
            <a:endParaRPr lang="en-US" dirty="0"/>
          </a:p>
          <a:p>
            <a:r>
              <a:rPr lang="en-US" dirty="0"/>
              <a:t>b.	</a:t>
            </a:r>
            <a:r>
              <a:rPr lang="en-US" dirty="0" err="1"/>
              <a:t>Vyrábí</a:t>
            </a:r>
            <a:r>
              <a:rPr lang="en-US" dirty="0"/>
              <a:t> </a:t>
            </a:r>
            <a:r>
              <a:rPr lang="en-US" dirty="0" err="1"/>
              <a:t>palubní</a:t>
            </a:r>
            <a:r>
              <a:rPr lang="en-US" dirty="0"/>
              <a:t> </a:t>
            </a:r>
            <a:r>
              <a:rPr lang="en-US" dirty="0" err="1"/>
              <a:t>desky</a:t>
            </a:r>
            <a:r>
              <a:rPr lang="en-US" dirty="0"/>
              <a:t> do </a:t>
            </a:r>
            <a:r>
              <a:rPr lang="en-US" dirty="0" err="1"/>
              <a:t>aut</a:t>
            </a:r>
            <a:endParaRPr lang="en-US" dirty="0"/>
          </a:p>
          <a:p>
            <a:r>
              <a:rPr lang="en-US" dirty="0"/>
              <a:t>c.	</a:t>
            </a:r>
            <a:r>
              <a:rPr lang="en-US" dirty="0" err="1"/>
              <a:t>Vyrábí</a:t>
            </a:r>
            <a:r>
              <a:rPr lang="en-US" dirty="0"/>
              <a:t> </a:t>
            </a:r>
            <a:r>
              <a:rPr lang="en-US" dirty="0" err="1"/>
              <a:t>mechanismy</a:t>
            </a:r>
            <a:r>
              <a:rPr lang="en-US" dirty="0"/>
              <a:t> pro </a:t>
            </a:r>
            <a:r>
              <a:rPr lang="en-US" dirty="0" err="1"/>
              <a:t>zvedání</a:t>
            </a:r>
            <a:r>
              <a:rPr lang="en-US" dirty="0"/>
              <a:t> a </a:t>
            </a:r>
            <a:r>
              <a:rPr lang="en-US" dirty="0" err="1"/>
              <a:t>vyklápění</a:t>
            </a:r>
            <a:r>
              <a:rPr lang="en-US" dirty="0"/>
              <a:t> </a:t>
            </a:r>
            <a:r>
              <a:rPr lang="en-US" dirty="0" err="1"/>
              <a:t>nádob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komunální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průmyslový</a:t>
            </a:r>
            <a:r>
              <a:rPr lang="en-US" dirty="0"/>
              <a:t> </a:t>
            </a:r>
            <a:r>
              <a:rPr lang="en-US" dirty="0" err="1"/>
              <a:t>odpad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vyklápěče</a:t>
            </a:r>
            <a:r>
              <a:rPr lang="en-US" dirty="0"/>
              <a:t> pro </a:t>
            </a:r>
            <a:r>
              <a:rPr lang="en-US" dirty="0" err="1"/>
              <a:t>svoz</a:t>
            </a:r>
            <a:r>
              <a:rPr lang="en-US" dirty="0"/>
              <a:t> </a:t>
            </a:r>
            <a:r>
              <a:rPr lang="en-US" dirty="0" err="1"/>
              <a:t>odpadů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D95FB6-1E92-A9E5-ABE0-3CD924B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CFD5B5-7901-B43A-ACE9-CAE70DF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7152CF-6DD3-7EF3-2AD1-7535796B7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353" y="681037"/>
            <a:ext cx="1744983" cy="18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C73D3-6AA6-47AA-A0ED-AFE1AEA4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7DF36-F139-875E-33D9-ED7F6AA1C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	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Zoeller Systems </a:t>
            </a:r>
            <a:r>
              <a:rPr lang="en-US" dirty="0" err="1"/>
              <a:t>s.r.o.</a:t>
            </a:r>
            <a:r>
              <a:rPr lang="en-US" dirty="0"/>
              <a:t> </a:t>
            </a:r>
            <a:r>
              <a:rPr lang="en-US" dirty="0" err="1"/>
              <a:t>založena</a:t>
            </a:r>
            <a:r>
              <a:rPr lang="en-US" dirty="0"/>
              <a:t>? </a:t>
            </a:r>
          </a:p>
          <a:p>
            <a:r>
              <a:rPr lang="en-US" dirty="0"/>
              <a:t>a.	V </a:t>
            </a:r>
            <a:r>
              <a:rPr lang="en-US" dirty="0" err="1"/>
              <a:t>roce</a:t>
            </a:r>
            <a:r>
              <a:rPr lang="en-US" dirty="0"/>
              <a:t> 2000</a:t>
            </a:r>
          </a:p>
          <a:p>
            <a:r>
              <a:rPr lang="en-US" dirty="0"/>
              <a:t>b.	V </a:t>
            </a:r>
            <a:r>
              <a:rPr lang="en-US" dirty="0" err="1"/>
              <a:t>roce</a:t>
            </a:r>
            <a:r>
              <a:rPr lang="en-US" dirty="0"/>
              <a:t> 1992</a:t>
            </a:r>
          </a:p>
          <a:p>
            <a:r>
              <a:rPr lang="en-US" dirty="0"/>
              <a:t>c.	V </a:t>
            </a:r>
            <a:r>
              <a:rPr lang="en-US" dirty="0" err="1"/>
              <a:t>roce</a:t>
            </a:r>
            <a:r>
              <a:rPr lang="en-US" dirty="0"/>
              <a:t> 2012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109B7C-53E3-8903-7DA9-B5B54CF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0AD1E1-22E1-E136-6E31-275C41A2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7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81E26-B92E-7113-ECFA-4A47F5D6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63A67-0977-2B86-7FB2-E7F50CFED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	</a:t>
            </a: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Zoeller Systems </a:t>
            </a:r>
            <a:r>
              <a:rPr lang="en-US" dirty="0" err="1"/>
              <a:t>s.r.o.</a:t>
            </a:r>
            <a:r>
              <a:rPr lang="en-US" dirty="0"/>
              <a:t> </a:t>
            </a:r>
            <a:r>
              <a:rPr lang="en-US" dirty="0" err="1"/>
              <a:t>zaměstnanců</a:t>
            </a:r>
            <a:r>
              <a:rPr lang="en-US" dirty="0"/>
              <a:t>?    </a:t>
            </a:r>
          </a:p>
          <a:p>
            <a:r>
              <a:rPr lang="en-US" dirty="0"/>
              <a:t>a.	260</a:t>
            </a:r>
          </a:p>
          <a:p>
            <a:r>
              <a:rPr lang="en-US" dirty="0"/>
              <a:t>b.	1000</a:t>
            </a:r>
          </a:p>
          <a:p>
            <a:r>
              <a:rPr lang="en-US" dirty="0"/>
              <a:t>c.	700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8A14D1-B652-2BFA-28BE-BCD1791B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B5757B-11DC-2C9C-8C75-469042D5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63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E06AE-A66F-27B6-BE84-03A3AD03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315C7-930A-011A-2E16-2EC552A44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	</a:t>
            </a: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vyrobí</a:t>
            </a:r>
            <a:r>
              <a:rPr lang="en-US" dirty="0"/>
              <a:t> </a:t>
            </a:r>
            <a:r>
              <a:rPr lang="en-US" dirty="0" err="1"/>
              <a:t>ročně</a:t>
            </a:r>
            <a:r>
              <a:rPr lang="en-US" dirty="0"/>
              <a:t> </a:t>
            </a:r>
            <a:r>
              <a:rPr lang="en-US" dirty="0" err="1"/>
              <a:t>vyklápěčů</a:t>
            </a:r>
            <a:r>
              <a:rPr lang="en-US" dirty="0"/>
              <a:t>? </a:t>
            </a:r>
          </a:p>
          <a:p>
            <a:r>
              <a:rPr lang="en-US" dirty="0"/>
              <a:t>a.	10 000</a:t>
            </a:r>
          </a:p>
          <a:p>
            <a:r>
              <a:rPr lang="en-US" dirty="0"/>
              <a:t>b.	2 000</a:t>
            </a:r>
          </a:p>
          <a:p>
            <a:r>
              <a:rPr lang="en-US" dirty="0"/>
              <a:t>c.	1 000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25EFE1-44AC-A9B9-C626-89D8DD52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8718E9-BF2D-9821-596A-6C3219CA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791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E5729-D7C9-069B-CF8D-FF6CC350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C6179-8727-9BFF-7300-96C541909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	</a:t>
            </a:r>
            <a:r>
              <a:rPr lang="en-US" dirty="0" err="1"/>
              <a:t>Jakou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celkovou</a:t>
            </a:r>
            <a:r>
              <a:rPr lang="en-US" dirty="0"/>
              <a:t> </a:t>
            </a:r>
            <a:r>
              <a:rPr lang="en-US" dirty="0" err="1"/>
              <a:t>plochu</a:t>
            </a:r>
            <a:r>
              <a:rPr lang="en-US" dirty="0"/>
              <a:t> </a:t>
            </a:r>
            <a:r>
              <a:rPr lang="en-US" dirty="0" err="1"/>
              <a:t>výrobních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? </a:t>
            </a:r>
          </a:p>
          <a:p>
            <a:r>
              <a:rPr lang="en-US" dirty="0"/>
              <a:t>a.	7 500 m2</a:t>
            </a:r>
          </a:p>
          <a:p>
            <a:r>
              <a:rPr lang="en-US" dirty="0"/>
              <a:t>b.	10 000 m2</a:t>
            </a:r>
          </a:p>
          <a:p>
            <a:r>
              <a:rPr lang="en-US" dirty="0"/>
              <a:t>c.	5 000 m2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5520D2-CCA6-AEEF-C58C-7F6A1961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E161BA-0FA2-B617-DCE8-FF4CF574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740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6D112-0E6D-C6E4-8FDD-0F7A9A80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21784-77FC-CD8F-E0EF-F5D07161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	</a:t>
            </a:r>
            <a:r>
              <a:rPr lang="en-US" dirty="0" err="1"/>
              <a:t>Jaký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roční</a:t>
            </a:r>
            <a:r>
              <a:rPr lang="en-US" dirty="0"/>
              <a:t> </a:t>
            </a:r>
            <a:r>
              <a:rPr lang="en-US" dirty="0" err="1"/>
              <a:t>obrat</a:t>
            </a:r>
            <a:r>
              <a:rPr lang="en-US" dirty="0"/>
              <a:t>? </a:t>
            </a:r>
          </a:p>
          <a:p>
            <a:r>
              <a:rPr lang="en-US" dirty="0"/>
              <a:t>a.	100 mil </a:t>
            </a:r>
            <a:r>
              <a:rPr lang="en-US" dirty="0" err="1"/>
              <a:t>Kč</a:t>
            </a:r>
            <a:r>
              <a:rPr lang="en-US" dirty="0"/>
              <a:t> / </a:t>
            </a:r>
            <a:r>
              <a:rPr lang="en-US" dirty="0" err="1"/>
              <a:t>ročně</a:t>
            </a:r>
            <a:endParaRPr lang="en-US" dirty="0"/>
          </a:p>
          <a:p>
            <a:r>
              <a:rPr lang="en-US" dirty="0"/>
              <a:t>b.	700 mil </a:t>
            </a:r>
            <a:r>
              <a:rPr lang="en-US" dirty="0" err="1"/>
              <a:t>Kč</a:t>
            </a:r>
            <a:r>
              <a:rPr lang="en-US" dirty="0"/>
              <a:t> / </a:t>
            </a:r>
            <a:r>
              <a:rPr lang="en-US" dirty="0" err="1"/>
              <a:t>ročně</a:t>
            </a:r>
            <a:endParaRPr lang="en-US" dirty="0"/>
          </a:p>
          <a:p>
            <a:r>
              <a:rPr lang="en-US" dirty="0"/>
              <a:t>c.	500 mil </a:t>
            </a:r>
            <a:r>
              <a:rPr lang="en-US" dirty="0" err="1"/>
              <a:t>Kč</a:t>
            </a:r>
            <a:r>
              <a:rPr lang="en-US" dirty="0"/>
              <a:t> / </a:t>
            </a:r>
            <a:r>
              <a:rPr lang="en-US" dirty="0" err="1"/>
              <a:t>ročně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9043B6-1A2E-FBC9-A29E-603AFFBD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816ED2-8279-CE84-53DF-0159B31F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24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7D970-7A8D-8FC3-8576-3745946E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1474BD-1656-33CD-4248-F63BDDCE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	</a:t>
            </a:r>
            <a:r>
              <a:rPr lang="en-US" dirty="0" err="1"/>
              <a:t>Kolik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firemních</a:t>
            </a:r>
            <a:r>
              <a:rPr lang="en-US" dirty="0"/>
              <a:t> </a:t>
            </a:r>
            <a:r>
              <a:rPr lang="en-US" dirty="0" err="1"/>
              <a:t>koček</a:t>
            </a:r>
            <a:r>
              <a:rPr lang="en-US" dirty="0"/>
              <a:t>? </a:t>
            </a:r>
          </a:p>
          <a:p>
            <a:r>
              <a:rPr lang="en-US" dirty="0"/>
              <a:t>a.	5 </a:t>
            </a:r>
          </a:p>
          <a:p>
            <a:r>
              <a:rPr lang="en-US" dirty="0"/>
              <a:t>b.	0</a:t>
            </a:r>
          </a:p>
          <a:p>
            <a:r>
              <a:rPr lang="en-US" dirty="0"/>
              <a:t>c.	1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365D05-FC0A-C0BB-E18D-87ADE175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6F134A-8054-0D2A-3058-CCF4053A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741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3C3C9-C3FA-355F-9AE0-3E7EBD8B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Exkurze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47D44-4B3E-245C-565F-F4CAF014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Čtvrtek 20. dubna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Odjezd bus z Opatova 14.10 (busem na metro Motol, přestup </a:t>
            </a:r>
            <a:r>
              <a:rPr lang="cs-CZ"/>
              <a:t>na Muzeu)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Doba exkurze: 90 minut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Příjezd na Opatov: 16.55</a:t>
            </a: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C9CE6A-5CAA-AAA9-DCAF-ADD8063C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E97D7B-D780-7777-5188-5ABBB2BE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3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4D54A-A03D-4C73-8EB3-47F7619E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Pojmy, které se objevily v rámci exkurze: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68ADE-C97A-4421-9505-C1F00D59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Logistika</a:t>
            </a:r>
          </a:p>
          <a:p>
            <a:r>
              <a:rPr lang="cs-CZ" dirty="0"/>
              <a:t>Zásoby nedokončené výroby</a:t>
            </a:r>
          </a:p>
          <a:p>
            <a:r>
              <a:rPr lang="cs-CZ" dirty="0"/>
              <a:t>Materiálové vstupy</a:t>
            </a:r>
          </a:p>
          <a:p>
            <a:r>
              <a:rPr lang="cs-CZ" dirty="0"/>
              <a:t>Zaplánovat (plánování výroby)</a:t>
            </a:r>
          </a:p>
          <a:p>
            <a:r>
              <a:rPr lang="cs-CZ" dirty="0"/>
              <a:t>Výrobní kapacita</a:t>
            </a:r>
          </a:p>
          <a:p>
            <a:r>
              <a:rPr lang="cs-CZ" dirty="0"/>
              <a:t>Přidaná hodnota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CA5C72-DAF5-4C5D-A818-ACDFD9F5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540CFC-2981-4ABD-95D8-BAFFCB23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28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7AE3B0-3099-4889-A92C-2F3A1576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992" y="29111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</a:br>
            <a:endParaRPr kumimoji="0" lang="cs-CZ" altLang="cs-CZ" sz="900" b="0" i="0" u="none" strike="noStrike" cap="none" normalizeH="0" baseline="0">
              <a:ln>
                <a:noFill/>
              </a:ln>
              <a:solidFill>
                <a:srgbClr val="1C1E21"/>
              </a:solidFill>
              <a:effectLst/>
              <a:latin typeface="inherit"/>
              <a:cs typeface="Segoe UI Historic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94CB790E-DE3A-44DC-B4C5-E19B2725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992" y="29111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1C1E21"/>
                </a:solidFill>
                <a:effectLst/>
                <a:latin typeface="inherit"/>
                <a:cs typeface="Segoe UI Historic" panose="020B0502040204020203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04862A6-4D24-48FD-A12D-D6FC1079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035159"/>
            <a:ext cx="4841292" cy="36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pis není dostupný.">
            <a:extLst>
              <a:ext uri="{FF2B5EF4-FFF2-40B4-BE49-F238E27FC236}">
                <a16:creationId xmlns:a16="http://schemas.microsoft.com/office/drawing/2014/main" id="{F610AC4F-B7CE-4FF8-9A0A-FBBA3D62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92" y="-12527287"/>
            <a:ext cx="78867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3F5DADE1-8A71-45F1-8D7C-B50699A0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92" y="16292189"/>
            <a:ext cx="24860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2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EFAC-06B3-4DC6-B0C5-E6D346C4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341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Po vzájemné poradě udělejte krátkou prezentaci na zadané téma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C4B13B-1507-4F3C-B035-2F0A9C6F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140AAB78-6FFC-4F05-93EA-6D9696F28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151" y="2783179"/>
            <a:ext cx="5699449" cy="42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662D7E-800B-BED5-62B8-91DCA11F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48" y="1637743"/>
            <a:ext cx="10515600" cy="459337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Vstupy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vnitropodnikové řízení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tj. výroba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výstupy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71B9F04-1F2D-234B-0F9B-7210E1708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14" t="22387" r="35093" b="11320"/>
          <a:stretch/>
        </p:blipFill>
        <p:spPr>
          <a:xfrm>
            <a:off x="6566554" y="453411"/>
            <a:ext cx="4787246" cy="628711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2F1C53-4BB6-F8B8-B577-383A50E6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FE5C6D-586F-BFEF-5011-A3784F8C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17B27E-741E-7857-C6BE-D516AFF3CE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0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AF11E-8384-49EC-BA92-3E3D70FE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Vysvětlete</a:t>
            </a:r>
            <a:r>
              <a:rPr lang="cs-CZ" sz="4800" dirty="0"/>
              <a:t>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344CB-6888-458B-8B0B-18DF4AA4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/>
              <a:t>Jaké jsou další varianty EBIT,….a co to je, proč to je, k čemu to je</a:t>
            </a:r>
          </a:p>
          <a:p>
            <a:pPr marL="514350" indent="-514350">
              <a:buAutoNum type="arabicPeriod"/>
            </a:pPr>
            <a:r>
              <a:rPr lang="cs-CZ" dirty="0"/>
              <a:t>Co dělá oddělení Controllingu (+ jeho postavení a význam v podniku)</a:t>
            </a:r>
          </a:p>
          <a:p>
            <a:pPr marL="514350" indent="-514350">
              <a:buAutoNum type="arabicPeriod"/>
            </a:pPr>
            <a:r>
              <a:rPr lang="cs-CZ" dirty="0"/>
              <a:t>Proč pan ředitel chce slabou korunu? Vysvětlete i celkovou pointu</a:t>
            </a:r>
          </a:p>
          <a:p>
            <a:pPr marL="514350" indent="-514350">
              <a:buAutoNum type="arabicPeriod"/>
            </a:pPr>
            <a:r>
              <a:rPr lang="cs-CZ" dirty="0"/>
              <a:t>Proč tak zdůrazňovali význam Cash-</a:t>
            </a:r>
            <a:r>
              <a:rPr lang="cs-CZ" dirty="0" err="1"/>
              <a:t>flow</a:t>
            </a:r>
            <a:r>
              <a:rPr lang="cs-CZ" dirty="0"/>
              <a:t>? (co je to, proč je to)</a:t>
            </a:r>
          </a:p>
          <a:p>
            <a:pPr marL="514350" indent="-514350">
              <a:buAutoNum type="arabicPeriod"/>
            </a:pPr>
            <a:r>
              <a:rPr lang="cs-CZ" dirty="0"/>
              <a:t>Jakou roli hrají v podnikání výrobních podniků banky? (i obecně, vysvětlit)</a:t>
            </a:r>
          </a:p>
          <a:p>
            <a:pPr marL="514350" indent="-514350">
              <a:buAutoNum type="arabicPeriod"/>
            </a:pPr>
            <a:r>
              <a:rPr lang="cs-CZ" dirty="0"/>
              <a:t>Co to je </a:t>
            </a:r>
            <a:r>
              <a:rPr lang="cs-CZ" dirty="0" err="1"/>
              <a:t>forecast</a:t>
            </a:r>
            <a:r>
              <a:rPr lang="cs-CZ" dirty="0"/>
              <a:t>, jak souvisí s plánem a odchylkami od plánu?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EEAD8F-D8A3-4A13-8D1C-CF77CF4D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BE6A8D-CB0B-4D66-A0C2-45455810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56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B7F57-5EC7-4F7A-9616-749DEE5C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BC4C1E-83F8-481C-BCAB-2DF1783B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076AC6-A378-4AEC-84E5-B2659E4C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31</a:t>
            </a:fld>
            <a:endParaRPr lang="cs-CZ"/>
          </a:p>
        </p:txBody>
      </p:sp>
      <p:pic>
        <p:nvPicPr>
          <p:cNvPr id="2050" name="Picture 2" descr="Albert Einstein » Motivační citáty">
            <a:extLst>
              <a:ext uri="{FF2B5EF4-FFF2-40B4-BE49-F238E27FC236}">
                <a16:creationId xmlns:a16="http://schemas.microsoft.com/office/drawing/2014/main" id="{B7DE6CBC-8271-4856-AD29-7F6C6F0DD1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7"/>
          <a:stretch/>
        </p:blipFill>
        <p:spPr bwMode="auto">
          <a:xfrm>
            <a:off x="1192764" y="535259"/>
            <a:ext cx="9291084" cy="55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46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28656-9200-4843-9162-ACC38B62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Interview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7057C-7C50-4BC4-AD18-7C83943F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1257"/>
            <a:ext cx="1142844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Kdybych byl ředitel…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Připravte interview na téma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„Jak vidíte budoucnost podnikání v ČR?“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8B3129-A169-400B-9D4E-7C82B7E4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78B55D-D519-4379-AEF0-9F58A0A4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32</a:t>
            </a:fld>
            <a:endParaRPr lang="cs-CZ"/>
          </a:p>
        </p:txBody>
      </p:sp>
      <p:pic>
        <p:nvPicPr>
          <p:cNvPr id="1026" name="Picture 2" descr="TV &amp; Radio interviews | Climate Bonds Initiative">
            <a:extLst>
              <a:ext uri="{FF2B5EF4-FFF2-40B4-BE49-F238E27FC236}">
                <a16:creationId xmlns:a16="http://schemas.microsoft.com/office/drawing/2014/main" id="{6B42B727-40CA-4297-B759-C0B7478D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20" y="0"/>
            <a:ext cx="90011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36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6820" y="701609"/>
            <a:ext cx="10515600" cy="1325563"/>
          </a:xfrm>
        </p:spPr>
        <p:txBody>
          <a:bodyPr/>
          <a:lstStyle/>
          <a:p>
            <a:r>
              <a:rPr lang="cs-CZ" dirty="0"/>
              <a:t>Hlavní činnost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863499" cy="4351338"/>
          </a:xfrm>
        </p:spPr>
        <p:txBody>
          <a:bodyPr/>
          <a:lstStyle/>
          <a:p>
            <a:r>
              <a:rPr lang="cs-CZ" dirty="0"/>
              <a:t>hlavní činnost je činnost, která je uvedená v živnostenském nebo obchodním rejstříku</a:t>
            </a:r>
          </a:p>
          <a:p>
            <a:endParaRPr lang="cs-CZ" dirty="0"/>
          </a:p>
          <a:p>
            <a:r>
              <a:rPr lang="cs-CZ" u="sng" dirty="0"/>
              <a:t>Oblasti hlavní činnosti</a:t>
            </a:r>
            <a:br>
              <a:rPr lang="cs-CZ" dirty="0"/>
            </a:br>
            <a:r>
              <a:rPr lang="cs-CZ" dirty="0"/>
              <a:t>           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výroba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            -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obchod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            -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služby</a:t>
            </a:r>
            <a:br>
              <a:rPr lang="cs-CZ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            -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neziskové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činnosti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/>
              <a:t>(zdravotnictví, školství, charita, státní správa)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1026" name="Picture 2" descr="Typy výroby. Výhody a nevýhody">
            <a:extLst>
              <a:ext uri="{FF2B5EF4-FFF2-40B4-BE49-F238E27FC236}">
                <a16:creationId xmlns:a16="http://schemas.microsoft.com/office/drawing/2014/main" id="{51BF25F3-B96F-0BA1-F805-F4487CEF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09" y="0"/>
            <a:ext cx="45778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2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50316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Výrobní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dirty="0"/>
              <a:t>- činnost dobývání nerostných surovin, zpracovatelský průmysl, výroba, rozvod elektřiny, plynu a vody, stavebnictví, zemědělství, myslivost, lesní hospodářství, rybolov a chov ryb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V</a:t>
            </a:r>
            <a:r>
              <a:rPr lang="cs-CZ" b="1" dirty="0"/>
              <a:t>ýrobním procesem</a:t>
            </a:r>
            <a:r>
              <a:rPr lang="cs-CZ" dirty="0"/>
              <a:t> se rozumí veškeré činnosti, které vedou k hotovému výrobku</a:t>
            </a:r>
          </a:p>
          <a:p>
            <a:pPr marL="0" indent="0">
              <a:buNone/>
            </a:pPr>
            <a:r>
              <a:rPr lang="cs-CZ" dirty="0"/>
              <a:t>Do výrobního procesu patří: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</a:t>
            </a:r>
            <a:r>
              <a:rPr lang="cs-CZ" dirty="0"/>
              <a:t> procesy – zpracování materiálu na výrobek (výroba)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pomocné</a:t>
            </a:r>
            <a:r>
              <a:rPr lang="cs-CZ" dirty="0"/>
              <a:t> procesy – procesy umožňující průběh výroby (údržba, výroba energie, výroba a úprava nářadí) nemusíme dělat my ale externí firma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obslužné</a:t>
            </a:r>
            <a:r>
              <a:rPr lang="cs-CZ" dirty="0"/>
              <a:t> procesy – činnosti provázející základní procesy (manipulace s materiálem, skladování, doprava, kontrola)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    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9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8763" y="669568"/>
            <a:ext cx="10515600" cy="1325563"/>
          </a:xfrm>
        </p:spPr>
        <p:txBody>
          <a:bodyPr/>
          <a:lstStyle/>
          <a:p>
            <a:r>
              <a:rPr lang="cs-CZ" b="1" dirty="0"/>
              <a:t>Typy</a:t>
            </a:r>
            <a:r>
              <a:rPr lang="cs-CZ" dirty="0"/>
              <a:t> </a:t>
            </a:r>
            <a:r>
              <a:rPr lang="cs-CZ" b="1" dirty="0"/>
              <a:t>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49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br>
              <a:rPr lang="cs-CZ" b="1" dirty="0"/>
            </a:br>
            <a:r>
              <a:rPr lang="cs-CZ" b="1" dirty="0"/>
              <a:t>Kusová</a:t>
            </a:r>
            <a:r>
              <a:rPr lang="cs-CZ" dirty="0"/>
              <a:t>: </a:t>
            </a:r>
          </a:p>
          <a:p>
            <a:r>
              <a:rPr lang="cs-CZ" dirty="0"/>
              <a:t>drobní podnikatelé (truhláři, krejčí), používání univerzálních strojů</a:t>
            </a:r>
          </a:p>
          <a:p>
            <a:r>
              <a:rPr lang="cs-CZ" dirty="0"/>
              <a:t>zaměstnanci jsou vysoce kvalifikovaní a jen malá specializace (krejčová musí umět šít kalhoty, kostýmy, opravovat neobvyklé šaty...)</a:t>
            </a:r>
          </a:p>
          <a:p>
            <a:pPr marL="0" indent="0">
              <a:buNone/>
            </a:pPr>
            <a:r>
              <a:rPr lang="cs-CZ" dirty="0"/>
              <a:t>      </a:t>
            </a:r>
          </a:p>
          <a:p>
            <a:pPr marL="0" indent="0">
              <a:buNone/>
            </a:pPr>
            <a:r>
              <a:rPr lang="cs-CZ" b="1" dirty="0"/>
              <a:t>Sériová:</a:t>
            </a:r>
          </a:p>
          <a:p>
            <a:r>
              <a:rPr lang="cs-CZ" dirty="0"/>
              <a:t>opakovatelná produkce téměř stejných výrobků, vyrábí se menší počet druhů v různém počtu kusů, elektrické spotřebiče, motocykly, ledničky</a:t>
            </a:r>
          </a:p>
          <a:p>
            <a:r>
              <a:rPr lang="cs-CZ" dirty="0"/>
              <a:t>člení se na výrobu </a:t>
            </a:r>
            <a:r>
              <a:rPr lang="cs-CZ" dirty="0" err="1"/>
              <a:t>vekosériovou</a:t>
            </a:r>
            <a:r>
              <a:rPr lang="cs-CZ" dirty="0"/>
              <a:t>, </a:t>
            </a:r>
            <a:r>
              <a:rPr lang="cs-CZ" dirty="0" err="1"/>
              <a:t>středněsériovou</a:t>
            </a:r>
            <a:r>
              <a:rPr lang="cs-CZ" dirty="0"/>
              <a:t>, a malosériovou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Hromadná:</a:t>
            </a:r>
          </a:p>
          <a:p>
            <a:r>
              <a:rPr lang="cs-CZ" dirty="0"/>
              <a:t>jde o výrobu s úzkým sortimentem, kde se vyrábí mnoho kusů (šrouby, ložiska, benzin, pivo, těžba uhlí...)</a:t>
            </a:r>
          </a:p>
          <a:p>
            <a:r>
              <a:rPr lang="cs-CZ" dirty="0"/>
              <a:t>jednotlivá pracoviště jsou jednoúčelová (baličky, svářečky...)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3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673" y="668406"/>
            <a:ext cx="10515600" cy="1325563"/>
          </a:xfrm>
        </p:spPr>
        <p:txBody>
          <a:bodyPr/>
          <a:lstStyle/>
          <a:p>
            <a:r>
              <a:rPr lang="cs-CZ" b="1" dirty="0"/>
              <a:t>Průběh</a:t>
            </a:r>
            <a:r>
              <a:rPr lang="cs-CZ" dirty="0"/>
              <a:t> </a:t>
            </a:r>
            <a:r>
              <a:rPr lang="cs-CZ" b="1" dirty="0"/>
              <a:t>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79" y="1857375"/>
            <a:ext cx="11226421" cy="47885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 1. </a:t>
            </a:r>
            <a:r>
              <a:rPr lang="cs-CZ" b="1" dirty="0"/>
              <a:t>příprava výroby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 - o jaký výrobek půjde (vlastnosti, vzhled, materiál)</a:t>
            </a:r>
          </a:p>
          <a:p>
            <a:pPr marL="0" indent="0">
              <a:buNone/>
            </a:pPr>
            <a:r>
              <a:rPr lang="cs-CZ" dirty="0"/>
              <a:t> - jak bude vyráběn (postup, jaké stroje)</a:t>
            </a:r>
          </a:p>
          <a:p>
            <a:pPr marL="0" indent="0">
              <a:buNone/>
            </a:pPr>
            <a:r>
              <a:rPr lang="cs-CZ" dirty="0"/>
              <a:t> - zároveň se stanovují náklady na výrobek, jeho cena a příp. zisk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 2. </a:t>
            </a:r>
            <a:r>
              <a:rPr lang="cs-CZ" b="1" dirty="0"/>
              <a:t>provádění výroby</a:t>
            </a:r>
            <a:r>
              <a:rPr lang="cs-CZ" dirty="0"/>
              <a:t>  </a:t>
            </a:r>
          </a:p>
          <a:p>
            <a:pPr marL="0" indent="0">
              <a:buNone/>
            </a:pPr>
            <a:r>
              <a:rPr lang="cs-CZ" dirty="0"/>
              <a:t> - řídí se výrobním postupem</a:t>
            </a:r>
            <a:br>
              <a:rPr lang="cs-CZ" dirty="0"/>
            </a:br>
            <a:r>
              <a:rPr lang="cs-CZ" dirty="0"/>
              <a:t> - jeho základem je technologie výroby -&gt; způsob přeměny materiálu ve výrobek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 3. </a:t>
            </a:r>
            <a:r>
              <a:rPr lang="cs-CZ" b="1" dirty="0"/>
              <a:t>kontrola</a:t>
            </a:r>
            <a:r>
              <a:rPr lang="cs-CZ" dirty="0"/>
              <a:t>  </a:t>
            </a:r>
          </a:p>
          <a:p>
            <a:pPr marL="0" indent="0">
              <a:buNone/>
            </a:pPr>
            <a:r>
              <a:rPr lang="cs-CZ" dirty="0"/>
              <a:t> - průběžná       - vstupní kontrola materiálu</a:t>
            </a:r>
            <a:br>
              <a:rPr lang="cs-CZ" dirty="0"/>
            </a:br>
            <a:r>
              <a:rPr lang="cs-CZ" dirty="0"/>
              <a:t>                           - kontrola strojů a nástrojů</a:t>
            </a:r>
            <a:br>
              <a:rPr lang="cs-CZ" dirty="0"/>
            </a:br>
            <a:r>
              <a:rPr lang="cs-CZ" dirty="0"/>
              <a:t>                           - výrobní kontrola (v průběhu výroby</a:t>
            </a:r>
          </a:p>
          <a:p>
            <a:pPr marL="0" indent="0">
              <a:buNone/>
            </a:pPr>
            <a:r>
              <a:rPr lang="cs-CZ" dirty="0"/>
              <a:t> - výstupní     - při ní se ověřuje funkce a úplnost hotových výrobků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 4. </a:t>
            </a:r>
            <a:r>
              <a:rPr lang="cs-CZ" b="1" dirty="0"/>
              <a:t>skladování výrobků</a:t>
            </a:r>
            <a:r>
              <a:rPr lang="cs-CZ" dirty="0"/>
              <a:t> – výrobky se do skladu přebírají na základě </a:t>
            </a:r>
            <a:r>
              <a:rPr lang="cs-CZ" b="1" dirty="0"/>
              <a:t>odváděcího výkazu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9" name="Picture 2" descr="Krtek a kalhotky - Eduard Petiška; Zdeněk Miler - Zbozi.cz">
            <a:extLst>
              <a:ext uri="{FF2B5EF4-FFF2-40B4-BE49-F238E27FC236}">
                <a16:creationId xmlns:a16="http://schemas.microsoft.com/office/drawing/2014/main" id="{4FBD19D0-696E-E034-C8F5-4B1546E1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09" y="0"/>
            <a:ext cx="4871091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3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9900000" y="6372000"/>
            <a:ext cx="1737603" cy="365125"/>
          </a:xfrm>
        </p:spPr>
        <p:txBody>
          <a:bodyPr/>
          <a:lstStyle/>
          <a:p>
            <a:pPr algn="r"/>
            <a:r>
              <a:rPr lang="cs-CZ" sz="800" dirty="0">
                <a:latin typeface="Verdana" panose="020B0604030504040204" pitchFamily="34" charset="0"/>
                <a:ea typeface="Verdana" panose="020B0604030504040204" pitchFamily="34" charset="0"/>
              </a:rPr>
              <a:t>Vzorová prezentace VŠEM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808000" y="6372000"/>
            <a:ext cx="321012" cy="365125"/>
          </a:xfrm>
        </p:spPr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>
          <a:xfrm>
            <a:off x="336000" y="416612"/>
            <a:ext cx="11520000" cy="602477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en-US" dirty="0">
                <a:hlinkClick r:id="rId3"/>
              </a:rPr>
              <a:t>https://www.youtube.com/watch?v=vZklYPJOXo4</a:t>
            </a:r>
            <a:endParaRPr lang="cs-CZ" dirty="0"/>
          </a:p>
          <a:p>
            <a:endParaRPr lang="cs-CZ" dirty="0">
              <a:hlinkClick r:id="rId2"/>
            </a:endParaRP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 ukázka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30564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5628"/>
            <a:ext cx="10515600" cy="1325563"/>
          </a:xfrm>
        </p:spPr>
        <p:txBody>
          <a:bodyPr/>
          <a:lstStyle/>
          <a:p>
            <a:r>
              <a:rPr lang="cs-CZ" b="1" dirty="0"/>
              <a:t>Plánování</a:t>
            </a:r>
            <a:r>
              <a:rPr lang="cs-CZ" dirty="0"/>
              <a:t> </a:t>
            </a:r>
            <a:r>
              <a:rPr lang="cs-CZ" b="1" dirty="0"/>
              <a:t>výroby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plán určuje, které druhy z výrobního programu a v jakém množství budou vyráběny</a:t>
            </a:r>
            <a:br>
              <a:rPr lang="cs-CZ" dirty="0"/>
            </a:br>
            <a:r>
              <a:rPr lang="cs-CZ" dirty="0"/>
              <a:t>Musíme řešit:</a:t>
            </a:r>
          </a:p>
          <a:p>
            <a:pPr marL="0" indent="0">
              <a:buNone/>
            </a:pPr>
            <a:r>
              <a:rPr lang="cs-CZ" dirty="0"/>
              <a:t>  - </a:t>
            </a:r>
            <a:r>
              <a:rPr lang="cs-CZ" b="1" dirty="0"/>
              <a:t>využití kapacity</a:t>
            </a:r>
            <a:r>
              <a:rPr lang="cs-CZ" dirty="0"/>
              <a:t> – jak výrobu rozvrhnou v času, v příp. nevyužité kapacity můžeme přijímat zakázky na vedlejší výrobky, volnou kapacitu pronajmout</a:t>
            </a:r>
            <a:br>
              <a:rPr lang="cs-CZ" dirty="0"/>
            </a:br>
            <a:r>
              <a:rPr lang="cs-CZ" dirty="0"/>
              <a:t>       - pokud máme mnoho zakázek a kapacita nestačí musíme:</a:t>
            </a:r>
            <a:br>
              <a:rPr lang="cs-CZ" dirty="0"/>
            </a:br>
            <a:r>
              <a:rPr lang="cs-CZ" dirty="0"/>
              <a:t>                                                           - přesčasy</a:t>
            </a:r>
            <a:br>
              <a:rPr lang="cs-CZ" dirty="0"/>
            </a:br>
            <a:r>
              <a:rPr lang="cs-CZ" dirty="0"/>
              <a:t>                                                           - kooperace s jiným (konkurenčním) výrobcem</a:t>
            </a:r>
            <a:br>
              <a:rPr lang="cs-CZ" dirty="0"/>
            </a:br>
            <a:r>
              <a:rPr lang="cs-CZ" dirty="0"/>
              <a:t>                                                           - </a:t>
            </a:r>
            <a:r>
              <a:rPr lang="cs-CZ" dirty="0" err="1"/>
              <a:t>investicem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b="1" dirty="0"/>
              <a:t>finanční zabezpečení </a:t>
            </a:r>
            <a:r>
              <a:rPr lang="cs-CZ" dirty="0"/>
              <a:t>řeší:</a:t>
            </a:r>
            <a:br>
              <a:rPr lang="cs-CZ" dirty="0"/>
            </a:br>
            <a:r>
              <a:rPr lang="cs-CZ" dirty="0"/>
              <a:t>                                   - zda máme dostatek prostředků na to, abychom nakoupili materiál, skladovali ho, zpracovali ho na výrobek a abychom výrobek skladovali do doby jeho prodeje</a:t>
            </a:r>
            <a:br>
              <a:rPr lang="cs-CZ" dirty="0"/>
            </a:br>
            <a:r>
              <a:rPr lang="cs-CZ" dirty="0"/>
              <a:t>                                   - zda zakázka přinese dostatečný zisk</a:t>
            </a:r>
            <a:br>
              <a:rPr lang="cs-CZ" dirty="0"/>
            </a:br>
            <a:r>
              <a:rPr lang="cs-CZ" dirty="0"/>
              <a:t>- ve velkých podnicích pro plánování využívají počítačové systémy ERP – plánování podnikových zdrojů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95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2416</Words>
  <Application>Microsoft Office PowerPoint</Application>
  <PresentationFormat>Širokoúhlá obrazovka</PresentationFormat>
  <Paragraphs>232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Google Sans</vt:lpstr>
      <vt:lpstr>inherit</vt:lpstr>
      <vt:lpstr>Verdana</vt:lpstr>
      <vt:lpstr>Wingdings</vt:lpstr>
      <vt:lpstr>Motiv Office</vt:lpstr>
      <vt:lpstr>Prezentace aplikace PowerPoint</vt:lpstr>
      <vt:lpstr>VÝROBA</vt:lpstr>
      <vt:lpstr>Vstupy  vnitropodnikové řízení tj. výroba  výstupy</vt:lpstr>
      <vt:lpstr>Hlavní činnost podniku</vt:lpstr>
      <vt:lpstr>Výrobní činnost</vt:lpstr>
      <vt:lpstr>Typy výroby</vt:lpstr>
      <vt:lpstr>Průběh výroby</vt:lpstr>
      <vt:lpstr>Prezentace aplikace PowerPoint</vt:lpstr>
      <vt:lpstr>Plánování výroby </vt:lpstr>
      <vt:lpstr>Prezentace aplikace PowerPoint</vt:lpstr>
      <vt:lpstr>Prezentace aplikace PowerPoint</vt:lpstr>
      <vt:lpstr>Řízení výroby</vt:lpstr>
      <vt:lpstr>Která činnost podniku je nejdůležitější</vt:lpstr>
      <vt:lpstr>Prezentace aplikace PowerPoint</vt:lpstr>
      <vt:lpstr>Obchodní činnost</vt:lpstr>
      <vt:lpstr>Prezentace aplikace PowerPoint</vt:lpstr>
      <vt:lpstr>Služby </vt:lpstr>
      <vt:lpstr>Neziskové činnosti </vt:lpstr>
      <vt:lpstr>Prezentace aplikace PowerPoint</vt:lpstr>
      <vt:lpstr>Příprava na exkurzi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Exkurze</vt:lpstr>
      <vt:lpstr>Pojmy, které se objevily v rámci exkurze:</vt:lpstr>
      <vt:lpstr>Po vzájemné poradě udělejte krátkou prezentaci na zadané téma</vt:lpstr>
      <vt:lpstr>Vysvětlete:</vt:lpstr>
      <vt:lpstr>Prezentace aplikace PowerPoint</vt:lpstr>
      <vt:lpstr>Interview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Host</cp:lastModifiedBy>
  <cp:revision>77</cp:revision>
  <dcterms:created xsi:type="dcterms:W3CDTF">2019-01-06T15:12:34Z</dcterms:created>
  <dcterms:modified xsi:type="dcterms:W3CDTF">2023-04-21T11:25:56Z</dcterms:modified>
</cp:coreProperties>
</file>