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78" r:id="rId2"/>
    <p:sldId id="646" r:id="rId3"/>
    <p:sldId id="647" r:id="rId4"/>
    <p:sldId id="316" r:id="rId5"/>
    <p:sldId id="643" r:id="rId6"/>
    <p:sldId id="319" r:id="rId7"/>
    <p:sldId id="644" r:id="rId8"/>
    <p:sldId id="642" r:id="rId9"/>
    <p:sldId id="648" r:id="rId10"/>
    <p:sldId id="341" r:id="rId11"/>
    <p:sldId id="645" r:id="rId12"/>
    <p:sldId id="285" r:id="rId13"/>
    <p:sldId id="288" r:id="rId14"/>
    <p:sldId id="300" r:id="rId15"/>
    <p:sldId id="296" r:id="rId16"/>
    <p:sldId id="287" r:id="rId17"/>
    <p:sldId id="293" r:id="rId18"/>
    <p:sldId id="291" r:id="rId19"/>
    <p:sldId id="305" r:id="rId20"/>
    <p:sldId id="380" r:id="rId21"/>
    <p:sldId id="317" r:id="rId22"/>
    <p:sldId id="649" r:id="rId23"/>
    <p:sldId id="633" r:id="rId24"/>
    <p:sldId id="28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646"/>
            <p14:sldId id="647"/>
            <p14:sldId id="316"/>
            <p14:sldId id="643"/>
            <p14:sldId id="319"/>
            <p14:sldId id="644"/>
            <p14:sldId id="642"/>
            <p14:sldId id="648"/>
            <p14:sldId id="341"/>
            <p14:sldId id="645"/>
            <p14:sldId id="285"/>
            <p14:sldId id="288"/>
            <p14:sldId id="300"/>
            <p14:sldId id="296"/>
            <p14:sldId id="287"/>
            <p14:sldId id="293"/>
            <p14:sldId id="291"/>
            <p14:sldId id="305"/>
            <p14:sldId id="380"/>
            <p14:sldId id="317"/>
            <p14:sldId id="649"/>
            <p14:sldId id="633"/>
          </p14:sldIdLst>
        </p14:section>
        <p14:section name="Oddíl bez názvu" id="{A0861753-5143-4A1E-A033-3C78C38730B9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9AA1B-33E7-460B-9EB9-5DB709750EC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99C3D8C-AB84-4ACA-82FB-4EA3F9BD5CCF}">
      <dgm:prSet phldrT="[Text]"/>
      <dgm:spPr/>
      <dgm:t>
        <a:bodyPr/>
        <a:lstStyle/>
        <a:p>
          <a:r>
            <a:rPr lang="cs-CZ" dirty="0" err="1"/>
            <a:t>Growth</a:t>
          </a:r>
          <a:r>
            <a:rPr lang="cs-CZ" dirty="0"/>
            <a:t> (market)</a:t>
          </a:r>
          <a:endParaRPr lang="en-US" dirty="0"/>
        </a:p>
      </dgm:t>
    </dgm:pt>
    <dgm:pt modelId="{8E826D73-D122-49A4-84FD-07514E23BD93}" type="parTrans" cxnId="{9479BC9B-E692-4CB0-BDB7-16152EEB500C}">
      <dgm:prSet/>
      <dgm:spPr/>
      <dgm:t>
        <a:bodyPr/>
        <a:lstStyle/>
        <a:p>
          <a:endParaRPr lang="en-US"/>
        </a:p>
      </dgm:t>
    </dgm:pt>
    <dgm:pt modelId="{EA625A57-9573-4118-9FD8-61B26B76D31B}" type="sibTrans" cxnId="{9479BC9B-E692-4CB0-BDB7-16152EEB500C}">
      <dgm:prSet/>
      <dgm:spPr/>
      <dgm:t>
        <a:bodyPr/>
        <a:lstStyle/>
        <a:p>
          <a:endParaRPr lang="en-US"/>
        </a:p>
      </dgm:t>
    </dgm:pt>
    <dgm:pt modelId="{1316BAC7-6BE8-4DC2-9799-909281638DDE}">
      <dgm:prSet phldrT="[Text]"/>
      <dgm:spPr/>
      <dgm:t>
        <a:bodyPr/>
        <a:lstStyle/>
        <a:p>
          <a:r>
            <a:rPr lang="cs-CZ" dirty="0"/>
            <a:t>Export </a:t>
          </a:r>
          <a:r>
            <a:rPr lang="cs-CZ" dirty="0" err="1"/>
            <a:t>competence</a:t>
          </a:r>
          <a:endParaRPr lang="en-US" dirty="0"/>
        </a:p>
      </dgm:t>
    </dgm:pt>
    <dgm:pt modelId="{AF4B1288-599D-4824-BA01-0FDE21691320}" type="parTrans" cxnId="{D039A42A-F491-4A8C-AB34-1014DC28F578}">
      <dgm:prSet/>
      <dgm:spPr/>
      <dgm:t>
        <a:bodyPr/>
        <a:lstStyle/>
        <a:p>
          <a:endParaRPr lang="en-US"/>
        </a:p>
      </dgm:t>
    </dgm:pt>
    <dgm:pt modelId="{28B1A311-9253-453A-9203-158BDC6325EF}" type="sibTrans" cxnId="{D039A42A-F491-4A8C-AB34-1014DC28F578}">
      <dgm:prSet/>
      <dgm:spPr/>
      <dgm:t>
        <a:bodyPr/>
        <a:lstStyle/>
        <a:p>
          <a:endParaRPr lang="en-US"/>
        </a:p>
      </dgm:t>
    </dgm:pt>
    <dgm:pt modelId="{D7C9CE07-3B4D-42CF-8886-E85A5B83AA43}">
      <dgm:prSet phldrT="[Text]"/>
      <dgm:spPr/>
      <dgm:t>
        <a:bodyPr/>
        <a:lstStyle/>
        <a:p>
          <a:r>
            <a:rPr lang="cs-CZ" dirty="0" err="1"/>
            <a:t>Sources</a:t>
          </a:r>
          <a:r>
            <a:rPr lang="cs-CZ" dirty="0"/>
            <a:t>, </a:t>
          </a:r>
          <a:r>
            <a:rPr lang="cs-CZ" dirty="0" err="1"/>
            <a:t>potential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Czech</a:t>
          </a:r>
          <a:endParaRPr lang="en-US" dirty="0"/>
        </a:p>
      </dgm:t>
    </dgm:pt>
    <dgm:pt modelId="{41B2DD88-B344-404B-9E23-18A5313618AA}" type="parTrans" cxnId="{7E5C81CB-6257-4AB7-85F5-C5BA09F7E5E0}">
      <dgm:prSet/>
      <dgm:spPr/>
      <dgm:t>
        <a:bodyPr/>
        <a:lstStyle/>
        <a:p>
          <a:endParaRPr lang="en-US"/>
        </a:p>
      </dgm:t>
    </dgm:pt>
    <dgm:pt modelId="{E144FD52-D2C5-4945-89E9-D4F2A4763BCF}" type="sibTrans" cxnId="{7E5C81CB-6257-4AB7-85F5-C5BA09F7E5E0}">
      <dgm:prSet/>
      <dgm:spPr/>
      <dgm:t>
        <a:bodyPr/>
        <a:lstStyle/>
        <a:p>
          <a:endParaRPr lang="en-US"/>
        </a:p>
      </dgm:t>
    </dgm:pt>
    <dgm:pt modelId="{1E7928F2-E774-4CD9-B934-EEB0E2637EE2}" type="pres">
      <dgm:prSet presAssocID="{3129AA1B-33E7-460B-9EB9-5DB709750ECE}" presName="compositeShape" presStyleCnt="0">
        <dgm:presLayoutVars>
          <dgm:chMax val="7"/>
          <dgm:dir/>
          <dgm:resizeHandles val="exact"/>
        </dgm:presLayoutVars>
      </dgm:prSet>
      <dgm:spPr/>
    </dgm:pt>
    <dgm:pt modelId="{452C2FAD-E2E5-49E7-B9D9-6A99E72B05EF}" type="pres">
      <dgm:prSet presAssocID="{A99C3D8C-AB84-4ACA-82FB-4EA3F9BD5CCF}" presName="circ1" presStyleLbl="vennNode1" presStyleIdx="0" presStyleCnt="3"/>
      <dgm:spPr/>
    </dgm:pt>
    <dgm:pt modelId="{7DA6C0C6-30D7-48E6-943F-BA3388647707}" type="pres">
      <dgm:prSet presAssocID="{A99C3D8C-AB84-4ACA-82FB-4EA3F9BD5C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C828E7-9DA7-4D84-97EE-9F4141454FE4}" type="pres">
      <dgm:prSet presAssocID="{1316BAC7-6BE8-4DC2-9799-909281638DDE}" presName="circ2" presStyleLbl="vennNode1" presStyleIdx="1" presStyleCnt="3"/>
      <dgm:spPr/>
    </dgm:pt>
    <dgm:pt modelId="{6E95F681-3398-41CB-B287-0FC5E6556992}" type="pres">
      <dgm:prSet presAssocID="{1316BAC7-6BE8-4DC2-9799-909281638D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D2A5A7-C902-42B1-80B9-C1CC03ADFA90}" type="pres">
      <dgm:prSet presAssocID="{D7C9CE07-3B4D-42CF-8886-E85A5B83AA43}" presName="circ3" presStyleLbl="vennNode1" presStyleIdx="2" presStyleCnt="3"/>
      <dgm:spPr/>
    </dgm:pt>
    <dgm:pt modelId="{5D3895C4-164A-452D-AC7B-96A21C9AED84}" type="pres">
      <dgm:prSet presAssocID="{D7C9CE07-3B4D-42CF-8886-E85A5B83AA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039A42A-F491-4A8C-AB34-1014DC28F578}" srcId="{3129AA1B-33E7-460B-9EB9-5DB709750ECE}" destId="{1316BAC7-6BE8-4DC2-9799-909281638DDE}" srcOrd="1" destOrd="0" parTransId="{AF4B1288-599D-4824-BA01-0FDE21691320}" sibTransId="{28B1A311-9253-453A-9203-158BDC6325EF}"/>
    <dgm:cxn modelId="{5577F62C-51FA-4B77-98F6-9F3D48BA688C}" type="presOf" srcId="{A99C3D8C-AB84-4ACA-82FB-4EA3F9BD5CCF}" destId="{452C2FAD-E2E5-49E7-B9D9-6A99E72B05EF}" srcOrd="0" destOrd="0" presId="urn:microsoft.com/office/officeart/2005/8/layout/venn1"/>
    <dgm:cxn modelId="{77073062-076D-4623-927C-228FE108E77A}" type="presOf" srcId="{1316BAC7-6BE8-4DC2-9799-909281638DDE}" destId="{6E95F681-3398-41CB-B287-0FC5E6556992}" srcOrd="1" destOrd="0" presId="urn:microsoft.com/office/officeart/2005/8/layout/venn1"/>
    <dgm:cxn modelId="{3EAC0343-509E-42C0-BBF1-12ACED5C4B5C}" type="presOf" srcId="{D7C9CE07-3B4D-42CF-8886-E85A5B83AA43}" destId="{5D3895C4-164A-452D-AC7B-96A21C9AED84}" srcOrd="1" destOrd="0" presId="urn:microsoft.com/office/officeart/2005/8/layout/venn1"/>
    <dgm:cxn modelId="{AA234777-C0C4-44E8-A4B5-5AE452BC27AD}" type="presOf" srcId="{A99C3D8C-AB84-4ACA-82FB-4EA3F9BD5CCF}" destId="{7DA6C0C6-30D7-48E6-943F-BA3388647707}" srcOrd="1" destOrd="0" presId="urn:microsoft.com/office/officeart/2005/8/layout/venn1"/>
    <dgm:cxn modelId="{42B2449B-2CBB-444B-BD3C-66E574694453}" type="presOf" srcId="{1316BAC7-6BE8-4DC2-9799-909281638DDE}" destId="{B2C828E7-9DA7-4D84-97EE-9F4141454FE4}" srcOrd="0" destOrd="0" presId="urn:microsoft.com/office/officeart/2005/8/layout/venn1"/>
    <dgm:cxn modelId="{9479BC9B-E692-4CB0-BDB7-16152EEB500C}" srcId="{3129AA1B-33E7-460B-9EB9-5DB709750ECE}" destId="{A99C3D8C-AB84-4ACA-82FB-4EA3F9BD5CCF}" srcOrd="0" destOrd="0" parTransId="{8E826D73-D122-49A4-84FD-07514E23BD93}" sibTransId="{EA625A57-9573-4118-9FD8-61B26B76D31B}"/>
    <dgm:cxn modelId="{C32CCCAB-5DCD-47B8-B961-158ABF7CC8EF}" type="presOf" srcId="{D7C9CE07-3B4D-42CF-8886-E85A5B83AA43}" destId="{72D2A5A7-C902-42B1-80B9-C1CC03ADFA90}" srcOrd="0" destOrd="0" presId="urn:microsoft.com/office/officeart/2005/8/layout/venn1"/>
    <dgm:cxn modelId="{D99142B5-B10B-4538-9101-889FD2E603D5}" type="presOf" srcId="{3129AA1B-33E7-460B-9EB9-5DB709750ECE}" destId="{1E7928F2-E774-4CD9-B934-EEB0E2637EE2}" srcOrd="0" destOrd="0" presId="urn:microsoft.com/office/officeart/2005/8/layout/venn1"/>
    <dgm:cxn modelId="{7E5C81CB-6257-4AB7-85F5-C5BA09F7E5E0}" srcId="{3129AA1B-33E7-460B-9EB9-5DB709750ECE}" destId="{D7C9CE07-3B4D-42CF-8886-E85A5B83AA43}" srcOrd="2" destOrd="0" parTransId="{41B2DD88-B344-404B-9E23-18A5313618AA}" sibTransId="{E144FD52-D2C5-4945-89E9-D4F2A4763BCF}"/>
    <dgm:cxn modelId="{D97234CA-332D-4177-9E24-19CC40F2F883}" type="presParOf" srcId="{1E7928F2-E774-4CD9-B934-EEB0E2637EE2}" destId="{452C2FAD-E2E5-49E7-B9D9-6A99E72B05EF}" srcOrd="0" destOrd="0" presId="urn:microsoft.com/office/officeart/2005/8/layout/venn1"/>
    <dgm:cxn modelId="{05955DA1-D454-43B8-AB48-759FB42F8300}" type="presParOf" srcId="{1E7928F2-E774-4CD9-B934-EEB0E2637EE2}" destId="{7DA6C0C6-30D7-48E6-943F-BA3388647707}" srcOrd="1" destOrd="0" presId="urn:microsoft.com/office/officeart/2005/8/layout/venn1"/>
    <dgm:cxn modelId="{728FE0E0-8BBF-441F-86C5-96A8544E32B0}" type="presParOf" srcId="{1E7928F2-E774-4CD9-B934-EEB0E2637EE2}" destId="{B2C828E7-9DA7-4D84-97EE-9F4141454FE4}" srcOrd="2" destOrd="0" presId="urn:microsoft.com/office/officeart/2005/8/layout/venn1"/>
    <dgm:cxn modelId="{A19082D2-46C9-4089-9C60-6E066BC128D4}" type="presParOf" srcId="{1E7928F2-E774-4CD9-B934-EEB0E2637EE2}" destId="{6E95F681-3398-41CB-B287-0FC5E6556992}" srcOrd="3" destOrd="0" presId="urn:microsoft.com/office/officeart/2005/8/layout/venn1"/>
    <dgm:cxn modelId="{B989EFF2-1216-4B50-8B83-4885FE126C19}" type="presParOf" srcId="{1E7928F2-E774-4CD9-B934-EEB0E2637EE2}" destId="{72D2A5A7-C902-42B1-80B9-C1CC03ADFA90}" srcOrd="4" destOrd="0" presId="urn:microsoft.com/office/officeart/2005/8/layout/venn1"/>
    <dgm:cxn modelId="{DBF6B99C-DE4A-4F03-B59A-C6D9FF169BF3}" type="presParOf" srcId="{1E7928F2-E774-4CD9-B934-EEB0E2637EE2}" destId="{5D3895C4-164A-452D-AC7B-96A21C9AED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581685" y="1289145"/>
            <a:ext cx="3126975" cy="49868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8" name="Zástupný symbol pro text 19"/>
          <p:cNvSpPr>
            <a:spLocks noGrp="1"/>
          </p:cNvSpPr>
          <p:nvPr>
            <p:ph type="body" sz="quarter" idx="15"/>
          </p:nvPr>
        </p:nvSpPr>
        <p:spPr>
          <a:xfrm>
            <a:off x="2083200" y="1299600"/>
            <a:ext cx="9374400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400110"/>
          </a:xfrm>
        </p:spPr>
        <p:txBody>
          <a:bodyPr>
            <a:spAutoFit/>
          </a:bodyPr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003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11.11.2022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11.11.2022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11.11.2022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11.11.2022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11.11.2022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11.11.2022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fstede-insights.com/product/compare-countri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hofstede-insights.com/product/compare-countries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4W8OYFBYKh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06887" y="1289690"/>
            <a:ext cx="3587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EKONOMIKA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7013584" y="3257006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V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CF53D-6E66-9B7F-6923-9A401340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40035"/>
            <a:ext cx="10515600" cy="1325563"/>
          </a:xfrm>
        </p:spPr>
        <p:txBody>
          <a:bodyPr/>
          <a:lstStyle/>
          <a:p>
            <a:r>
              <a:rPr lang="cs-CZ" dirty="0"/>
              <a:t>Absolutní výhody x komparativní 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67160-30DD-B874-7D92-9EFE7211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01254"/>
            <a:ext cx="9677400" cy="467570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998E8-F656-ACB3-0732-7B859CEE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2DFAB8-8605-E713-FEDC-6FAB8917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A6FEA5A4-15D8-6B12-B180-D809C840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2288712"/>
            <a:ext cx="5423517" cy="40676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5800" cy="1325563"/>
          </a:xfrm>
        </p:spPr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Case study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27100" y="1500138"/>
            <a:ext cx="8216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Televizeseznam.cz/služba/</a:t>
            </a:r>
            <a:r>
              <a:rPr lang="cs-CZ" sz="2800" dirty="0" err="1"/>
              <a:t>stream</a:t>
            </a:r>
            <a:endParaRPr lang="cs-CZ" sz="2800" dirty="0"/>
          </a:p>
          <a:p>
            <a:r>
              <a:rPr lang="cs-CZ" sz="2800" dirty="0"/>
              <a:t>Jak nás vidí svět</a:t>
            </a:r>
          </a:p>
          <a:p>
            <a:endParaRPr lang="cs-CZ" sz="2800" dirty="0"/>
          </a:p>
          <a:p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70C0"/>
                </a:solidFill>
              </a:rPr>
              <a:t>Vyberte si jednu epizodu, shlédněte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70C0"/>
                </a:solidFill>
              </a:rPr>
              <a:t>Stručně řekněte ostatním obsah (pointu)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70C0"/>
                </a:solidFill>
              </a:rPr>
              <a:t>Připravte si podobný příklad pro vhodné/nevhodné působení na globálním trhu</a:t>
            </a:r>
            <a:endParaRPr lang="en-US" sz="2800" dirty="0"/>
          </a:p>
        </p:txBody>
      </p:sp>
      <p:pic>
        <p:nvPicPr>
          <p:cNvPr id="12290" name="Picture 2" descr="C:\Users\TISLER\AppData\Local\Temp\glob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672" y="1500138"/>
            <a:ext cx="3054227" cy="35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16F8978-806D-4E52-BA07-8DDEDAA0D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42245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9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ED80D0E7-293B-43DD-B9F9-245CAECD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cs-CZ" altLang="en-US"/>
              <a:t>CZECH REPUBLIC</a:t>
            </a:r>
          </a:p>
        </p:txBody>
      </p:sp>
      <p:sp>
        <p:nvSpPr>
          <p:cNvPr id="2051" name="Zástupný symbol pro obsah 2">
            <a:extLst>
              <a:ext uri="{FF2B5EF4-FFF2-40B4-BE49-F238E27FC236}">
                <a16:creationId xmlns:a16="http://schemas.microsoft.com/office/drawing/2014/main" id="{71A1CAD5-9B0B-4055-A889-5D97D4648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FD575CE9-3A3E-48FF-A0DD-373B7D00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1000126"/>
            <a:ext cx="53054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4281F-3B8B-45DA-819D-54A2C7EE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365125"/>
            <a:ext cx="10803384" cy="1325563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Prague</a:t>
            </a:r>
            <a:b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castle</a:t>
            </a:r>
            <a:b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Charles </a:t>
            </a:r>
            <a:b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Bridge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Výsledek obrázku pro obrázek pivo">
            <a:extLst>
              <a:ext uri="{FF2B5EF4-FFF2-40B4-BE49-F238E27FC236}">
                <a16:creationId xmlns:a16="http://schemas.microsoft.com/office/drawing/2014/main" id="{884AA9E0-EF6B-48DB-A363-0A4355243B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17" y="4021951"/>
            <a:ext cx="4399978" cy="24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vá Škoda Scala oficiálně: Už jsme ji prozkoumali naživo!">
            <a:extLst>
              <a:ext uri="{FF2B5EF4-FFF2-40B4-BE49-F238E27FC236}">
                <a16:creationId xmlns:a16="http://schemas.microsoft.com/office/drawing/2014/main" id="{321B5EF8-8DAD-49E3-91E3-0DE3AB13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95334"/>
            <a:ext cx="4093935" cy="25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ek škodovka logo">
            <a:extLst>
              <a:ext uri="{FF2B5EF4-FFF2-40B4-BE49-F238E27FC236}">
                <a16:creationId xmlns:a16="http://schemas.microsoft.com/office/drawing/2014/main" id="{9EC4126F-DBC4-4012-B3E6-5F23733F8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0" y="3364891"/>
            <a:ext cx="1228336" cy="14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jaromír jágr obrázek">
            <a:extLst>
              <a:ext uri="{FF2B5EF4-FFF2-40B4-BE49-F238E27FC236}">
                <a16:creationId xmlns:a16="http://schemas.microsoft.com/office/drawing/2014/main" id="{B384DA73-0EAE-4244-984E-0275DC9C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24" y="758975"/>
            <a:ext cx="2447001" cy="26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BC96460-FA85-431A-8639-51820733D236}"/>
              </a:ext>
            </a:extLst>
          </p:cNvPr>
          <p:cNvSpPr txBox="1"/>
          <p:nvPr/>
        </p:nvSpPr>
        <p:spPr>
          <a:xfrm>
            <a:off x="8218500" y="100385"/>
            <a:ext cx="268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</a:rPr>
              <a:t>Jaromir</a:t>
            </a:r>
            <a:r>
              <a:rPr lang="cs-CZ" sz="2400" dirty="0">
                <a:solidFill>
                  <a:srgbClr val="C00000"/>
                </a:solidFill>
              </a:rPr>
              <a:t> JAGR 68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9AF497-AB77-4FA3-A255-6C408A04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24" y="144696"/>
            <a:ext cx="5480304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2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3D6C2-6F07-4D26-AF7C-A26019FF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Výsledek obrázku pro kam čr nejvíce vyváží obrázek">
            <a:extLst>
              <a:ext uri="{FF2B5EF4-FFF2-40B4-BE49-F238E27FC236}">
                <a16:creationId xmlns:a16="http://schemas.microsoft.com/office/drawing/2014/main" id="{731890D7-9EB8-4DC3-A389-8E50B0E562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63" y="910716"/>
            <a:ext cx="7752999" cy="55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4998C4B-5159-407D-A82B-57BA7F000603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EB5EC5C-69E4-471C-807A-89B32019587D}"/>
              </a:ext>
            </a:extLst>
          </p:cNvPr>
          <p:cNvSpPr/>
          <p:nvPr/>
        </p:nvSpPr>
        <p:spPr>
          <a:xfrm>
            <a:off x="3426863" y="1027906"/>
            <a:ext cx="2343622" cy="5008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785C00-B2D9-41BE-865E-A77CC7BFE548}"/>
              </a:ext>
            </a:extLst>
          </p:cNvPr>
          <p:cNvSpPr txBox="1"/>
          <p:nvPr/>
        </p:nvSpPr>
        <p:spPr>
          <a:xfrm>
            <a:off x="3423903" y="1027906"/>
            <a:ext cx="2243747" cy="48013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Groceries</a:t>
            </a:r>
            <a:r>
              <a:rPr lang="cs-CZ" dirty="0"/>
              <a:t>, </a:t>
            </a:r>
            <a:r>
              <a:rPr lang="cs-CZ" dirty="0" err="1"/>
              <a:t>animals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Drinks</a:t>
            </a:r>
            <a:r>
              <a:rPr lang="cs-CZ" dirty="0"/>
              <a:t>, </a:t>
            </a:r>
            <a:r>
              <a:rPr lang="cs-CZ" dirty="0" err="1"/>
              <a:t>tobacco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Raw</a:t>
            </a:r>
            <a:r>
              <a:rPr lang="cs-CZ" dirty="0"/>
              <a:t> </a:t>
            </a:r>
            <a:r>
              <a:rPr lang="cs-CZ" dirty="0" err="1"/>
              <a:t>materials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sources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Oils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cs-CZ" dirty="0"/>
          </a:p>
          <a:p>
            <a:endParaRPr lang="cs-CZ" dirty="0"/>
          </a:p>
          <a:p>
            <a:r>
              <a:rPr lang="cs-CZ" dirty="0"/>
              <a:t>Semi-</a:t>
            </a:r>
            <a:r>
              <a:rPr lang="cs-CZ" dirty="0" err="1"/>
              <a:t>products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Machines</a:t>
            </a:r>
            <a:r>
              <a:rPr lang="cs-CZ" dirty="0"/>
              <a:t>, </a:t>
            </a:r>
            <a:r>
              <a:rPr lang="cs-CZ" dirty="0" err="1"/>
              <a:t>vehicles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Consumer</a:t>
            </a:r>
            <a:r>
              <a:rPr lang="cs-CZ" dirty="0"/>
              <a:t> </a:t>
            </a:r>
            <a:r>
              <a:rPr lang="cs-CZ" dirty="0" err="1"/>
              <a:t>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7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05E96-C386-4110-B727-70632D46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Související obrázek">
            <a:extLst>
              <a:ext uri="{FF2B5EF4-FFF2-40B4-BE49-F238E27FC236}">
                <a16:creationId xmlns:a16="http://schemas.microsoft.com/office/drawing/2014/main" id="{658BE261-5B22-4911-BF25-1047598038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14" y="876985"/>
            <a:ext cx="9446368" cy="53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022223F-5456-4DCE-ADD0-43FC5799A86C}"/>
              </a:ext>
            </a:extLst>
          </p:cNvPr>
          <p:cNvSpPr/>
          <p:nvPr/>
        </p:nvSpPr>
        <p:spPr>
          <a:xfrm>
            <a:off x="2447014" y="745724"/>
            <a:ext cx="1565693" cy="54684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CF64E87-F88F-4F2F-B152-01FA7F4151AE}"/>
              </a:ext>
            </a:extLst>
          </p:cNvPr>
          <p:cNvSpPr txBox="1"/>
          <p:nvPr/>
        </p:nvSpPr>
        <p:spPr>
          <a:xfrm>
            <a:off x="2543690" y="866932"/>
            <a:ext cx="1372340" cy="572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Germany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USA</a:t>
            </a:r>
          </a:p>
          <a:p>
            <a:endParaRPr lang="cs-CZ" dirty="0"/>
          </a:p>
          <a:p>
            <a:r>
              <a:rPr lang="cs-CZ" dirty="0" err="1"/>
              <a:t>Switzerland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Austria</a:t>
            </a:r>
            <a:endParaRPr lang="cs-CZ" dirty="0"/>
          </a:p>
          <a:p>
            <a:pPr>
              <a:lnSpc>
                <a:spcPct val="200000"/>
              </a:lnSpc>
            </a:pPr>
            <a:r>
              <a:rPr lang="cs-CZ" dirty="0"/>
              <a:t>Uk</a:t>
            </a:r>
          </a:p>
          <a:p>
            <a:pPr>
              <a:lnSpc>
                <a:spcPct val="150000"/>
              </a:lnSpc>
            </a:pPr>
            <a:r>
              <a:rPr lang="cs-CZ" dirty="0"/>
              <a:t>France</a:t>
            </a:r>
          </a:p>
          <a:p>
            <a:pPr>
              <a:lnSpc>
                <a:spcPct val="150000"/>
              </a:lnSpc>
            </a:pPr>
            <a:r>
              <a:rPr lang="cs-CZ" dirty="0"/>
              <a:t>Japan</a:t>
            </a:r>
          </a:p>
          <a:p>
            <a:pPr>
              <a:lnSpc>
                <a:spcPct val="200000"/>
              </a:lnSpc>
            </a:pPr>
            <a:r>
              <a:rPr lang="cs-CZ" dirty="0" err="1"/>
              <a:t>Niederland</a:t>
            </a:r>
            <a:endParaRPr lang="cs-CZ" dirty="0"/>
          </a:p>
          <a:p>
            <a:pPr>
              <a:lnSpc>
                <a:spcPct val="200000"/>
              </a:lnSpc>
            </a:pPr>
            <a:r>
              <a:rPr lang="cs-CZ" dirty="0" err="1"/>
              <a:t>Spain</a:t>
            </a:r>
            <a:endParaRPr lang="cs-CZ" dirty="0"/>
          </a:p>
          <a:p>
            <a:pPr>
              <a:lnSpc>
                <a:spcPct val="200000"/>
              </a:lnSpc>
            </a:pPr>
            <a:r>
              <a:rPr lang="cs-CZ" dirty="0"/>
              <a:t>Italy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3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436088-9D63-45AA-91EB-B4F2D96F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Export </a:t>
            </a:r>
            <a:r>
              <a:rPr lang="cs-CZ" dirty="0" err="1"/>
              <a:t>Strategy</a:t>
            </a:r>
            <a:endParaRPr lang="cs-CZ" dirty="0"/>
          </a:p>
          <a:p>
            <a:r>
              <a:rPr lang="cs-CZ" dirty="0"/>
              <a:t>Export hot-line</a:t>
            </a:r>
          </a:p>
          <a:p>
            <a:r>
              <a:rPr lang="cs-CZ" dirty="0" err="1"/>
              <a:t>Analysis</a:t>
            </a:r>
            <a:endParaRPr lang="cs-CZ" dirty="0"/>
          </a:p>
          <a:p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export </a:t>
            </a:r>
            <a:r>
              <a:rPr lang="cs-CZ" dirty="0" err="1"/>
              <a:t>opportunities</a:t>
            </a:r>
            <a:endParaRPr lang="cs-CZ" dirty="0"/>
          </a:p>
          <a:p>
            <a:r>
              <a:rPr lang="cs-CZ" dirty="0" err="1"/>
              <a:t>Financing</a:t>
            </a:r>
            <a:r>
              <a:rPr lang="cs-CZ" dirty="0"/>
              <a:t> (</a:t>
            </a:r>
            <a:r>
              <a:rPr lang="cs-CZ" dirty="0" err="1"/>
              <a:t>insurance</a:t>
            </a:r>
            <a:r>
              <a:rPr lang="cs-CZ" dirty="0"/>
              <a:t>, </a:t>
            </a:r>
            <a:r>
              <a:rPr lang="cs-CZ" dirty="0" err="1"/>
              <a:t>loans</a:t>
            </a:r>
            <a:r>
              <a:rPr lang="cs-CZ" dirty="0"/>
              <a:t>)</a:t>
            </a:r>
          </a:p>
          <a:p>
            <a:r>
              <a:rPr lang="cs-CZ" dirty="0"/>
              <a:t>Business </a:t>
            </a:r>
            <a:r>
              <a:rPr lang="cs-CZ" dirty="0" err="1"/>
              <a:t>missions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politicians</a:t>
            </a:r>
            <a:endParaRPr lang="cs-CZ" dirty="0"/>
          </a:p>
          <a:p>
            <a:r>
              <a:rPr lang="cs-CZ" dirty="0" err="1"/>
              <a:t>Exhibitions</a:t>
            </a:r>
            <a:r>
              <a:rPr lang="cs-CZ" dirty="0"/>
              <a:t>, </a:t>
            </a:r>
            <a:r>
              <a:rPr lang="cs-CZ" dirty="0" err="1"/>
              <a:t>Trades</a:t>
            </a:r>
            <a:endParaRPr lang="cs-CZ" dirty="0"/>
          </a:p>
          <a:p>
            <a:r>
              <a:rPr lang="cs-CZ" dirty="0"/>
              <a:t>Export </a:t>
            </a:r>
            <a:r>
              <a:rPr lang="cs-CZ" dirty="0" err="1"/>
              <a:t>Academy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D55AE3B-2FDF-45A9-9B7E-2FBF1486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diplomacy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9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01C38-9354-4BD7-B87C-336E0A13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Priority </a:t>
            </a:r>
            <a:r>
              <a:rPr lang="cs-CZ" dirty="0" err="1"/>
              <a:t>countries</a:t>
            </a:r>
            <a:r>
              <a:rPr lang="cs-CZ" dirty="0"/>
              <a:t> (</a:t>
            </a:r>
            <a:r>
              <a:rPr lang="cs-CZ" dirty="0" err="1"/>
              <a:t>for</a:t>
            </a:r>
            <a:r>
              <a:rPr lang="cs-CZ" dirty="0"/>
              <a:t> export)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D581192-6EE7-4141-9B6D-4BD062E40E65}"/>
              </a:ext>
            </a:extLst>
          </p:cNvPr>
          <p:cNvSpPr/>
          <p:nvPr/>
        </p:nvSpPr>
        <p:spPr>
          <a:xfrm>
            <a:off x="838200" y="1652648"/>
            <a:ext cx="20145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Brasil</a:t>
            </a:r>
            <a:endParaRPr lang="cs-CZ" sz="2400" dirty="0"/>
          </a:p>
          <a:p>
            <a:r>
              <a:rPr lang="cs-CZ" sz="2400" dirty="0" err="1"/>
              <a:t>China</a:t>
            </a:r>
            <a:endParaRPr lang="cs-CZ" sz="2400" dirty="0"/>
          </a:p>
          <a:p>
            <a:r>
              <a:rPr lang="cs-CZ" sz="2400" dirty="0"/>
              <a:t>India</a:t>
            </a:r>
          </a:p>
          <a:p>
            <a:r>
              <a:rPr lang="cs-CZ" sz="2400" dirty="0" err="1"/>
              <a:t>Iraq</a:t>
            </a:r>
            <a:endParaRPr lang="cs-CZ" sz="2400" dirty="0"/>
          </a:p>
          <a:p>
            <a:r>
              <a:rPr lang="cs-CZ" sz="2400" dirty="0" err="1"/>
              <a:t>Kazachstan</a:t>
            </a:r>
            <a:endParaRPr lang="cs-CZ" sz="2400" dirty="0"/>
          </a:p>
          <a:p>
            <a:r>
              <a:rPr lang="cs-CZ" sz="2400" dirty="0" err="1"/>
              <a:t>Mexico</a:t>
            </a:r>
            <a:endParaRPr lang="cs-CZ" sz="2400" dirty="0"/>
          </a:p>
          <a:p>
            <a:r>
              <a:rPr lang="cs-CZ" sz="2400" dirty="0" err="1"/>
              <a:t>Russia</a:t>
            </a:r>
            <a:endParaRPr lang="cs-CZ" sz="2400" dirty="0"/>
          </a:p>
          <a:p>
            <a:r>
              <a:rPr lang="cs-CZ" sz="2400" dirty="0" err="1"/>
              <a:t>Serbia</a:t>
            </a:r>
            <a:endParaRPr lang="cs-CZ" sz="2400" dirty="0"/>
          </a:p>
          <a:p>
            <a:r>
              <a:rPr lang="cs-CZ" sz="2400" dirty="0" err="1"/>
              <a:t>Turkey</a:t>
            </a:r>
            <a:endParaRPr lang="cs-CZ" sz="2400" dirty="0"/>
          </a:p>
          <a:p>
            <a:r>
              <a:rPr lang="cs-CZ" sz="2400" dirty="0" err="1"/>
              <a:t>Ukraine</a:t>
            </a:r>
            <a:endParaRPr lang="cs-CZ" sz="2400" dirty="0"/>
          </a:p>
          <a:p>
            <a:r>
              <a:rPr lang="cs-CZ" sz="2400" dirty="0"/>
              <a:t>USA</a:t>
            </a:r>
          </a:p>
          <a:p>
            <a:r>
              <a:rPr lang="cs-CZ" sz="2400" dirty="0"/>
              <a:t>Vietnam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D1E2E93A-B3B0-4439-9C9F-15C0EBA333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27455" y="1652648"/>
          <a:ext cx="35766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Zástupný obsah 3">
            <a:extLst>
              <a:ext uri="{FF2B5EF4-FFF2-40B4-BE49-F238E27FC236}">
                <a16:creationId xmlns:a16="http://schemas.microsoft.com/office/drawing/2014/main" id="{7CCF0401-A56A-4762-8F4D-337CB9CF3E99}"/>
              </a:ext>
            </a:extLst>
          </p:cNvPr>
          <p:cNvGraphicFramePr>
            <a:graphicFrameLocks/>
          </p:cNvGraphicFramePr>
          <p:nvPr/>
        </p:nvGraphicFramePr>
        <p:xfrm>
          <a:off x="7956364" y="192023"/>
          <a:ext cx="4049708" cy="5984940"/>
        </p:xfrm>
        <a:graphic>
          <a:graphicData uri="http://schemas.openxmlformats.org/drawingml/2006/table">
            <a:tbl>
              <a:tblPr/>
              <a:tblGrid>
                <a:gridCol w="1012427">
                  <a:extLst>
                    <a:ext uri="{9D8B030D-6E8A-4147-A177-3AD203B41FA5}">
                      <a16:colId xmlns:a16="http://schemas.microsoft.com/office/drawing/2014/main" val="2013108135"/>
                    </a:ext>
                  </a:extLst>
                </a:gridCol>
                <a:gridCol w="1012427">
                  <a:extLst>
                    <a:ext uri="{9D8B030D-6E8A-4147-A177-3AD203B41FA5}">
                      <a16:colId xmlns:a16="http://schemas.microsoft.com/office/drawing/2014/main" val="1819253568"/>
                    </a:ext>
                  </a:extLst>
                </a:gridCol>
                <a:gridCol w="1012427">
                  <a:extLst>
                    <a:ext uri="{9D8B030D-6E8A-4147-A177-3AD203B41FA5}">
                      <a16:colId xmlns:a16="http://schemas.microsoft.com/office/drawing/2014/main" val="937447672"/>
                    </a:ext>
                  </a:extLst>
                </a:gridCol>
                <a:gridCol w="1012427">
                  <a:extLst>
                    <a:ext uri="{9D8B030D-6E8A-4147-A177-3AD203B41FA5}">
                      <a16:colId xmlns:a16="http://schemas.microsoft.com/office/drawing/2014/main" val="992368642"/>
                    </a:ext>
                  </a:extLst>
                </a:gridCol>
              </a:tblGrid>
              <a:tr h="51473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700" b="1">
                          <a:effectLst/>
                        </a:rPr>
                        <a:t>20 největších exportních partnerů - vývoz v miliónech korun</a:t>
                      </a:r>
                      <a:br>
                        <a:rPr lang="en-US" sz="700" b="1">
                          <a:effectLst/>
                        </a:rPr>
                      </a:br>
                      <a:endParaRPr lang="en-US" sz="700">
                        <a:effectLst/>
                      </a:endParaRP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706E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2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98901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 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>
                          <a:effectLst/>
                        </a:rPr>
                        <a:t>2016</a:t>
                      </a:r>
                      <a:endParaRPr lang="en-US" sz="700">
                        <a:effectLst/>
                      </a:endParaRP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>
                          <a:effectLst/>
                        </a:rPr>
                        <a:t>2017</a:t>
                      </a:r>
                      <a:endParaRPr lang="en-US" sz="700">
                        <a:effectLst/>
                      </a:endParaRP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>
                          <a:effectLst/>
                        </a:rPr>
                        <a:t>Růst %</a:t>
                      </a:r>
                      <a:endParaRPr lang="en-US" sz="700">
                        <a:effectLst/>
                      </a:endParaRP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20180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Německo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1 286 718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1 380 277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7,27 %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93617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Slovensko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331 354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324 926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-1,94 %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581532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Polsko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229 138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253 977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10,84 %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721903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Francie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205 572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215 058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4,61 %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75902"/>
                  </a:ext>
                </a:extLst>
              </a:tr>
              <a:tr h="357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Spojené království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208 167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209 410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0,60 %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9101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Rakousko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168 445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185 690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10,24 %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71320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Itálie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169 628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171 482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1,09 %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4914"/>
                  </a:ext>
                </a:extLst>
              </a:tr>
              <a:tr h="357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Nizozemsko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113 723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122 733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7,92 %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6201"/>
                  </a:ext>
                </a:extLst>
              </a:tr>
              <a:tr h="357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dirty="0" err="1">
                          <a:effectLst/>
                        </a:rPr>
                        <a:t>Maďarsko</a:t>
                      </a:r>
                      <a:endParaRPr lang="en-US" sz="700" dirty="0">
                        <a:effectLst/>
                      </a:endParaRP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114 009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121 514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6,58 %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50070"/>
                  </a:ext>
                </a:extLst>
              </a:tr>
              <a:tr h="357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Španělsko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111 714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119 896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7,32 %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98514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Belgie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92 871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96 143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3,52 %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48782"/>
                  </a:ext>
                </a:extLst>
              </a:tr>
              <a:tr h="357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Spojené státy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86 461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87 688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1,42 %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02190"/>
                  </a:ext>
                </a:extLst>
              </a:tr>
              <a:tr h="357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Ruská federace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75 210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82 164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9,25 %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25000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Švédsko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59 515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66 427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11,61 %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393995"/>
                  </a:ext>
                </a:extLst>
              </a:tr>
              <a:tr h="357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Švýcarsko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57 270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59 261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3,48 %</a:t>
                      </a:r>
                      <a:br>
                        <a:rPr lang="en-US" sz="700">
                          <a:effectLst/>
                        </a:rPr>
                      </a:br>
                      <a:endParaRPr lang="en-US" sz="700">
                        <a:effectLst/>
                      </a:endParaRP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62440"/>
                  </a:ext>
                </a:extLst>
              </a:tr>
              <a:tr h="357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Rumunsko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51 141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58 429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14,25 %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89860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Čína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46 874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56 243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19,99 %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60033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Turecko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53 351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53 135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-0,41 %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46027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Dánsko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39 670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40 821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2,90 %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07685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Ukrajina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21 757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>
                          <a:effectLst/>
                        </a:rPr>
                        <a:t>27 991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dirty="0">
                          <a:effectLst/>
                        </a:rPr>
                        <a:t>28,65 %</a:t>
                      </a:r>
                    </a:p>
                  </a:txBody>
                  <a:tcPr marL="76117" marR="76117" marT="15858" marB="15858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70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93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25F52-E83A-4BF2-AA19-76B53F3D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F2A77D3-CC7E-47D6-B5FC-413D6A023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7353" y="-873443"/>
            <a:ext cx="15383201" cy="76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49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DC5D7-2FA7-4A2B-AE4F-30D3D827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Agriculture</a:t>
            </a:r>
            <a:r>
              <a:rPr lang="cs-CZ" dirty="0"/>
              <a:t> - export</a:t>
            </a:r>
            <a:endParaRPr lang="en-US" dirty="0"/>
          </a:p>
        </p:txBody>
      </p:sp>
      <p:pic>
        <p:nvPicPr>
          <p:cNvPr id="16386" name="Picture 2" descr="Výsledek obrázku pro kam čr nejvíce vyváží obrázek">
            <a:extLst>
              <a:ext uri="{FF2B5EF4-FFF2-40B4-BE49-F238E27FC236}">
                <a16:creationId xmlns:a16="http://schemas.microsoft.com/office/drawing/2014/main" id="{3F0AD0EA-84FE-4BE0-BCBC-1D9517C0E7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01" y="228284"/>
            <a:ext cx="5083000" cy="60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B268B-9C8B-4D3A-99C7-601D1293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0" y="365125"/>
            <a:ext cx="6210299" cy="3051175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0070C0"/>
                </a:solidFill>
              </a:rPr>
              <a:t>ZAHRANIČNÍ OBCHOD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C3AA0A-480A-45B3-97CC-805554AC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49B83F-3703-4F01-9EA8-6D010A2F6E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83200" y="1299600"/>
            <a:ext cx="9374400" cy="996170"/>
          </a:xfrm>
        </p:spPr>
        <p:txBody>
          <a:bodyPr/>
          <a:lstStyle/>
          <a:p>
            <a:endParaRPr lang="cs-CZ" dirty="0"/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BB812B-F2B2-44DC-8A03-9768FB88A4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3ACE02-1151-421D-8959-E2DA5040D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42245"/>
            <a:ext cx="1366737" cy="371845"/>
          </a:xfrm>
          <a:prstGeom prst="rect">
            <a:avLst/>
          </a:prstGeom>
        </p:spPr>
      </p:pic>
      <p:sp>
        <p:nvSpPr>
          <p:cNvPr id="7" name="Zástupný text 4">
            <a:extLst>
              <a:ext uri="{FF2B5EF4-FFF2-40B4-BE49-F238E27FC236}">
                <a16:creationId xmlns:a16="http://schemas.microsoft.com/office/drawing/2014/main" id="{A15414C6-47E2-4470-B599-15F2251F77CC}"/>
              </a:ext>
            </a:extLst>
          </p:cNvPr>
          <p:cNvSpPr txBox="1">
            <a:spLocks/>
          </p:cNvSpPr>
          <p:nvPr/>
        </p:nvSpPr>
        <p:spPr>
          <a:xfrm>
            <a:off x="5308600" y="4635400"/>
            <a:ext cx="6149000" cy="20928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4400" indent="-2844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dirty="0"/>
              <a:t>Adaptace na místní podmínky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dirty="0"/>
              <a:t>Globální přístup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dirty="0" err="1"/>
              <a:t>Glocal</a:t>
            </a:r>
            <a:r>
              <a:rPr lang="cs-CZ" dirty="0"/>
              <a:t> (myslet globálně, jednat lokálně)</a:t>
            </a:r>
            <a:endParaRPr lang="en-US" dirty="0"/>
          </a:p>
        </p:txBody>
      </p:sp>
      <p:sp>
        <p:nvSpPr>
          <p:cNvPr id="9" name="AutoShape 2" descr="Nafukovací globus 30cm - Zeměkoule Brainstorm To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1722"/>
            <a:ext cx="52165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129300" y="2825520"/>
            <a:ext cx="1489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EXPORT</a:t>
            </a:r>
          </a:p>
          <a:p>
            <a:r>
              <a:rPr lang="cs-CZ" sz="2400" dirty="0"/>
              <a:t>IMPORT </a:t>
            </a:r>
          </a:p>
          <a:p>
            <a:r>
              <a:rPr lang="cs-CZ" sz="2400" dirty="0"/>
              <a:t>REEXPORT</a:t>
            </a:r>
          </a:p>
        </p:txBody>
      </p:sp>
    </p:spTree>
    <p:extLst>
      <p:ext uri="{BB962C8B-B14F-4D97-AF65-F5344CB8AC3E}">
        <p14:creationId xmlns:p14="http://schemas.microsoft.com/office/powerpoint/2010/main" val="291220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08E83-9D97-4E26-9E56-4C723840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ýsledek obrázku pro european trade pictures">
            <a:extLst>
              <a:ext uri="{FF2B5EF4-FFF2-40B4-BE49-F238E27FC236}">
                <a16:creationId xmlns:a16="http://schemas.microsoft.com/office/drawing/2014/main" id="{C717D154-16B4-4E0E-B1B1-64F30F754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61" y="280380"/>
            <a:ext cx="7507439" cy="67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AC616BA-37B6-441C-9036-2CEF00946E0D}"/>
              </a:ext>
            </a:extLst>
          </p:cNvPr>
          <p:cNvSpPr txBox="1"/>
          <p:nvPr/>
        </p:nvSpPr>
        <p:spPr>
          <a:xfrm>
            <a:off x="426128" y="704740"/>
            <a:ext cx="3957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/>
              <a:t>Cross-european</a:t>
            </a:r>
            <a:endParaRPr lang="cs-CZ" sz="4000" dirty="0"/>
          </a:p>
          <a:p>
            <a:r>
              <a:rPr lang="cs-CZ" sz="4000" dirty="0"/>
              <a:t> </a:t>
            </a:r>
            <a:r>
              <a:rPr lang="cs-CZ" sz="4000" dirty="0" err="1"/>
              <a:t>trade</a:t>
            </a:r>
            <a:endParaRPr lang="cs-CZ" sz="4000" dirty="0"/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399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04978-C514-4FA9-9343-3FE4455E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European</a:t>
            </a:r>
            <a:r>
              <a:rPr lang="cs-CZ" dirty="0"/>
              <a:t> Union – </a:t>
            </a:r>
            <a:r>
              <a:rPr lang="cs-CZ" dirty="0" err="1"/>
              <a:t>the</a:t>
            </a:r>
            <a:r>
              <a:rPr lang="cs-CZ" dirty="0"/>
              <a:t> single market</a:t>
            </a:r>
            <a:endParaRPr lang="en-US" dirty="0"/>
          </a:p>
        </p:txBody>
      </p:sp>
      <p:pic>
        <p:nvPicPr>
          <p:cNvPr id="1026" name="Picture 2" descr="     EU member states     Non-EU states which participate in the single market via the EEA or are in bilateral agreements with the EU (see integration of non-EU states)">
            <a:extLst>
              <a:ext uri="{FF2B5EF4-FFF2-40B4-BE49-F238E27FC236}">
                <a16:creationId xmlns:a16="http://schemas.microsoft.com/office/drawing/2014/main" id="{341D5F5F-0DE0-467F-8BFD-B99E72634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95" y="186113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B9E968C-5781-4CD7-81E9-0C3CC614708B}"/>
              </a:ext>
            </a:extLst>
          </p:cNvPr>
          <p:cNvSpPr txBox="1"/>
          <p:nvPr/>
        </p:nvSpPr>
        <p:spPr>
          <a:xfrm>
            <a:off x="7483876" y="1979720"/>
            <a:ext cx="3497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28 </a:t>
            </a:r>
            <a:r>
              <a:rPr lang="cs-CZ" sz="3600" dirty="0" err="1"/>
              <a:t>countries</a:t>
            </a:r>
            <a:endParaRPr lang="cs-CZ" sz="3600" dirty="0"/>
          </a:p>
          <a:p>
            <a:r>
              <a:rPr lang="cs-CZ" sz="3600" dirty="0"/>
              <a:t>500 mil. </a:t>
            </a:r>
            <a:r>
              <a:rPr lang="cs-CZ" sz="3600" dirty="0" err="1"/>
              <a:t>people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243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64352B-4D19-451E-A0D5-B6FED8A4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22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56C4BB-DD5E-40B2-84B7-22599D4164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2542" y="1166524"/>
            <a:ext cx="7888777" cy="590931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Zadání témat k prezentaci</a:t>
            </a:r>
            <a:endParaRPr lang="en-US" sz="36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2881F8-F0F8-4EF2-BEC3-8B7CBA2A3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794" y="1933244"/>
            <a:ext cx="7161600" cy="463203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Stát na straně nabídky a poptávky</a:t>
            </a:r>
          </a:p>
          <a:p>
            <a:pPr marL="0" indent="0">
              <a:buNone/>
            </a:pPr>
            <a:r>
              <a:rPr lang="cs-CZ" dirty="0"/>
              <a:t>Hospodářská politika vlády</a:t>
            </a:r>
          </a:p>
          <a:p>
            <a:pPr marL="0" indent="0">
              <a:buNone/>
            </a:pPr>
            <a:r>
              <a:rPr lang="cs-CZ" dirty="0"/>
              <a:t>Monetární a fiskální politika</a:t>
            </a:r>
          </a:p>
          <a:p>
            <a:pPr marL="0" indent="0">
              <a:buNone/>
            </a:pPr>
            <a:r>
              <a:rPr lang="cs-CZ" dirty="0"/>
              <a:t>Inflace</a:t>
            </a:r>
          </a:p>
          <a:p>
            <a:pPr marL="0" indent="0">
              <a:buNone/>
            </a:pPr>
            <a:r>
              <a:rPr lang="cs-CZ" dirty="0"/>
              <a:t>Potřeby</a:t>
            </a:r>
          </a:p>
          <a:p>
            <a:pPr marL="0" indent="0">
              <a:buNone/>
            </a:pPr>
            <a:r>
              <a:rPr lang="cs-CZ" dirty="0"/>
              <a:t>Základní prvky tržního mechanismu</a:t>
            </a:r>
          </a:p>
          <a:p>
            <a:pPr marL="0" indent="0">
              <a:buNone/>
            </a:pPr>
            <a:r>
              <a:rPr lang="cs-CZ" dirty="0"/>
              <a:t>Nabídka a poptávka na různých trzích</a:t>
            </a:r>
          </a:p>
          <a:p>
            <a:pPr marL="0" indent="0">
              <a:buNone/>
            </a:pPr>
            <a:r>
              <a:rPr lang="cs-CZ" dirty="0"/>
              <a:t>Zahraniční obchod</a:t>
            </a:r>
          </a:p>
          <a:p>
            <a:pPr marL="0" indent="0">
              <a:buNone/>
            </a:pPr>
            <a:r>
              <a:rPr lang="cs-CZ" dirty="0"/>
              <a:t>Monopoly</a:t>
            </a:r>
          </a:p>
          <a:p>
            <a:pPr marL="0" indent="0">
              <a:buNone/>
            </a:pPr>
            <a:r>
              <a:rPr lang="cs-CZ" dirty="0"/>
              <a:t>Zahraniční obchod</a:t>
            </a:r>
          </a:p>
          <a:p>
            <a:pPr marL="0" indent="0">
              <a:buNone/>
            </a:pPr>
            <a:r>
              <a:rPr lang="cs-CZ" dirty="0"/>
              <a:t>Trhy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6AF69C-F905-49C8-800C-CF365ED99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52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64352B-4D19-451E-A0D5-B6FED8A4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23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56C4BB-DD5E-40B2-84B7-22599D4164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5242" y="1215532"/>
            <a:ext cx="7888777" cy="590931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Zadání aplikační studie</a:t>
            </a:r>
            <a:endParaRPr lang="en-US" sz="36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2881F8-F0F8-4EF2-BEC3-8B7CBA2A3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37194" y="2784144"/>
            <a:ext cx="7161600" cy="24673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Forma: aplikační studie</a:t>
            </a:r>
          </a:p>
          <a:p>
            <a:pPr marL="0" indent="0">
              <a:buNone/>
            </a:pPr>
            <a:r>
              <a:rPr lang="cs-CZ" dirty="0"/>
              <a:t>Tématika: </a:t>
            </a:r>
            <a:r>
              <a:rPr lang="cs-CZ" dirty="0" err="1"/>
              <a:t>mindfulness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Jazyk: český</a:t>
            </a:r>
          </a:p>
          <a:p>
            <a:pPr marL="0" indent="0">
              <a:buNone/>
            </a:pPr>
            <a:r>
              <a:rPr lang="cs-CZ" dirty="0"/>
              <a:t>Zdroj: přednáška </a:t>
            </a:r>
          </a:p>
          <a:p>
            <a:pPr marL="0" indent="0">
              <a:buNone/>
            </a:pPr>
            <a:r>
              <a:rPr lang="cs-CZ" dirty="0"/>
              <a:t>Cíl: aplikace pro rozvoj managementu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6AF69C-F905-49C8-800C-CF365ED99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424614" y="2435430"/>
            <a:ext cx="4683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</a:t>
            </a:r>
            <a:r>
              <a:rPr lang="cs-CZ" dirty="0" err="1"/>
              <a:t>Hofstedeho</a:t>
            </a:r>
            <a:r>
              <a:rPr lang="cs-CZ" dirty="0"/>
              <a:t> kulturní dimenze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11200" y="1600204"/>
            <a:ext cx="10769600" cy="4853133"/>
          </a:xfrm>
        </p:spPr>
        <p:txBody>
          <a:bodyPr>
            <a:normAutofit/>
          </a:bodyPr>
          <a:lstStyle/>
          <a:p>
            <a:pPr lvl="0"/>
            <a:endParaRPr lang="cs-CZ" sz="2400" dirty="0"/>
          </a:p>
        </p:txBody>
      </p:sp>
      <p:pic>
        <p:nvPicPr>
          <p:cNvPr id="1026" name="Picture 2" descr="Hofstede’s Cultural Dimensions Theory">
            <a:extLst>
              <a:ext uri="{FF2B5EF4-FFF2-40B4-BE49-F238E27FC236}">
                <a16:creationId xmlns:a16="http://schemas.microsoft.com/office/drawing/2014/main" id="{5432A333-99F5-4821-9CA6-24CAC8E9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50" y="1685926"/>
            <a:ext cx="10363550" cy="477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15EF96-3769-4BC0-B236-152E0B5F2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42245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9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2683-290A-4208-A2EA-89BAF9AD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differences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38A8B0-65F3-4258-8072-7D22231F1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Hofstede</a:t>
            </a:r>
            <a:r>
              <a:rPr lang="cs-CZ" dirty="0"/>
              <a:t> </a:t>
            </a:r>
            <a:r>
              <a:rPr lang="cs-CZ" dirty="0" err="1"/>
              <a:t>dimension</a:t>
            </a:r>
            <a:endParaRPr lang="cs-CZ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https://www.hofstede-insights.com/product/compare-countries/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fontAlgn="base"/>
            <a:r>
              <a:rPr lang="en-US" i="1" dirty="0"/>
              <a:t>Power Distance</a:t>
            </a:r>
            <a:r>
              <a:rPr lang="en-US" dirty="0"/>
              <a:t> – To what degree does a country respect power and accept inequity in society?</a:t>
            </a:r>
          </a:p>
          <a:p>
            <a:pPr fontAlgn="base"/>
            <a:r>
              <a:rPr lang="en-US" i="1" dirty="0"/>
              <a:t>Individualism</a:t>
            </a:r>
            <a:r>
              <a:rPr lang="en-US" dirty="0"/>
              <a:t> – Is the country loosely framed on individualism or tightly controlled by collective decision-making?</a:t>
            </a:r>
          </a:p>
          <a:p>
            <a:pPr fontAlgn="base"/>
            <a:r>
              <a:rPr lang="en-US" i="1" dirty="0"/>
              <a:t>Masculinity</a:t>
            </a:r>
            <a:r>
              <a:rPr lang="en-US" dirty="0"/>
              <a:t> – Is the country “more tough or tender” in how it competes, versus taking care of the weak?</a:t>
            </a:r>
          </a:p>
          <a:p>
            <a:pPr fontAlgn="base"/>
            <a:r>
              <a:rPr lang="en-US" i="1" dirty="0"/>
              <a:t>Uncertainty Avoidance</a:t>
            </a:r>
            <a:r>
              <a:rPr lang="en-US" dirty="0"/>
              <a:t> – Does the country fear the unknown or accept it?</a:t>
            </a:r>
          </a:p>
          <a:p>
            <a:pPr fontAlgn="base"/>
            <a:r>
              <a:rPr lang="en-US" dirty="0"/>
              <a:t>Long Term Orientation</a:t>
            </a:r>
            <a:r>
              <a:rPr lang="en-US" i="1" dirty="0"/>
              <a:t> – Does a country plan ahead for the future or make more short-term decisions?</a:t>
            </a:r>
            <a:endParaRPr lang="en-US" dirty="0"/>
          </a:p>
          <a:p>
            <a:pPr fontAlgn="base"/>
            <a:r>
              <a:rPr lang="en-US" i="1" dirty="0"/>
              <a:t>Indulgence</a:t>
            </a:r>
            <a:r>
              <a:rPr lang="en-US" dirty="0"/>
              <a:t> – Does the country work now/play later, or the opposite?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9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37719-B350-404A-9207-92FCDA25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714090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Překlad: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D6D184-C942-469C-AD31-13A04D571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Vzdálenost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 k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moci</a:t>
            </a: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Kolektivismus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 vs.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individualismus</a:t>
            </a: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Maskulinita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 vs.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feminita</a:t>
            </a: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Vyhýbání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 se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nejistotě</a:t>
            </a: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Dlouhodobá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 vs.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krátkodobá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orientace</a:t>
            </a: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Požitkářství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 vs. 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zdrženlivost</a:t>
            </a:r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E3FA98-C925-471D-889D-B72B9670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945FC3-606D-4EA4-A601-6C107C91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15EF96-3769-4BC0-B236-152E0B5F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42245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AC5D7-138A-49C6-A33B-BBE781FD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839B33-E148-4008-9965-6A07000DE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9" y="568171"/>
            <a:ext cx="9734448" cy="54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7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FB624-AD36-4480-B829-C84E7245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                             Cvičení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3C92F1-A4D0-4065-96F9-B100C72F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1054AC-2F3B-42DC-9619-D4FBA7AEE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91A10A-99FB-40E0-B54A-2E93AA8F84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9281" y="1437171"/>
            <a:ext cx="5949986" cy="109260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https://www.hofstede-insights.com/product/compare-countries/</a:t>
            </a:r>
            <a:endParaRPr lang="en-US" dirty="0"/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6F8978-806D-4E52-BA07-8DDEDAA0D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42245"/>
            <a:ext cx="1366737" cy="371845"/>
          </a:xfrm>
          <a:prstGeom prst="rect">
            <a:avLst/>
          </a:prstGeom>
        </p:spPr>
      </p:pic>
      <p:pic>
        <p:nvPicPr>
          <p:cNvPr id="7" name="Zástupný symbol pro obsah 7">
            <a:extLst>
              <a:ext uri="{FF2B5EF4-FFF2-40B4-BE49-F238E27FC236}">
                <a16:creationId xmlns:a16="http://schemas.microsoft.com/office/drawing/2014/main" id="{64AA4C83-EAEE-436F-8FAD-80600B736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2388A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09" y="1974959"/>
            <a:ext cx="2468173" cy="246817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8713F86-03DD-4234-AF66-64B3E749194A}"/>
              </a:ext>
            </a:extLst>
          </p:cNvPr>
          <p:cNvSpPr txBox="1"/>
          <p:nvPr/>
        </p:nvSpPr>
        <p:spPr>
          <a:xfrm>
            <a:off x="6134631" y="3209046"/>
            <a:ext cx="41192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Vyberte libovolné 2-3 země, srovnejte a vyvoďte z toho vhodnost zahraničního obchodu (adaptace, globalizace)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TISLER\AppData\Local\Temp\shutterstock_96964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7"/>
            <a:ext cx="5789886" cy="62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9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537005" y="6176964"/>
            <a:ext cx="428016" cy="365125"/>
          </a:xfrm>
        </p:spPr>
        <p:txBody>
          <a:bodyPr/>
          <a:lstStyle/>
          <a:p>
            <a:fld id="{789B0A88-CBF1-4A65-9018-C7FEF8242273}" type="slidenum">
              <a:rPr lang="cs-CZ" sz="8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 noChangeAspect="1"/>
          </p:cNvSpPr>
          <p:nvPr/>
        </p:nvSpPr>
        <p:spPr>
          <a:xfrm>
            <a:off x="728438" y="641003"/>
            <a:ext cx="10681533" cy="5535961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82029" y="2977437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 ukázka</a:t>
            </a:r>
            <a:endParaRPr lang="cs-CZ" sz="4800" dirty="0"/>
          </a:p>
        </p:txBody>
      </p:sp>
      <p:pic>
        <p:nvPicPr>
          <p:cNvPr id="1028" name="Picture 4" descr="Výsledek obrázku pro youtube">
            <a:hlinkClick r:id="rId2"/>
            <a:extLst>
              <a:ext uri="{FF2B5EF4-FFF2-40B4-BE49-F238E27FC236}">
                <a16:creationId xmlns:a16="http://schemas.microsoft.com/office/drawing/2014/main" id="{18E89F43-7A74-46BC-9A86-E5298E62B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34448" r="9027" b="30154"/>
          <a:stretch/>
        </p:blipFill>
        <p:spPr bwMode="auto">
          <a:xfrm>
            <a:off x="7263724" y="2993484"/>
            <a:ext cx="3512192" cy="7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6AFBE2-FBAE-4662-A691-A3B4EA938412}"/>
              </a:ext>
            </a:extLst>
          </p:cNvPr>
          <p:cNvSpPr txBox="1"/>
          <p:nvPr/>
        </p:nvSpPr>
        <p:spPr>
          <a:xfrm>
            <a:off x="782029" y="940081"/>
            <a:ext cx="67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Reklama na Škoda auto </a:t>
            </a:r>
            <a:r>
              <a:rPr lang="cs-CZ" sz="3200" b="1" dirty="0" err="1">
                <a:solidFill>
                  <a:schemeClr val="bg1"/>
                </a:solidFill>
              </a:rPr>
              <a:t>Tchaiwan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79600" y="4305300"/>
            <a:ext cx="481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https://www.youtube.com/watch?v=zRwspdzs1Is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0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300" y="916602"/>
            <a:ext cx="10515600" cy="1325563"/>
          </a:xfrm>
        </p:spPr>
        <p:txBody>
          <a:bodyPr/>
          <a:lstStyle/>
          <a:p>
            <a:r>
              <a:rPr lang="cs-CZ" dirty="0"/>
              <a:t>Clo, celní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7300" y="2187574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Při dovozu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Při vývozu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Při průvozu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81161" y="3788599"/>
            <a:ext cx="75108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Nejčastější přestupky:</a:t>
            </a:r>
          </a:p>
          <a:p>
            <a:r>
              <a:rPr lang="cs-CZ" sz="3200" dirty="0"/>
              <a:t>Porušování předpisů o oběhu zboží s cizinou</a:t>
            </a:r>
          </a:p>
          <a:p>
            <a:r>
              <a:rPr lang="cs-CZ" sz="3200" dirty="0"/>
              <a:t>Krácení cla</a:t>
            </a:r>
          </a:p>
          <a:p>
            <a:r>
              <a:rPr lang="cs-CZ" sz="3200" dirty="0"/>
              <a:t>Ztěžování celní kontroly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80" y="878777"/>
            <a:ext cx="3901440" cy="29169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</TotalTime>
  <Words>655</Words>
  <Application>Microsoft Office PowerPoint</Application>
  <PresentationFormat>Širokoúhlá obrazovka</PresentationFormat>
  <Paragraphs>232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charter</vt:lpstr>
      <vt:lpstr>Verdana</vt:lpstr>
      <vt:lpstr>Wingdings</vt:lpstr>
      <vt:lpstr>Motiv Office</vt:lpstr>
      <vt:lpstr>Prezentace aplikace PowerPoint</vt:lpstr>
      <vt:lpstr>ZAHRANIČNÍ OBCHOD</vt:lpstr>
      <vt:lpstr>                 Hofstedeho kulturní dimenze</vt:lpstr>
      <vt:lpstr>Intercultural differences</vt:lpstr>
      <vt:lpstr>Překlad:</vt:lpstr>
      <vt:lpstr>Prezentace aplikace PowerPoint</vt:lpstr>
      <vt:lpstr>                                                         Cvičení</vt:lpstr>
      <vt:lpstr>Prezentace aplikace PowerPoint</vt:lpstr>
      <vt:lpstr>Clo, celní politika</vt:lpstr>
      <vt:lpstr>Absolutní výhody x komparativní výhody</vt:lpstr>
      <vt:lpstr>Case study</vt:lpstr>
      <vt:lpstr>CZECH REPUBLIC</vt:lpstr>
      <vt:lpstr>Prague castle Charles  Bridge</vt:lpstr>
      <vt:lpstr>Prezentace aplikace PowerPoint</vt:lpstr>
      <vt:lpstr>Prezentace aplikace PowerPoint</vt:lpstr>
      <vt:lpstr>Modern economic diplomacy</vt:lpstr>
      <vt:lpstr>Priority countries (for export)</vt:lpstr>
      <vt:lpstr>Prezentace aplikace PowerPoint</vt:lpstr>
      <vt:lpstr>Agriculture - export</vt:lpstr>
      <vt:lpstr>Prezentace aplikace PowerPoint</vt:lpstr>
      <vt:lpstr>European Union – the single market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Kamila Tišlerová</cp:lastModifiedBy>
  <cp:revision>61</cp:revision>
  <dcterms:created xsi:type="dcterms:W3CDTF">2019-01-06T15:12:34Z</dcterms:created>
  <dcterms:modified xsi:type="dcterms:W3CDTF">2022-11-11T16:19:02Z</dcterms:modified>
</cp:coreProperties>
</file>