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78" r:id="rId2"/>
    <p:sldId id="258" r:id="rId3"/>
    <p:sldId id="305" r:id="rId4"/>
    <p:sldId id="306" r:id="rId5"/>
    <p:sldId id="313" r:id="rId6"/>
    <p:sldId id="304" r:id="rId7"/>
    <p:sldId id="307" r:id="rId8"/>
    <p:sldId id="299" r:id="rId9"/>
    <p:sldId id="308" r:id="rId10"/>
    <p:sldId id="309" r:id="rId11"/>
    <p:sldId id="310" r:id="rId12"/>
    <p:sldId id="311" r:id="rId13"/>
    <p:sldId id="302" r:id="rId14"/>
    <p:sldId id="303" r:id="rId15"/>
    <p:sldId id="312" r:id="rId16"/>
    <p:sldId id="300" r:id="rId17"/>
    <p:sldId id="301" r:id="rId18"/>
    <p:sldId id="292" r:id="rId19"/>
    <p:sldId id="28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258"/>
            <p14:sldId id="305"/>
            <p14:sldId id="306"/>
            <p14:sldId id="313"/>
            <p14:sldId id="304"/>
            <p14:sldId id="307"/>
            <p14:sldId id="299"/>
            <p14:sldId id="308"/>
            <p14:sldId id="309"/>
            <p14:sldId id="310"/>
            <p14:sldId id="311"/>
            <p14:sldId id="302"/>
            <p14:sldId id="303"/>
            <p14:sldId id="312"/>
            <p14:sldId id="300"/>
            <p14:sldId id="301"/>
            <p14:sldId id="292"/>
          </p14:sldIdLst>
        </p14:section>
        <p14:section name="Oddíl bez názvu" id="{A0861753-5143-4A1E-A033-3C78C38730B9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A8649-7D44-4134-B39B-1FF44B3555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2108307-BE47-4E54-A8E6-032F0A6071D9}">
      <dgm:prSet phldrT="[Text]"/>
      <dgm:spPr/>
      <dgm:t>
        <a:bodyPr/>
        <a:lstStyle/>
        <a:p>
          <a:r>
            <a:rPr lang="cs-CZ" dirty="0"/>
            <a:t>Lovci a sběrači</a:t>
          </a:r>
        </a:p>
      </dgm:t>
    </dgm:pt>
    <dgm:pt modelId="{0C72FFDE-4B3E-4A8B-A3B3-BE3FC2959B21}" type="parTrans" cxnId="{B9DD810F-859D-4362-BA18-0A0BDFB5F3AA}">
      <dgm:prSet/>
      <dgm:spPr/>
      <dgm:t>
        <a:bodyPr/>
        <a:lstStyle/>
        <a:p>
          <a:endParaRPr lang="cs-CZ"/>
        </a:p>
      </dgm:t>
    </dgm:pt>
    <dgm:pt modelId="{F5378AC6-BC82-40F1-A4EF-CF3C927A6130}" type="sibTrans" cxnId="{B9DD810F-859D-4362-BA18-0A0BDFB5F3AA}">
      <dgm:prSet/>
      <dgm:spPr/>
      <dgm:t>
        <a:bodyPr/>
        <a:lstStyle/>
        <a:p>
          <a:endParaRPr lang="cs-CZ"/>
        </a:p>
      </dgm:t>
    </dgm:pt>
    <dgm:pt modelId="{1146767C-B5AD-4338-AC9A-D96E827AFE9C}">
      <dgm:prSet phldrT="[Text]"/>
      <dgm:spPr/>
      <dgm:t>
        <a:bodyPr/>
        <a:lstStyle/>
        <a:p>
          <a:r>
            <a:rPr lang="cs-CZ" dirty="0"/>
            <a:t>Dělba práce</a:t>
          </a:r>
        </a:p>
      </dgm:t>
    </dgm:pt>
    <dgm:pt modelId="{C9FB9731-DF3A-4E74-8FD4-C82E111D53C8}" type="parTrans" cxnId="{5D365265-D4B9-47F0-9CDE-2086F84C6C8D}">
      <dgm:prSet/>
      <dgm:spPr/>
      <dgm:t>
        <a:bodyPr/>
        <a:lstStyle/>
        <a:p>
          <a:endParaRPr lang="cs-CZ"/>
        </a:p>
      </dgm:t>
    </dgm:pt>
    <dgm:pt modelId="{6C9C2A23-8491-4898-8BA5-28C95E06E521}" type="sibTrans" cxnId="{5D365265-D4B9-47F0-9CDE-2086F84C6C8D}">
      <dgm:prSet/>
      <dgm:spPr/>
      <dgm:t>
        <a:bodyPr/>
        <a:lstStyle/>
        <a:p>
          <a:endParaRPr lang="cs-CZ"/>
        </a:p>
      </dgm:t>
    </dgm:pt>
    <dgm:pt modelId="{418330A2-1E9B-43A7-BBE6-4EEDE77E3665}">
      <dgm:prSet phldrT="[Text]"/>
      <dgm:spPr/>
      <dgm:t>
        <a:bodyPr/>
        <a:lstStyle/>
        <a:p>
          <a:r>
            <a:rPr lang="cs-CZ" dirty="0"/>
            <a:t>Obchod, směna</a:t>
          </a:r>
        </a:p>
      </dgm:t>
    </dgm:pt>
    <dgm:pt modelId="{3D003E2A-5985-4AEB-B182-1E0D6285D9E2}" type="parTrans" cxnId="{D4B62563-BAB7-4BBA-9ACC-9FD1DE962535}">
      <dgm:prSet/>
      <dgm:spPr/>
      <dgm:t>
        <a:bodyPr/>
        <a:lstStyle/>
        <a:p>
          <a:endParaRPr lang="cs-CZ"/>
        </a:p>
      </dgm:t>
    </dgm:pt>
    <dgm:pt modelId="{58FEFE1A-D768-4E81-8438-DE2CB25238F5}" type="sibTrans" cxnId="{D4B62563-BAB7-4BBA-9ACC-9FD1DE962535}">
      <dgm:prSet/>
      <dgm:spPr/>
      <dgm:t>
        <a:bodyPr/>
        <a:lstStyle/>
        <a:p>
          <a:endParaRPr lang="cs-CZ"/>
        </a:p>
      </dgm:t>
    </dgm:pt>
    <dgm:pt modelId="{6A399A98-9075-4563-926F-A703F4999E57}" type="pres">
      <dgm:prSet presAssocID="{975A8649-7D44-4134-B39B-1FF44B35558B}" presName="Name0" presStyleCnt="0">
        <dgm:presLayoutVars>
          <dgm:dir/>
          <dgm:resizeHandles val="exact"/>
        </dgm:presLayoutVars>
      </dgm:prSet>
      <dgm:spPr/>
    </dgm:pt>
    <dgm:pt modelId="{FBA8F9A2-E777-4890-8851-CDCC79C2CE4F}" type="pres">
      <dgm:prSet presAssocID="{02108307-BE47-4E54-A8E6-032F0A6071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26259B-1C80-4E24-AC33-D2FA6EF862E6}" type="pres">
      <dgm:prSet presAssocID="{F5378AC6-BC82-40F1-A4EF-CF3C927A6130}" presName="sibTrans" presStyleLbl="sibTrans2D1" presStyleIdx="0" presStyleCnt="2"/>
      <dgm:spPr/>
      <dgm:t>
        <a:bodyPr/>
        <a:lstStyle/>
        <a:p>
          <a:endParaRPr lang="cs-CZ"/>
        </a:p>
      </dgm:t>
    </dgm:pt>
    <dgm:pt modelId="{3294E0CE-F463-4474-A451-DD7A7CD41B9A}" type="pres">
      <dgm:prSet presAssocID="{F5378AC6-BC82-40F1-A4EF-CF3C927A6130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A37E9F3C-BD9B-4C4D-8693-E57BFD4D67EC}" type="pres">
      <dgm:prSet presAssocID="{1146767C-B5AD-4338-AC9A-D96E827AFE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0EE237-9C37-4695-91A0-FD57E44FBCDF}" type="pres">
      <dgm:prSet presAssocID="{6C9C2A23-8491-4898-8BA5-28C95E06E521}" presName="sibTrans" presStyleLbl="sibTrans2D1" presStyleIdx="1" presStyleCnt="2"/>
      <dgm:spPr/>
      <dgm:t>
        <a:bodyPr/>
        <a:lstStyle/>
        <a:p>
          <a:endParaRPr lang="cs-CZ"/>
        </a:p>
      </dgm:t>
    </dgm:pt>
    <dgm:pt modelId="{BEF237B8-5C24-4A60-AD73-B84C08BC6F3A}" type="pres">
      <dgm:prSet presAssocID="{6C9C2A23-8491-4898-8BA5-28C95E06E521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7867748F-A3B1-4EAC-84FE-410D765F0C88}" type="pres">
      <dgm:prSet presAssocID="{418330A2-1E9B-43A7-BBE6-4EEDE77E36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D365265-D4B9-47F0-9CDE-2086F84C6C8D}" srcId="{975A8649-7D44-4134-B39B-1FF44B35558B}" destId="{1146767C-B5AD-4338-AC9A-D96E827AFE9C}" srcOrd="1" destOrd="0" parTransId="{C9FB9731-DF3A-4E74-8FD4-C82E111D53C8}" sibTransId="{6C9C2A23-8491-4898-8BA5-28C95E06E521}"/>
    <dgm:cxn modelId="{E2A88DFC-802F-4D61-AA11-3E503473582E}" type="presOf" srcId="{975A8649-7D44-4134-B39B-1FF44B35558B}" destId="{6A399A98-9075-4563-926F-A703F4999E57}" srcOrd="0" destOrd="0" presId="urn:microsoft.com/office/officeart/2005/8/layout/process1"/>
    <dgm:cxn modelId="{D4B62563-BAB7-4BBA-9ACC-9FD1DE962535}" srcId="{975A8649-7D44-4134-B39B-1FF44B35558B}" destId="{418330A2-1E9B-43A7-BBE6-4EEDE77E3665}" srcOrd="2" destOrd="0" parTransId="{3D003E2A-5985-4AEB-B182-1E0D6285D9E2}" sibTransId="{58FEFE1A-D768-4E81-8438-DE2CB25238F5}"/>
    <dgm:cxn modelId="{A5F8F705-F9DD-42E3-8156-D1EF3345A67E}" type="presOf" srcId="{02108307-BE47-4E54-A8E6-032F0A6071D9}" destId="{FBA8F9A2-E777-4890-8851-CDCC79C2CE4F}" srcOrd="0" destOrd="0" presId="urn:microsoft.com/office/officeart/2005/8/layout/process1"/>
    <dgm:cxn modelId="{43E21AC0-D1DA-4017-9A87-832CCE2B60BD}" type="presOf" srcId="{6C9C2A23-8491-4898-8BA5-28C95E06E521}" destId="{8E0EE237-9C37-4695-91A0-FD57E44FBCDF}" srcOrd="0" destOrd="0" presId="urn:microsoft.com/office/officeart/2005/8/layout/process1"/>
    <dgm:cxn modelId="{B9DD810F-859D-4362-BA18-0A0BDFB5F3AA}" srcId="{975A8649-7D44-4134-B39B-1FF44B35558B}" destId="{02108307-BE47-4E54-A8E6-032F0A6071D9}" srcOrd="0" destOrd="0" parTransId="{0C72FFDE-4B3E-4A8B-A3B3-BE3FC2959B21}" sibTransId="{F5378AC6-BC82-40F1-A4EF-CF3C927A6130}"/>
    <dgm:cxn modelId="{0CE0486A-2C55-4B66-B07D-B0000BE02A4A}" type="presOf" srcId="{F5378AC6-BC82-40F1-A4EF-CF3C927A6130}" destId="{F926259B-1C80-4E24-AC33-D2FA6EF862E6}" srcOrd="0" destOrd="0" presId="urn:microsoft.com/office/officeart/2005/8/layout/process1"/>
    <dgm:cxn modelId="{5F36066F-DFB1-4B5B-9846-A015C04245EF}" type="presOf" srcId="{F5378AC6-BC82-40F1-A4EF-CF3C927A6130}" destId="{3294E0CE-F463-4474-A451-DD7A7CD41B9A}" srcOrd="1" destOrd="0" presId="urn:microsoft.com/office/officeart/2005/8/layout/process1"/>
    <dgm:cxn modelId="{2B6CCA55-1A30-4104-86D4-8AB20D9BAD98}" type="presOf" srcId="{6C9C2A23-8491-4898-8BA5-28C95E06E521}" destId="{BEF237B8-5C24-4A60-AD73-B84C08BC6F3A}" srcOrd="1" destOrd="0" presId="urn:microsoft.com/office/officeart/2005/8/layout/process1"/>
    <dgm:cxn modelId="{BEF205CE-F720-4A08-8C3B-B8873D4BC57D}" type="presOf" srcId="{1146767C-B5AD-4338-AC9A-D96E827AFE9C}" destId="{A37E9F3C-BD9B-4C4D-8693-E57BFD4D67EC}" srcOrd="0" destOrd="0" presId="urn:microsoft.com/office/officeart/2005/8/layout/process1"/>
    <dgm:cxn modelId="{F1536D1C-F8EC-4A02-89A2-156FB88EEF62}" type="presOf" srcId="{418330A2-1E9B-43A7-BBE6-4EEDE77E3665}" destId="{7867748F-A3B1-4EAC-84FE-410D765F0C88}" srcOrd="0" destOrd="0" presId="urn:microsoft.com/office/officeart/2005/8/layout/process1"/>
    <dgm:cxn modelId="{9E03D695-F800-4320-8E8B-4567CB12A55C}" type="presParOf" srcId="{6A399A98-9075-4563-926F-A703F4999E57}" destId="{FBA8F9A2-E777-4890-8851-CDCC79C2CE4F}" srcOrd="0" destOrd="0" presId="urn:microsoft.com/office/officeart/2005/8/layout/process1"/>
    <dgm:cxn modelId="{07896D5D-1695-4667-A3D7-12105094B1C4}" type="presParOf" srcId="{6A399A98-9075-4563-926F-A703F4999E57}" destId="{F926259B-1C80-4E24-AC33-D2FA6EF862E6}" srcOrd="1" destOrd="0" presId="urn:microsoft.com/office/officeart/2005/8/layout/process1"/>
    <dgm:cxn modelId="{7DBAA258-A965-44A4-B5E0-B82D7BA22E8E}" type="presParOf" srcId="{F926259B-1C80-4E24-AC33-D2FA6EF862E6}" destId="{3294E0CE-F463-4474-A451-DD7A7CD41B9A}" srcOrd="0" destOrd="0" presId="urn:microsoft.com/office/officeart/2005/8/layout/process1"/>
    <dgm:cxn modelId="{0127B6A8-F0B6-4F59-8406-C18EA303CCAE}" type="presParOf" srcId="{6A399A98-9075-4563-926F-A703F4999E57}" destId="{A37E9F3C-BD9B-4C4D-8693-E57BFD4D67EC}" srcOrd="2" destOrd="0" presId="urn:microsoft.com/office/officeart/2005/8/layout/process1"/>
    <dgm:cxn modelId="{3E5BEF05-EEEA-4113-BA7C-636808770A55}" type="presParOf" srcId="{6A399A98-9075-4563-926F-A703F4999E57}" destId="{8E0EE237-9C37-4695-91A0-FD57E44FBCDF}" srcOrd="3" destOrd="0" presId="urn:microsoft.com/office/officeart/2005/8/layout/process1"/>
    <dgm:cxn modelId="{0E5D575C-6BCD-4EC3-A705-F30D25A8F0FC}" type="presParOf" srcId="{8E0EE237-9C37-4695-91A0-FD57E44FBCDF}" destId="{BEF237B8-5C24-4A60-AD73-B84C08BC6F3A}" srcOrd="0" destOrd="0" presId="urn:microsoft.com/office/officeart/2005/8/layout/process1"/>
    <dgm:cxn modelId="{EE00ECF3-BEB9-413E-890B-10E8336C4928}" type="presParOf" srcId="{6A399A98-9075-4563-926F-A703F4999E57}" destId="{7867748F-A3B1-4EAC-84FE-410D765F0C8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19.09.2022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19.09.2022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19.09.2022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19.09.2022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19.09.2022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06887" y="1289690"/>
            <a:ext cx="3587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EKONOMIKA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874123" y="3257006"/>
            <a:ext cx="2252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II.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0F9A8A-F0E2-4B55-5A1E-F5E9B88F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 výrobních faktorů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FCC55E-46BC-F1C4-D579-BF4E6322C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830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 je výrobní faktor?</a:t>
            </a:r>
          </a:p>
          <a:p>
            <a:pPr marL="0" indent="0">
              <a:buNone/>
            </a:pPr>
            <a:r>
              <a:rPr lang="cs-CZ" dirty="0"/>
              <a:t>Práce (lidské zdroje)</a:t>
            </a:r>
          </a:p>
          <a:p>
            <a:pPr marL="0" indent="0">
              <a:buNone/>
            </a:pPr>
            <a:r>
              <a:rPr lang="cs-CZ" dirty="0"/>
              <a:t>Půda (přírodní zdroje)</a:t>
            </a:r>
          </a:p>
          <a:p>
            <a:pPr marL="0" indent="0">
              <a:buNone/>
            </a:pPr>
            <a:r>
              <a:rPr lang="cs-CZ" dirty="0"/>
              <a:t>Kapitál (kapitálové zdroje)</a:t>
            </a:r>
          </a:p>
          <a:p>
            <a:pPr marL="0" indent="0">
              <a:buNone/>
            </a:pPr>
            <a:r>
              <a:rPr lang="cs-CZ" i="1" dirty="0"/>
              <a:t>informace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1D6DA3E-2952-9FB5-B163-DD74E6F2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85D3933-43BA-D484-A20C-6A86DE42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42FD477D-BEB7-2A9E-47F6-A98AB12C93C2}"/>
              </a:ext>
            </a:extLst>
          </p:cNvPr>
          <p:cNvSpPr txBox="1"/>
          <p:nvPr/>
        </p:nvSpPr>
        <p:spPr>
          <a:xfrm>
            <a:off x="7350711" y="2778711"/>
            <a:ext cx="3008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Jaká je cena:</a:t>
            </a:r>
          </a:p>
          <a:p>
            <a:endParaRPr lang="cs-CZ" dirty="0"/>
          </a:p>
          <a:p>
            <a:r>
              <a:rPr lang="cs-CZ" dirty="0"/>
              <a:t>Za pronájem půdy</a:t>
            </a:r>
          </a:p>
          <a:p>
            <a:r>
              <a:rPr lang="cs-CZ" dirty="0"/>
              <a:t>Za pronájem věcného kapitálu</a:t>
            </a:r>
          </a:p>
          <a:p>
            <a:r>
              <a:rPr lang="cs-CZ" dirty="0"/>
              <a:t>Za půjčku peněz</a:t>
            </a:r>
          </a:p>
          <a:p>
            <a:r>
              <a:rPr lang="cs-CZ" dirty="0"/>
              <a:t>Za poskytnutí práce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015763B-1CD8-4756-8D09-E0463C891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2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200D6B-37E9-8CC1-5278-050DC09D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C8CE01-2C27-3D68-54AD-EB70F659A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Omezené množství</a:t>
            </a:r>
          </a:p>
          <a:p>
            <a:r>
              <a:rPr lang="cs-CZ" dirty="0"/>
              <a:t>Rozdílná kvalita půdy (bonita)</a:t>
            </a:r>
          </a:p>
          <a:p>
            <a:endParaRPr lang="cs-CZ" dirty="0"/>
          </a:p>
          <a:p>
            <a:r>
              <a:rPr lang="cs-CZ" dirty="0"/>
              <a:t>Jak vypadá graf nabídky a poptávky?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3DBF018-813D-6BAA-FCFC-E2A65043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29269D7-CC25-BA18-CEF0-B58D223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pic>
        <p:nvPicPr>
          <p:cNvPr id="4100" name="Picture 4" descr="Česká rostlinná výroba a zemědělská technika pronikají na atraktivní trh  Kazachstánu | Velvyslanectví České republiky v Astaně">
            <a:extLst>
              <a:ext uri="{FF2B5EF4-FFF2-40B4-BE49-F238E27FC236}">
                <a16:creationId xmlns:a16="http://schemas.microsoft.com/office/drawing/2014/main" xmlns="" id="{8E96FA3E-263C-92CA-4F6C-2F8C4CA6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95" y="136525"/>
            <a:ext cx="4319561" cy="32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29AA9A8E-AB30-4BC5-C93C-5D486D2615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3F6381-F885-9D93-76F4-632D38C7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909" y="531812"/>
            <a:ext cx="10515600" cy="1325563"/>
          </a:xfrm>
        </p:spPr>
        <p:txBody>
          <a:bodyPr/>
          <a:lstStyle/>
          <a:p>
            <a:r>
              <a:rPr lang="cs-CZ" dirty="0"/>
              <a:t>Trh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730969B-643C-6C4F-D5E3-9D6A76AF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92" y="1857375"/>
            <a:ext cx="440804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Nabídka:</a:t>
            </a:r>
          </a:p>
          <a:p>
            <a:pPr marL="0" indent="0">
              <a:buNone/>
            </a:pPr>
            <a:r>
              <a:rPr lang="cs-CZ" dirty="0"/>
              <a:t>Málo pružná</a:t>
            </a:r>
          </a:p>
          <a:p>
            <a:pPr marL="0" indent="0">
              <a:buNone/>
            </a:pPr>
            <a:r>
              <a:rPr lang="cs-CZ" dirty="0"/>
              <a:t>Mobilita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Poptávka:</a:t>
            </a:r>
          </a:p>
          <a:p>
            <a:pPr marL="0" indent="0">
              <a:buNone/>
            </a:pPr>
            <a:r>
              <a:rPr lang="cs-CZ" dirty="0"/>
              <a:t>Závislost na </a:t>
            </a:r>
            <a:r>
              <a:rPr lang="cs-CZ" dirty="0" err="1"/>
              <a:t>hosp</a:t>
            </a:r>
            <a:r>
              <a:rPr lang="cs-CZ" dirty="0"/>
              <a:t>. růstu</a:t>
            </a:r>
          </a:p>
          <a:p>
            <a:pPr marL="0" indent="0">
              <a:buNone/>
            </a:pPr>
            <a:r>
              <a:rPr lang="cs-CZ" dirty="0"/>
              <a:t>Mzda nepružná směrem dolů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BEB20A5-769B-56B2-7DF0-A7B54685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60FE885-41E3-FD4F-5C54-5818128D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/>
          </a:p>
        </p:txBody>
      </p:sp>
      <p:pic>
        <p:nvPicPr>
          <p:cNvPr id="5124" name="Picture 4" descr="Index of /kriz/prevod_mikro/obrazky">
            <a:extLst>
              <a:ext uri="{FF2B5EF4-FFF2-40B4-BE49-F238E27FC236}">
                <a16:creationId xmlns:a16="http://schemas.microsoft.com/office/drawing/2014/main" xmlns="" id="{691AA1A7-9430-4F5B-EE96-3A06B1B6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1" y="543850"/>
            <a:ext cx="51244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02977FD-EB22-6BBE-15A6-C475D35BDE8C}"/>
              </a:ext>
            </a:extLst>
          </p:cNvPr>
          <p:cNvSpPr txBox="1"/>
          <p:nvPr/>
        </p:nvSpPr>
        <p:spPr>
          <a:xfrm>
            <a:off x="7297445" y="5717219"/>
            <a:ext cx="3693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NEZAMĚSTNANOST</a:t>
            </a:r>
          </a:p>
          <a:p>
            <a:r>
              <a:rPr lang="cs-CZ" dirty="0"/>
              <a:t>ÚŘAD PRÁCE</a:t>
            </a:r>
          </a:p>
          <a:p>
            <a:r>
              <a:rPr lang="cs-CZ" dirty="0"/>
              <a:t>PODPORA V NEZAMĚSTNANOSTI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3C295AF-A886-3C95-3FEC-B10B5A81AA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116CDD-16B7-D7DB-2BEE-158E68A9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08" y="547183"/>
            <a:ext cx="90507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                Jak být zaměstnán sám na sebe?</a:t>
            </a:r>
            <a:br>
              <a:rPr lang="cs-CZ" dirty="0"/>
            </a:br>
            <a:r>
              <a:rPr lang="cs-CZ" dirty="0"/>
              <a:t>Kde vzít peníze?</a:t>
            </a:r>
            <a:br>
              <a:rPr lang="cs-CZ" dirty="0"/>
            </a:br>
            <a:r>
              <a:rPr lang="cs-CZ" dirty="0"/>
              <a:t>CROWDFUNDING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12C408A9-59F2-1AAD-E1E6-FBC02B5AE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207" y="2076340"/>
            <a:ext cx="5713107" cy="428001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9450DF0-B8A1-4F4A-7B64-1FBB9868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412E66B-79F3-4517-597D-EDD4C10C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13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F411967-919F-D7C4-B7E9-F5F25BF1D0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4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B545579-7D5D-A507-9C4C-1864CABB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943"/>
            <a:ext cx="10515600" cy="4351338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PENĚŽNÍ</a:t>
            </a:r>
          </a:p>
          <a:p>
            <a:r>
              <a:rPr lang="cs-CZ" b="1" dirty="0">
                <a:solidFill>
                  <a:srgbClr val="002060"/>
                </a:solidFill>
              </a:rPr>
              <a:t>KAPITÁLOVÝ</a:t>
            </a:r>
          </a:p>
          <a:p>
            <a:r>
              <a:rPr lang="cs-CZ" b="1" dirty="0">
                <a:solidFill>
                  <a:srgbClr val="002060"/>
                </a:solidFill>
              </a:rPr>
              <a:t>CENNÝCH KOVŮ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C2BB107-1E82-44C8-723D-5CED7A84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16DF8E1-B887-2201-29CA-DFCE7C1F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14</a:t>
            </a:fld>
            <a:endParaRPr lang="cs-CZ"/>
          </a:p>
        </p:txBody>
      </p:sp>
      <p:pic>
        <p:nvPicPr>
          <p:cNvPr id="1026" name="Picture 2" descr="Finance 303: Financial Institutions &amp; Markets Course - Online Video Lessons  | Study.com">
            <a:extLst>
              <a:ext uri="{FF2B5EF4-FFF2-40B4-BE49-F238E27FC236}">
                <a16:creationId xmlns:a16="http://schemas.microsoft.com/office/drawing/2014/main" xmlns="" id="{F322F171-28D4-7FA9-4D93-3EE7C214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94" y="0"/>
            <a:ext cx="5246306" cy="293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2AABF49-3627-24E5-D592-D727C1782560}"/>
              </a:ext>
            </a:extLst>
          </p:cNvPr>
          <p:cNvSpPr txBox="1"/>
          <p:nvPr/>
        </p:nvSpPr>
        <p:spPr>
          <a:xfrm>
            <a:off x="2895600" y="1086503"/>
            <a:ext cx="2350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Finanční trhy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265848E-0086-11F8-CBC9-00C2CAECF5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1028" name="Picture 4" descr="Burza Cenných Papírů Praha">
            <a:extLst>
              <a:ext uri="{FF2B5EF4-FFF2-40B4-BE49-F238E27FC236}">
                <a16:creationId xmlns:a16="http://schemas.microsoft.com/office/drawing/2014/main" xmlns="" id="{2D2A413D-A7B7-04C4-5AD2-7A393CE7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54" y="3916974"/>
            <a:ext cx="6242712" cy="27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7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56FCA5-41B0-093F-96DB-A70D7EE4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Cenné papíry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CA14B29-E097-E709-8D60-5CC46305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91757" cy="4351338"/>
          </a:xfrm>
        </p:spPr>
        <p:txBody>
          <a:bodyPr/>
          <a:lstStyle/>
          <a:p>
            <a:r>
              <a:rPr lang="cs-CZ" dirty="0"/>
              <a:t>Dluhopisy (obligace)</a:t>
            </a:r>
          </a:p>
          <a:p>
            <a:r>
              <a:rPr lang="cs-CZ" dirty="0"/>
              <a:t>Akcie</a:t>
            </a:r>
          </a:p>
          <a:p>
            <a:r>
              <a:rPr lang="cs-CZ" dirty="0"/>
              <a:t>Směnka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A6108DD-7FD2-FB67-1BAC-5B7A6424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ABA7369-7BA3-A606-E2CB-0BCFE9B9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  <p:pic>
        <p:nvPicPr>
          <p:cNvPr id="6146" name="Picture 2" descr="Směnka vlastní Optys 1114 | Vaše online papírnictví">
            <a:extLst>
              <a:ext uri="{FF2B5EF4-FFF2-40B4-BE49-F238E27FC236}">
                <a16:creationId xmlns:a16="http://schemas.microsoft.com/office/drawing/2014/main" xmlns="" id="{9128311A-0279-98FD-B56E-F8B75EA6D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1" y="4479567"/>
            <a:ext cx="6494016" cy="23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Úvod do financí KMA/ÚF">
            <a:extLst>
              <a:ext uri="{FF2B5EF4-FFF2-40B4-BE49-F238E27FC236}">
                <a16:creationId xmlns:a16="http://schemas.microsoft.com/office/drawing/2014/main" xmlns="" id="{20DC0BF2-DF1D-CE91-FB54-9912ECB9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57" y="0"/>
            <a:ext cx="67191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E741105-79BF-6182-5BD6-7E840A14AA6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57FB7E-7ACE-3884-FDED-6B2F2E7F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32" y="858847"/>
            <a:ext cx="10515600" cy="1325563"/>
          </a:xfrm>
        </p:spPr>
        <p:txBody>
          <a:bodyPr/>
          <a:lstStyle/>
          <a:p>
            <a:r>
              <a:rPr lang="cs-CZ" dirty="0" err="1"/>
              <a:t>dropshipping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84C6AE6-42B2-3089-F1E0-432B764FC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0272"/>
            <a:ext cx="10515600" cy="64534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https://www.youtube.com/watch?v=MOAJXcvv0BY&amp;t=299s&amp;ab_channel=DominikKova%C5%99%C3%ADk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5FA2305-19B7-A60C-D919-01A269A6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BAE4ADD-586A-2245-73B8-FA56DBB3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16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xmlns="" id="{0E51E43C-FF0F-03A4-221B-D9110641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313" y="858847"/>
            <a:ext cx="5417416" cy="40630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E7FA5FA-337F-7D4C-84B1-777F01EF34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EF2467-328B-ADF7-3907-8AEF21CC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750" y="503589"/>
            <a:ext cx="10515600" cy="1325563"/>
          </a:xfrm>
        </p:spPr>
        <p:txBody>
          <a:bodyPr/>
          <a:lstStyle/>
          <a:p>
            <a:r>
              <a:rPr lang="cs-CZ" dirty="0"/>
              <a:t>Zadání projektu č. 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6326BF-82C4-0AE1-4D13-FF0F41F71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3" y="1832107"/>
            <a:ext cx="7986204" cy="30482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2800" dirty="0"/>
              <a:t>Vytvořte </a:t>
            </a:r>
            <a:r>
              <a:rPr lang="cs-CZ" sz="12800" dirty="0" err="1"/>
              <a:t>videoprezentaci</a:t>
            </a:r>
            <a:r>
              <a:rPr lang="cs-CZ" sz="12800" dirty="0"/>
              <a:t> na vysvětlení principu „neviditelné ruky trhu“.</a:t>
            </a:r>
          </a:p>
          <a:p>
            <a:pPr marL="0" indent="0">
              <a:buNone/>
            </a:pPr>
            <a:endParaRPr lang="cs-CZ" sz="12800" dirty="0"/>
          </a:p>
          <a:p>
            <a:pPr marL="0" indent="0">
              <a:buNone/>
            </a:pPr>
            <a:r>
              <a:rPr lang="cs-CZ" sz="12800" dirty="0"/>
              <a:t>Kritéria:</a:t>
            </a:r>
          </a:p>
          <a:p>
            <a:pPr>
              <a:buFontTx/>
              <a:buChar char="-"/>
            </a:pPr>
            <a:r>
              <a:rPr lang="cs-CZ" sz="12800" dirty="0"/>
              <a:t>Odbornost – 50 %</a:t>
            </a:r>
          </a:p>
          <a:p>
            <a:pPr>
              <a:buFontTx/>
              <a:buChar char="-"/>
            </a:pPr>
            <a:r>
              <a:rPr lang="cs-CZ" sz="12800" dirty="0"/>
              <a:t>Srozumitelnost - 25 %</a:t>
            </a:r>
          </a:p>
          <a:p>
            <a:pPr>
              <a:buFontTx/>
              <a:buChar char="-"/>
            </a:pPr>
            <a:r>
              <a:rPr lang="cs-CZ" sz="12800" dirty="0"/>
              <a:t>Zapamatovatelnost – 25 %</a:t>
            </a:r>
          </a:p>
          <a:p>
            <a:pPr>
              <a:buFontTx/>
              <a:buChar char="-"/>
            </a:pPr>
            <a:endParaRPr lang="cs-CZ" sz="12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6592E57-249C-9FE6-416E-96F39841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435" y="5830752"/>
            <a:ext cx="4114800" cy="365125"/>
          </a:xfrm>
        </p:spPr>
        <p:txBody>
          <a:bodyPr/>
          <a:lstStyle/>
          <a:p>
            <a:r>
              <a:rPr lang="cs-CZ" sz="1400" dirty="0"/>
              <a:t>https://www.youtube.com/watch?v=4Hn0nXJ9j2I&amp;ab_channel=EkonomieJednodu%C5%A1e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3A36A62-2962-C538-BD2E-113713C9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79BCBC8-2976-1A03-D2E1-5A9B5BDFE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043DAAF-FB7C-D4E6-E0B1-D169A08A8F22}"/>
              </a:ext>
            </a:extLst>
          </p:cNvPr>
          <p:cNvSpPr txBox="1"/>
          <p:nvPr/>
        </p:nvSpPr>
        <p:spPr>
          <a:xfrm>
            <a:off x="7803472" y="2872679"/>
            <a:ext cx="328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  <a:t>KNOWLEDGE </a:t>
            </a:r>
          </a:p>
          <a:p>
            <a:pPr algn="ctr"/>
            <a:r>
              <a:rPr 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  <a:t>TRANSFER</a:t>
            </a:r>
          </a:p>
        </p:txBody>
      </p:sp>
      <p:pic>
        <p:nvPicPr>
          <p:cNvPr id="11268" name="Picture 4" descr="Vzdělává masy přes YouTube a chce inspirovat i učitele. Baví mě to, říká  Kovy">
            <a:extLst>
              <a:ext uri="{FF2B5EF4-FFF2-40B4-BE49-F238E27FC236}">
                <a16:creationId xmlns:a16="http://schemas.microsoft.com/office/drawing/2014/main" xmlns="" id="{C6274315-F4A3-286C-D956-387F246B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50" y="4248732"/>
            <a:ext cx="4659407" cy="260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62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endParaRPr lang="cs-CZ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2101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429124" y="612000"/>
            <a:ext cx="11520000" cy="576000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r>
              <a:rPr lang="cs-CZ" dirty="0"/>
              <a:t>https://www.youtube.com/watch?v=im1Ly1a3BSk&amp;list=RDCMUCPeggYc0oUjcRZJq1P08onA&amp;index=19&amp;ab_channel=TrochuLep%C5%A1%C3%AD</a:t>
            </a:r>
          </a:p>
        </p:txBody>
      </p:sp>
      <p:sp>
        <p:nvSpPr>
          <p:cNvPr id="2" name="Obdélník 1"/>
          <p:cNvSpPr/>
          <p:nvPr/>
        </p:nvSpPr>
        <p:spPr>
          <a:xfrm>
            <a:off x="3472084" y="2598003"/>
            <a:ext cx="43733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Videoukázka</a:t>
            </a:r>
          </a:p>
          <a:p>
            <a:pPr algn="ctr"/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DISKUSE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16235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424614" y="2435430"/>
            <a:ext cx="4683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22738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42F5A73C-0C9A-A8BC-A5AD-759319C54FE1}"/>
              </a:ext>
            </a:extLst>
          </p:cNvPr>
          <p:cNvSpPr txBox="1"/>
          <p:nvPr/>
        </p:nvSpPr>
        <p:spPr>
          <a:xfrm>
            <a:off x="556589" y="1593897"/>
            <a:ext cx="24942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3200" dirty="0">
                <a:solidFill>
                  <a:schemeClr val="accent1"/>
                </a:solidFill>
              </a:rPr>
              <a:t>Statek: volný</a:t>
            </a:r>
          </a:p>
          <a:p>
            <a:r>
              <a:rPr lang="cs-CZ" sz="3200" dirty="0">
                <a:solidFill>
                  <a:schemeClr val="accent1"/>
                </a:solidFill>
              </a:rPr>
              <a:t>             vzácný</a:t>
            </a:r>
          </a:p>
          <a:p>
            <a:r>
              <a:rPr lang="cs-CZ" sz="3200" dirty="0">
                <a:solidFill>
                  <a:schemeClr val="accent1"/>
                </a:solidFill>
              </a:rPr>
              <a:t>Služba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8A8F35F1-7DDC-42F7-992A-9240481E641D}"/>
              </a:ext>
            </a:extLst>
          </p:cNvPr>
          <p:cNvSpPr txBox="1"/>
          <p:nvPr/>
        </p:nvSpPr>
        <p:spPr>
          <a:xfrm>
            <a:off x="5727030" y="3829060"/>
            <a:ext cx="6018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TRH</a:t>
            </a:r>
          </a:p>
          <a:p>
            <a:r>
              <a:rPr lang="cs-CZ" sz="2800" dirty="0">
                <a:solidFill>
                  <a:srgbClr val="7030A0"/>
                </a:solidFill>
              </a:rPr>
              <a:t>Prostor určený ke směně statků a peněz</a:t>
            </a:r>
            <a:r>
              <a:rPr lang="cs-CZ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EB255CE4-590D-C322-347D-1E292E4AABC6}"/>
              </a:ext>
            </a:extLst>
          </p:cNvPr>
          <p:cNvSpPr txBox="1"/>
          <p:nvPr/>
        </p:nvSpPr>
        <p:spPr>
          <a:xfrm>
            <a:off x="6676008" y="2117117"/>
            <a:ext cx="5616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accent6">
                    <a:lumMod val="50000"/>
                  </a:schemeClr>
                </a:solidFill>
              </a:rPr>
              <a:t>Trh dílčí (nějakou komoditou)</a:t>
            </a:r>
          </a:p>
          <a:p>
            <a:r>
              <a:rPr lang="cs-CZ" sz="3200" dirty="0">
                <a:solidFill>
                  <a:schemeClr val="accent6">
                    <a:lumMod val="50000"/>
                  </a:schemeClr>
                </a:solidFill>
              </a:rPr>
              <a:t>Trh agregátní (veškerá produkce)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A544E80A-F5B2-7B47-E535-4807B97FBAF3}"/>
              </a:ext>
            </a:extLst>
          </p:cNvPr>
          <p:cNvSpPr txBox="1"/>
          <p:nvPr/>
        </p:nvSpPr>
        <p:spPr>
          <a:xfrm>
            <a:off x="556589" y="4970572"/>
            <a:ext cx="5592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Trh výrobků a služeb (produktů)</a:t>
            </a: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Trh výrobních faktorů (práce, půda, kapitál)</a:t>
            </a:r>
          </a:p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Trh finanční (peněz, finančního kapitálu)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78CCF1AE-9AA2-9F6F-221F-7D5D4AF3B68B}"/>
              </a:ext>
            </a:extLst>
          </p:cNvPr>
          <p:cNvSpPr txBox="1"/>
          <p:nvPr/>
        </p:nvSpPr>
        <p:spPr>
          <a:xfrm>
            <a:off x="6939686" y="447973"/>
            <a:ext cx="4982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Zboží – produkt určený ke směně</a:t>
            </a:r>
          </a:p>
        </p:txBody>
      </p:sp>
      <p:pic>
        <p:nvPicPr>
          <p:cNvPr id="9218" name="Picture 2" descr="Pracovní paměť | Mentem.cz">
            <a:extLst>
              <a:ext uri="{FF2B5EF4-FFF2-40B4-BE49-F238E27FC236}">
                <a16:creationId xmlns:a16="http://schemas.microsoft.com/office/drawing/2014/main" xmlns="" id="{5703C395-D080-2760-187D-50273F12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25" y="959490"/>
            <a:ext cx="2858980" cy="28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9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FDD47A-ADC8-AA53-DC6C-51F106E0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418" y="365125"/>
            <a:ext cx="7465381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2">
                    <a:lumMod val="75000"/>
                  </a:schemeClr>
                </a:solidFill>
              </a:rPr>
              <a:t>POTŘEBA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C9EFA06-D593-B1F1-4686-E00B96BF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00" y="2242135"/>
            <a:ext cx="6752208" cy="4351338"/>
          </a:xfrm>
        </p:spPr>
        <p:txBody>
          <a:bodyPr/>
          <a:lstStyle/>
          <a:p>
            <a:r>
              <a:rPr lang="cs-CZ" dirty="0"/>
              <a:t>Potřeba – pocit nedostatku, který chceme odstranit</a:t>
            </a:r>
          </a:p>
          <a:p>
            <a:r>
              <a:rPr lang="cs-CZ" dirty="0"/>
              <a:t>Potřeby </a:t>
            </a:r>
            <a:r>
              <a:rPr lang="cs-CZ" strike="sngStrike" dirty="0"/>
              <a:t>zjišťujeme</a:t>
            </a:r>
            <a:r>
              <a:rPr lang="cs-CZ" dirty="0"/>
              <a:t>  vytváříme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Nové potřeby?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72A5637-552F-2912-318B-770CC553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pic>
        <p:nvPicPr>
          <p:cNvPr id="3074" name="Picture 2" descr="Potřeba sounáležitosti - Hotely HotelůmHotely Hotelům">
            <a:extLst>
              <a:ext uri="{FF2B5EF4-FFF2-40B4-BE49-F238E27FC236}">
                <a16:creationId xmlns:a16="http://schemas.microsoft.com/office/drawing/2014/main" xmlns="" id="{41A9908D-4B63-C99C-014D-420CDAB0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58" y="-1"/>
            <a:ext cx="5012018" cy="41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100D7EBD-DFD8-87EB-AB88-FE6F83A4F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30" y="264527"/>
            <a:ext cx="1938622" cy="20490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5C563E3-AA3E-BB9E-BE3A-CEF5173ADA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47075086-F79D-2D96-3D77-1D2CCC22A2CD}"/>
              </a:ext>
            </a:extLst>
          </p:cNvPr>
          <p:cNvSpPr txBox="1"/>
          <p:nvPr/>
        </p:nvSpPr>
        <p:spPr>
          <a:xfrm>
            <a:off x="683581" y="5342352"/>
            <a:ext cx="1127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https://www.traveller365.com/articles/ThefutureofaviationTheflyinghotelthatwillcarry5000guestsandneverlandvideo?fbclid=IwAR0R_aQ1DoJgNoL4fKFnPEZbhWTM6LBbQ8GYa2ZnLTuk1rle_adfY__uivU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446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1B2FFF-E75A-D7A5-BB12-0F5B2DB8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664" y="1588663"/>
            <a:ext cx="3422342" cy="1325563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Maslowova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pyramida</a:t>
            </a:r>
            <a:br>
              <a:rPr lang="cs-CZ" dirty="0"/>
            </a:br>
            <a:r>
              <a:rPr lang="cs-CZ" dirty="0"/>
              <a:t>potřeb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B428C4D-7AE1-6AD7-94D2-A0B829BC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ACB9186-309D-8A77-28D6-8B816C89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pic>
        <p:nvPicPr>
          <p:cNvPr id="2050" name="Picture 2" descr="Maslowova pyramida lidských potřeb - Strana 3 z 3 - Filozofie úspěchu">
            <a:extLst>
              <a:ext uri="{FF2B5EF4-FFF2-40B4-BE49-F238E27FC236}">
                <a16:creationId xmlns:a16="http://schemas.microsoft.com/office/drawing/2014/main" xmlns="" id="{F282CE02-C58A-38C6-08D5-5F9DBE6F39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56" y="1473693"/>
            <a:ext cx="5574443" cy="451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C9F3847-1788-E25E-FFF1-8D91C54ECC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56B3DD-E651-0D8B-94C2-DAA76B39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806" y="365125"/>
            <a:ext cx="9089994" cy="1325563"/>
          </a:xfrm>
        </p:spPr>
        <p:txBody>
          <a:bodyPr/>
          <a:lstStyle/>
          <a:p>
            <a:r>
              <a:rPr lang="cs-CZ" dirty="0"/>
              <a:t>Nové výrobky a služby – ETIKA!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988442D-F4C4-6C75-F08D-E2D62E2E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xmlns="" id="{8B505DA8-5697-6CE2-B9A7-07156D19D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4355" y="2143640"/>
            <a:ext cx="5423517" cy="40676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75DBBFB-12A6-264B-52E4-EFD128B6D9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62CA8F-EFB4-AF10-E52E-3433D643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 – historický vývoj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xmlns="" id="{8F1C4409-14FF-0EF9-04E6-E03C332E2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5416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004E97A-7741-5D80-96FB-21554504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F523C73-1BD3-FC48-DA31-65CFB6A4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2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AAF4B1-FE17-C592-1A21-C97C3451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870" y="365125"/>
            <a:ext cx="8876930" cy="1325563"/>
          </a:xfrm>
        </p:spPr>
        <p:txBody>
          <a:bodyPr/>
          <a:lstStyle/>
          <a:p>
            <a:r>
              <a:rPr lang="cs-CZ" dirty="0"/>
              <a:t>Peníze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BD17F9C-2066-4F1E-C45F-790EBA829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25" y="1415594"/>
            <a:ext cx="5615866" cy="4351338"/>
          </a:xfrm>
        </p:spPr>
        <p:txBody>
          <a:bodyPr/>
          <a:lstStyle/>
          <a:p>
            <a:r>
              <a:rPr lang="cs-CZ" dirty="0">
                <a:solidFill>
                  <a:srgbClr val="2388A9"/>
                </a:solidFill>
              </a:rPr>
              <a:t>Barter – zboží za zboží </a:t>
            </a:r>
          </a:p>
          <a:p>
            <a:r>
              <a:rPr lang="cs-CZ" dirty="0">
                <a:solidFill>
                  <a:srgbClr val="2388A9"/>
                </a:solidFill>
              </a:rPr>
              <a:t>Komoditní peníze – zboží přijatelné pro všechny</a:t>
            </a:r>
          </a:p>
          <a:p>
            <a:r>
              <a:rPr lang="cs-CZ" dirty="0">
                <a:solidFill>
                  <a:srgbClr val="2388A9"/>
                </a:solidFill>
              </a:rPr>
              <a:t>Drahé kovy (</a:t>
            </a:r>
            <a:r>
              <a:rPr lang="cs-CZ" dirty="0" err="1">
                <a:solidFill>
                  <a:srgbClr val="2388A9"/>
                </a:solidFill>
              </a:rPr>
              <a:t>stříbňáky</a:t>
            </a:r>
            <a:r>
              <a:rPr lang="cs-CZ" dirty="0">
                <a:solidFill>
                  <a:srgbClr val="2388A9"/>
                </a:solidFill>
              </a:rPr>
              <a:t>, zlaťáky, groše)</a:t>
            </a:r>
          </a:p>
          <a:p>
            <a:r>
              <a:rPr lang="cs-CZ" dirty="0">
                <a:solidFill>
                  <a:srgbClr val="2388A9"/>
                </a:solidFill>
              </a:rPr>
              <a:t>Bankovky (původně státovky)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543B510-A8C6-C6ED-9A34-F43A6EB4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D8540A5-F341-0718-3BF9-9B83CAF0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FB964785-0964-A110-4CBE-3A406A7C1224}"/>
              </a:ext>
            </a:extLst>
          </p:cNvPr>
          <p:cNvSpPr txBox="1"/>
          <p:nvPr/>
        </p:nvSpPr>
        <p:spPr>
          <a:xfrm>
            <a:off x="8240571" y="2284921"/>
            <a:ext cx="3829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Funkce peněz: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Měřítko cen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Oběživo (koloběh, umožňují směnu)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Platidlo (zvláštní zboží)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Uchovatel hodnoty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Mezinárodní platidlo (konvertibilní, nekonvertibilní)</a:t>
            </a:r>
          </a:p>
          <a:p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Bezhotovostní platební styk</a:t>
            </a:r>
          </a:p>
          <a:p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F864080-0B58-9793-216F-ED12803CA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2388A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82" y="136525"/>
            <a:ext cx="1899696" cy="1899696"/>
          </a:xfrm>
          <a:prstGeom prst="rect">
            <a:avLst/>
          </a:prstGeom>
        </p:spPr>
      </p:pic>
      <p:pic>
        <p:nvPicPr>
          <p:cNvPr id="7170" name="Picture 2" descr="Úloha a funkce peněz | Platon Life">
            <a:extLst>
              <a:ext uri="{FF2B5EF4-FFF2-40B4-BE49-F238E27FC236}">
                <a16:creationId xmlns:a16="http://schemas.microsoft.com/office/drawing/2014/main" xmlns="" id="{9F01706A-1E26-F266-3616-6F2E5573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60" y="4149541"/>
            <a:ext cx="6395621" cy="25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F6CC82E-CBF3-FFDC-B19C-01857EBE82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8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1034B8-9EB0-058B-32ED-3F93CFE4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95" y="342389"/>
            <a:ext cx="10515600" cy="1325563"/>
          </a:xfrm>
        </p:spPr>
        <p:txBody>
          <a:bodyPr/>
          <a:lstStyle/>
          <a:p>
            <a:r>
              <a:rPr lang="cs-CZ" dirty="0"/>
              <a:t>Trh výrobků a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E8881DA-00C5-92E5-6D00-564C2C8C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Zákon nabídky – s rostoucí cenou roste i nabídka zboží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Zákon poptávky – s rostoucí cenou klesá poptávka po zboží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Jak moc? Elasticita.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Poptávka = množství zboží nebo služeb, které jsou kupující ochotni za určitou cenu koupit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Substituční výrobek (služba) – stejnou potřebu uspokojí jiným způsobem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Komplementární výrobek – doplněk, na němž závisí použití hlavního výrobku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F9049B17-E929-5E24-EC6A-AE51A97F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D63C085-A626-A03B-5878-DE9B67F0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3524049-588F-6E17-6B16-1C3A6F449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8194" name="Picture 2" descr="Trénujte svou paměť">
            <a:extLst>
              <a:ext uri="{FF2B5EF4-FFF2-40B4-BE49-F238E27FC236}">
                <a16:creationId xmlns:a16="http://schemas.microsoft.com/office/drawing/2014/main" xmlns="" id="{99A38B61-BF04-05F4-DD17-ECD59DE9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91" y="-1"/>
            <a:ext cx="3046209" cy="31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9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4B7AF1-4D0E-1E9A-477C-DE00C85B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působící na poptávku a nabídku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E263B0A9-9213-11E6-3D82-2C151E3D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F37CE24-7388-353E-9EF6-F74FA9A6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xmlns="" id="{58ED32AC-6D72-8BBC-E677-9D8EB88BB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999" y="1655370"/>
            <a:ext cx="5032899" cy="37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03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</TotalTime>
  <Words>411</Words>
  <Application>Microsoft Office PowerPoint</Application>
  <PresentationFormat>Širokoúhlá obrazovka</PresentationFormat>
  <Paragraphs>129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Verdana</vt:lpstr>
      <vt:lpstr>Wingdings</vt:lpstr>
      <vt:lpstr>Motiv Office</vt:lpstr>
      <vt:lpstr>Prezentace aplikace PowerPoint</vt:lpstr>
      <vt:lpstr>Prezentace aplikace PowerPoint</vt:lpstr>
      <vt:lpstr>POTŘEBA</vt:lpstr>
      <vt:lpstr>Maslowova  pyramida potřeb</vt:lpstr>
      <vt:lpstr>Nové výrobky a služby – ETIKA!</vt:lpstr>
      <vt:lpstr>Výroba – historický vývoj</vt:lpstr>
      <vt:lpstr>Peníze</vt:lpstr>
      <vt:lpstr>Trh výrobků a služeb</vt:lpstr>
      <vt:lpstr>Faktory působící na poptávku a nabídku</vt:lpstr>
      <vt:lpstr>Trh výrobních faktorů</vt:lpstr>
      <vt:lpstr>Trh půdy</vt:lpstr>
      <vt:lpstr>Trh práce</vt:lpstr>
      <vt:lpstr>                Jak být zaměstnán sám na sebe? Kde vzít peníze? CROWDFUNDING</vt:lpstr>
      <vt:lpstr>Prezentace aplikace PowerPoint</vt:lpstr>
      <vt:lpstr>Cenné papíry</vt:lpstr>
      <vt:lpstr>dropshipping</vt:lpstr>
      <vt:lpstr>Zadání projektu č. 1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Čížková Markéta</cp:lastModifiedBy>
  <cp:revision>54</cp:revision>
  <dcterms:created xsi:type="dcterms:W3CDTF">2019-01-06T15:12:34Z</dcterms:created>
  <dcterms:modified xsi:type="dcterms:W3CDTF">2022-09-19T11:26:00Z</dcterms:modified>
</cp:coreProperties>
</file>