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78" r:id="rId2"/>
    <p:sldId id="314" r:id="rId3"/>
    <p:sldId id="316" r:id="rId4"/>
    <p:sldId id="317" r:id="rId5"/>
    <p:sldId id="318" r:id="rId6"/>
    <p:sldId id="319" r:id="rId7"/>
    <p:sldId id="330" r:id="rId8"/>
    <p:sldId id="320" r:id="rId9"/>
    <p:sldId id="331" r:id="rId10"/>
    <p:sldId id="292" r:id="rId11"/>
    <p:sldId id="313" r:id="rId12"/>
    <p:sldId id="322" r:id="rId13"/>
    <p:sldId id="321" r:id="rId14"/>
    <p:sldId id="323" r:id="rId15"/>
    <p:sldId id="333" r:id="rId16"/>
    <p:sldId id="324" r:id="rId17"/>
    <p:sldId id="332" r:id="rId18"/>
    <p:sldId id="325" r:id="rId19"/>
    <p:sldId id="326" r:id="rId20"/>
    <p:sldId id="334" r:id="rId21"/>
    <p:sldId id="327" r:id="rId22"/>
    <p:sldId id="329" r:id="rId23"/>
    <p:sldId id="28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314"/>
            <p14:sldId id="316"/>
            <p14:sldId id="317"/>
            <p14:sldId id="318"/>
            <p14:sldId id="319"/>
            <p14:sldId id="330"/>
            <p14:sldId id="320"/>
            <p14:sldId id="331"/>
            <p14:sldId id="292"/>
            <p14:sldId id="313"/>
            <p14:sldId id="322"/>
            <p14:sldId id="321"/>
            <p14:sldId id="323"/>
            <p14:sldId id="333"/>
            <p14:sldId id="324"/>
            <p14:sldId id="332"/>
            <p14:sldId id="325"/>
            <p14:sldId id="326"/>
            <p14:sldId id="334"/>
            <p14:sldId id="327"/>
            <p14:sldId id="329"/>
          </p14:sldIdLst>
        </p14:section>
        <p14:section name="Oddíl bez názvu" id="{A0861753-5143-4A1E-A033-3C78C38730B9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06.10.2022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06.10.2022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06.10.2022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06.10.2022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2Rtv0moA8&amp;ab_channel=TrochuLep%C5%A1%C3%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1hBGYcS5iw&amp;ab_channel=PolitikT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06887" y="1289690"/>
            <a:ext cx="358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EKONOMIKA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757905" y="3257006"/>
            <a:ext cx="2484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III.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2101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429124" y="612000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r>
              <a:rPr lang="cs-CZ" dirty="0">
                <a:hlinkClick r:id="rId2"/>
              </a:rPr>
              <a:t>https://www.youtube.com/watch?v=rO2Rtv0moA8&amp;ab_channel=TrochuLep%C5%A1%C3%AD</a:t>
            </a:r>
            <a:endParaRPr lang="cs-CZ" dirty="0"/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472084" y="2598003"/>
            <a:ext cx="4373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Videoukázka</a:t>
            </a:r>
          </a:p>
          <a:p>
            <a:pPr algn="ctr"/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DISKUSE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16235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6B3DD-E651-0D8B-94C2-DAA76B39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806" y="365125"/>
            <a:ext cx="9089994" cy="1325563"/>
          </a:xfrm>
        </p:spPr>
        <p:txBody>
          <a:bodyPr>
            <a:normAutofit/>
          </a:bodyPr>
          <a:lstStyle/>
          <a:p>
            <a:r>
              <a:rPr lang="cs-CZ" dirty="0"/>
              <a:t>Hospodářská politika státu – proč je nedokonalá?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88442D-F4C4-6C75-F08D-E2D62E2E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8B505DA8-5697-6CE2-B9A7-07156D19D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355" y="2143640"/>
            <a:ext cx="5423517" cy="40676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5DBBFB-12A6-264B-52E4-EFD128B6D9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EFEC2-2C4A-49B2-02A2-4DD5C4C8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684996"/>
            <a:ext cx="10515600" cy="1325563"/>
          </a:xfrm>
        </p:spPr>
        <p:txBody>
          <a:bodyPr/>
          <a:lstStyle/>
          <a:p>
            <a:r>
              <a:rPr lang="cs-CZ" dirty="0"/>
              <a:t>Nástroje hospodářské politiky státu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E50568-EE74-4CAB-DD18-0CDAFC471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80" y="1998261"/>
            <a:ext cx="10515600" cy="4351338"/>
          </a:xfrm>
        </p:spPr>
        <p:txBody>
          <a:bodyPr/>
          <a:lstStyle/>
          <a:p>
            <a:r>
              <a:rPr lang="cs-CZ" dirty="0"/>
              <a:t>Celková politika státu</a:t>
            </a:r>
          </a:p>
          <a:p>
            <a:r>
              <a:rPr lang="cs-CZ" dirty="0"/>
              <a:t>Daňová soustava</a:t>
            </a:r>
          </a:p>
          <a:p>
            <a:r>
              <a:rPr lang="cs-CZ" dirty="0"/>
              <a:t>Monetární (měna) a fiskální (rozpočet) politika</a:t>
            </a:r>
          </a:p>
          <a:p>
            <a:r>
              <a:rPr lang="cs-CZ" dirty="0"/>
              <a:t>Celní</a:t>
            </a:r>
          </a:p>
          <a:p>
            <a:r>
              <a:rPr lang="cs-CZ" dirty="0"/>
              <a:t>Obchodní politika</a:t>
            </a:r>
          </a:p>
          <a:p>
            <a:r>
              <a:rPr lang="cs-CZ" dirty="0"/>
              <a:t>Důchodová a sociální</a:t>
            </a:r>
          </a:p>
          <a:p>
            <a:r>
              <a:rPr lang="cs-CZ" dirty="0"/>
              <a:t>Zákonodárná soustava</a:t>
            </a:r>
          </a:p>
          <a:p>
            <a:r>
              <a:rPr lang="cs-CZ" dirty="0"/>
              <a:t>Kontrolní činnost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F891E0-79FD-D1CA-608F-339B18DD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609641-3669-1699-1251-E674BD7D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90E15C-E594-9856-DFCF-4FA032C22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4098" name="Picture 2" descr="Service Tool icon on white background,Simple design style,Vector - stock  vector 1189178 | Crushpixel">
            <a:extLst>
              <a:ext uri="{FF2B5EF4-FFF2-40B4-BE49-F238E27FC236}">
                <a16:creationId xmlns:a16="http://schemas.microsoft.com/office/drawing/2014/main" id="{DD5BEF16-4B88-B1A2-815F-26FE5F81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10" y="2743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0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E45C7-1B67-3B6C-145F-0A154FCE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546893"/>
            <a:ext cx="10515600" cy="1325563"/>
          </a:xfrm>
        </p:spPr>
        <p:txBody>
          <a:bodyPr/>
          <a:lstStyle/>
          <a:p>
            <a:r>
              <a:rPr lang="cs-CZ" dirty="0"/>
              <a:t>Monetární politika státu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47D0E-FEBB-71C8-9F78-FDEF1CD67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dirty="0" err="1"/>
              <a:t>money</a:t>
            </a:r>
            <a:r>
              <a:rPr lang="cs-CZ" dirty="0"/>
              <a:t> = regulování množství peněz</a:t>
            </a:r>
          </a:p>
          <a:p>
            <a:pPr marL="0" indent="0">
              <a:buNone/>
            </a:pPr>
            <a:r>
              <a:rPr lang="cs-CZ" dirty="0"/>
              <a:t> v oběhu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Centrální banka</a:t>
            </a:r>
          </a:p>
          <a:p>
            <a:pPr marL="0" indent="0">
              <a:buNone/>
            </a:pPr>
            <a:r>
              <a:rPr lang="cs-CZ" dirty="0"/>
              <a:t>ČNB</a:t>
            </a:r>
          </a:p>
          <a:p>
            <a:pPr marL="0" indent="0">
              <a:buNone/>
            </a:pPr>
            <a:r>
              <a:rPr lang="cs-CZ" dirty="0"/>
              <a:t>ECB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Diskontní sazba = úroková sazba, za kterou centrální banka poskytuje úvěry obchodním bankám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929783-239B-A414-B849-740C896B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44C378-C173-D249-928F-0B480296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78E0B0-ECB6-E23E-CE7F-27320AF7CA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9A514DC-9789-2FE1-D2A8-6F974022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57" y="-1"/>
            <a:ext cx="5468644" cy="41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9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CE1C8-5667-ACA4-3B74-F8032FA5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32"/>
            <a:ext cx="10515600" cy="1325563"/>
          </a:xfrm>
        </p:spPr>
        <p:txBody>
          <a:bodyPr/>
          <a:lstStyle/>
          <a:p>
            <a:r>
              <a:rPr lang="cs-CZ" dirty="0"/>
              <a:t>Fiskální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7B42A2-F102-927D-5613-2994D5720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1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= tvorba a rozdělování finančních prostředků prostřednictvím soustavy rozpočtů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Státní rozpočet:</a:t>
            </a:r>
          </a:p>
          <a:p>
            <a:pPr marL="0" indent="0">
              <a:buNone/>
            </a:pPr>
            <a:r>
              <a:rPr lang="cs-CZ" dirty="0"/>
              <a:t>Vyrovnaný</a:t>
            </a:r>
          </a:p>
          <a:p>
            <a:pPr marL="0" indent="0">
              <a:buNone/>
            </a:pPr>
            <a:r>
              <a:rPr lang="cs-CZ" dirty="0"/>
              <a:t>Přebytkový</a:t>
            </a:r>
          </a:p>
          <a:p>
            <a:pPr marL="0" indent="0">
              <a:buNone/>
            </a:pPr>
            <a:r>
              <a:rPr lang="cs-CZ" dirty="0"/>
              <a:t>Schodkový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CCC574-2B2B-4665-49D0-7B5C616D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531F53-5904-CB82-BA7F-41FF1996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E4019C-6A23-FCD2-1DCC-E780265795F4}"/>
              </a:ext>
            </a:extLst>
          </p:cNvPr>
          <p:cNvSpPr txBox="1"/>
          <p:nvPr/>
        </p:nvSpPr>
        <p:spPr>
          <a:xfrm>
            <a:off x="7696200" y="513715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6">
                    <a:lumMod val="50000"/>
                  </a:schemeClr>
                </a:solidFill>
              </a:rPr>
              <a:t>Státní dluh</a:t>
            </a:r>
          </a:p>
          <a:p>
            <a:r>
              <a:rPr lang="cs-CZ" sz="3200" b="1" dirty="0">
                <a:solidFill>
                  <a:schemeClr val="accent6">
                    <a:lumMod val="50000"/>
                  </a:schemeClr>
                </a:solidFill>
              </a:rPr>
              <a:t>Dluhová služba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E9934B-64E4-F8DC-20E3-07EAEE3E5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7170" name="Picture 2" descr="Deficit státního rozpočtu je o 20 miliard nižší, než se čekalo. Pomohly  vyšší úspory | Hospodářské noviny (HN.cz)">
            <a:extLst>
              <a:ext uri="{FF2B5EF4-FFF2-40B4-BE49-F238E27FC236}">
                <a16:creationId xmlns:a16="http://schemas.microsoft.com/office/drawing/2014/main" id="{E699A63C-CAD7-58D0-98D0-6FD5B04D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2260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3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17E86-F1D1-1DEB-80F7-1B6D9B55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458999-5105-F1EF-0345-EBCBC1BE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69E51A-A9C9-7DAA-3ACE-70007822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  <p:pic>
        <p:nvPicPr>
          <p:cNvPr id="8194" name="Picture 2" descr="Splácení českého státního dluhu se prodraží. Na úrocích vláda letos zaplatí  o 12 miliard víc než loni — ČT24 — Česká televize">
            <a:extLst>
              <a:ext uri="{FF2B5EF4-FFF2-40B4-BE49-F238E27FC236}">
                <a16:creationId xmlns:a16="http://schemas.microsoft.com/office/drawing/2014/main" id="{D395C956-ADD5-4E25-0E38-2FC382A295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4602"/>
            <a:ext cx="11119170" cy="51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0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E2B15-C1A1-4621-1F71-6CA41F6C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016" y="331021"/>
            <a:ext cx="10515600" cy="1325563"/>
          </a:xfrm>
        </p:spPr>
        <p:txBody>
          <a:bodyPr/>
          <a:lstStyle/>
          <a:p>
            <a:r>
              <a:rPr lang="cs-CZ" dirty="0"/>
              <a:t>Státní rozpočet – co jsou jeho příjmy a výdaje?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426BE-E812-6A2E-540A-398C441C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21B25B-803E-8AB6-315B-EC56000C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387A2C-53DA-83F7-A349-49537995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16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BECE33E3-87E5-7659-F788-702C6F20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55" y="2143640"/>
            <a:ext cx="5423517" cy="40676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795035-CC3C-C344-6BB5-6D1DC6241C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6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EF531-CE38-B2FB-91C9-E31A032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845CAE-45F2-1DEB-FC74-18BDE73E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C6170E-A496-69D0-71B7-8FAFF6AB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17</a:t>
            </a:fld>
            <a:endParaRPr lang="cs-CZ"/>
          </a:p>
        </p:txBody>
      </p:sp>
      <p:pic>
        <p:nvPicPr>
          <p:cNvPr id="6146" name="Picture 2" descr="Státní rozpočet České republiky – Wikipedie">
            <a:extLst>
              <a:ext uri="{FF2B5EF4-FFF2-40B4-BE49-F238E27FC236}">
                <a16:creationId xmlns:a16="http://schemas.microsoft.com/office/drawing/2014/main" id="{1C4F54B8-4A5E-F40A-2D9D-2A3221A17C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430"/>
            <a:ext cx="10218507" cy="60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4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3C7FC-B37F-68E4-42A1-837553DA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262"/>
            <a:ext cx="10515600" cy="1325563"/>
          </a:xfrm>
        </p:spPr>
        <p:txBody>
          <a:bodyPr/>
          <a:lstStyle/>
          <a:p>
            <a:r>
              <a:rPr lang="cs-CZ" dirty="0"/>
              <a:t>Obchodní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9888E-5E75-88E7-C58E-E2B2A8A8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Kvóty</a:t>
            </a:r>
          </a:p>
          <a:p>
            <a:r>
              <a:rPr lang="cs-CZ" dirty="0"/>
              <a:t>Celní tarif</a:t>
            </a:r>
          </a:p>
          <a:p>
            <a:r>
              <a:rPr lang="cs-CZ" dirty="0"/>
              <a:t>Vývozní subvence</a:t>
            </a:r>
          </a:p>
          <a:p>
            <a:r>
              <a:rPr lang="cs-CZ" dirty="0"/>
              <a:t>Neviditelné překážky dovozu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Nepřímo:</a:t>
            </a:r>
          </a:p>
          <a:p>
            <a:r>
              <a:rPr lang="cs-CZ" dirty="0"/>
              <a:t>Intervence na devizových trzích</a:t>
            </a:r>
          </a:p>
          <a:p>
            <a:r>
              <a:rPr lang="cs-CZ" dirty="0"/>
              <a:t>Regulace platební bilance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8570E5-3BE4-703C-EB3E-7E85E62D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0E8CDC-49D3-70A7-FBB8-80909AF6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7113C0-88AB-8B1F-1978-9CF2F54C5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9218" name="Picture 2" descr="1 IV. NÁSTROJE OBCHODNÍ POLITIKY. 2 Druhy nástrojů obchodní politiky Nástroje  obchodní politiky Omezení obchodu Rozšíření obchodu Dovozní clo Vývozní. -  ppt stáhnout">
            <a:extLst>
              <a:ext uri="{FF2B5EF4-FFF2-40B4-BE49-F238E27FC236}">
                <a16:creationId xmlns:a16="http://schemas.microsoft.com/office/drawing/2014/main" id="{6C14DF9D-0EE5-F74E-F7A5-F80AF98F7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3"/>
          <a:stretch/>
        </p:blipFill>
        <p:spPr bwMode="auto">
          <a:xfrm>
            <a:off x="6232124" y="242131"/>
            <a:ext cx="5803341" cy="32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AHRANIČNÍ OBCHOD V ROCE 2021 – VELKÉ NADĚJE I NEJISTOTA - MZV">
            <a:extLst>
              <a:ext uri="{FF2B5EF4-FFF2-40B4-BE49-F238E27FC236}">
                <a16:creationId xmlns:a16="http://schemas.microsoft.com/office/drawing/2014/main" id="{A30EE157-02E7-3E13-1908-583CBE12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50" y="3748374"/>
            <a:ext cx="4556287" cy="26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163E3-0D81-7AE6-4C38-35084C3F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7" y="1063624"/>
            <a:ext cx="10515600" cy="1325563"/>
          </a:xfrm>
        </p:spPr>
        <p:txBody>
          <a:bodyPr/>
          <a:lstStyle/>
          <a:p>
            <a:r>
              <a:rPr lang="cs-CZ" dirty="0"/>
              <a:t>Důchodová a sociální politika státu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B96702-EDEF-F525-28BA-8D54BE71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7" y="2603769"/>
            <a:ext cx="10515600" cy="4351338"/>
          </a:xfrm>
        </p:spPr>
        <p:txBody>
          <a:bodyPr/>
          <a:lstStyle/>
          <a:p>
            <a:r>
              <a:rPr lang="cs-CZ" dirty="0"/>
              <a:t>Oblast mezd</a:t>
            </a:r>
          </a:p>
          <a:p>
            <a:r>
              <a:rPr lang="cs-CZ" dirty="0"/>
              <a:t>Podpory, důchody, dávky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7C816A-9F23-8DED-8469-8B7E1C40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C16223-887B-AC8D-70D6-618FE1F7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D6F198-8778-12EF-A9E7-EDE59FBAF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10244" name="Picture 4" descr="Sociální zabezpečení / Poznámky / Zadani-seminarky.cz">
            <a:extLst>
              <a:ext uri="{FF2B5EF4-FFF2-40B4-BE49-F238E27FC236}">
                <a16:creationId xmlns:a16="http://schemas.microsoft.com/office/drawing/2014/main" id="{8CF38869-6F48-8DC5-73E9-7FA1BAA9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2" r="8475" b="23508"/>
          <a:stretch/>
        </p:blipFill>
        <p:spPr bwMode="auto">
          <a:xfrm>
            <a:off x="5169839" y="2700876"/>
            <a:ext cx="6881521" cy="41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6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56E16-BACF-D821-75CA-667A11CD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13" y="647414"/>
            <a:ext cx="10515600" cy="1325563"/>
          </a:xfrm>
        </p:spPr>
        <p:txBody>
          <a:bodyPr/>
          <a:lstStyle/>
          <a:p>
            <a:r>
              <a:rPr lang="cs-CZ" dirty="0"/>
              <a:t>Co také patří k tržnímu mechanismu </a:t>
            </a:r>
          </a:p>
        </p:txBody>
      </p:sp>
      <p:pic>
        <p:nvPicPr>
          <p:cNvPr id="7" name="Zástupný obsah 6" descr="Obrys plačícího obličeje se souvislou výplní">
            <a:extLst>
              <a:ext uri="{FF2B5EF4-FFF2-40B4-BE49-F238E27FC236}">
                <a16:creationId xmlns:a16="http://schemas.microsoft.com/office/drawing/2014/main" id="{7A384FF0-9CDD-AF0C-044E-C686CB09C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8830" y="4206135"/>
            <a:ext cx="2286740" cy="228674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E534C3-7B94-54B8-AF6D-D1C888D6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1AE5E2-88D7-CAE1-4961-D6539B24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028138-421D-7A49-C638-5FD845C46F16}"/>
              </a:ext>
            </a:extLst>
          </p:cNvPr>
          <p:cNvSpPr txBox="1"/>
          <p:nvPr/>
        </p:nvSpPr>
        <p:spPr>
          <a:xfrm>
            <a:off x="2501365" y="2249013"/>
            <a:ext cx="334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Monopolizace trhu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8ADF70D-9A41-AF15-9796-31FF87BCA46A}"/>
              </a:ext>
            </a:extLst>
          </p:cNvPr>
          <p:cNvSpPr txBox="1"/>
          <p:nvPr/>
        </p:nvSpPr>
        <p:spPr>
          <a:xfrm>
            <a:off x="1853207" y="4835602"/>
            <a:ext cx="1296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>Inflace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1BA5C26-90F1-2B67-5FE8-0309F6996B06}"/>
              </a:ext>
            </a:extLst>
          </p:cNvPr>
          <p:cNvSpPr txBox="1"/>
          <p:nvPr/>
        </p:nvSpPr>
        <p:spPr>
          <a:xfrm>
            <a:off x="5223029" y="3710866"/>
            <a:ext cx="261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Nezaměstnanost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5E30639-12D6-F72A-39B4-B083975BFA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2101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429124" y="612000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r>
              <a:rPr lang="cs-CZ" dirty="0">
                <a:hlinkClick r:id="rId2"/>
              </a:rPr>
              <a:t>https://www.youtube.com/watch?v=Y1hBGYcS5iw&amp;ab_channel=PolitikTV</a:t>
            </a:r>
            <a:endParaRPr lang="cs-CZ" dirty="0"/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472084" y="2598003"/>
            <a:ext cx="4373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Videoukázka</a:t>
            </a:r>
          </a:p>
          <a:p>
            <a:pPr algn="ctr"/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DISKUSE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86223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6D5AA-BD1A-9011-AC37-606430AB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4" y="1095419"/>
            <a:ext cx="6248279" cy="1325563"/>
          </a:xfrm>
        </p:spPr>
        <p:txBody>
          <a:bodyPr/>
          <a:lstStyle/>
          <a:p>
            <a:r>
              <a:rPr lang="cs-CZ" dirty="0"/>
              <a:t>Národní 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AE522-C046-DDF8-85DA-59FCF98B0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23" y="2043276"/>
            <a:ext cx="10515600" cy="435133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Sektory: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Primární (těžba surovin, zemědělství)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Sekundární (zpracovatelský průmysl)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Terciární (služby)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Kvartérní (znalostní – věda, výzkum)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96DDE6-BC1C-1694-98E6-42D09DFA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C91270-3BF8-C1D1-4DAB-E5CF5381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21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239B5D-6213-9E9F-646F-EBD1BEC6F15D}"/>
              </a:ext>
            </a:extLst>
          </p:cNvPr>
          <p:cNvSpPr txBox="1"/>
          <p:nvPr/>
        </p:nvSpPr>
        <p:spPr>
          <a:xfrm>
            <a:off x="8012718" y="2420982"/>
            <a:ext cx="384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Ziskový x neziskový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DA6596-5A26-09CB-3109-771512FBA87B}"/>
              </a:ext>
            </a:extLst>
          </p:cNvPr>
          <p:cNvSpPr txBox="1"/>
          <p:nvPr/>
        </p:nvSpPr>
        <p:spPr>
          <a:xfrm>
            <a:off x="8012718" y="1346136"/>
            <a:ext cx="393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Soukromý x veřejný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C58211-D810-0163-9080-13C499517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28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E2B15-C1A1-4621-1F71-6CA41F6C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statek, černý pasažér (?)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426BE-E812-6A2E-540A-398C441C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21B25B-803E-8AB6-315B-EC56000C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387A2C-53DA-83F7-A349-49537995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BECE33E3-87E5-7659-F788-702C6F20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55" y="2143640"/>
            <a:ext cx="5423517" cy="40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424614" y="2435430"/>
            <a:ext cx="4683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214EF-7256-BE0E-6FAA-8D29FAD6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233" y="548409"/>
            <a:ext cx="10515600" cy="1325563"/>
          </a:xfrm>
        </p:spPr>
        <p:txBody>
          <a:bodyPr/>
          <a:lstStyle/>
          <a:p>
            <a:r>
              <a:rPr lang="cs-CZ" dirty="0"/>
              <a:t>Monopol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0A2D2-23FC-FFD5-FBE4-352FAEA8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Kartel – dohoda o ceně</a:t>
            </a:r>
          </a:p>
          <a:p>
            <a:r>
              <a:rPr lang="cs-CZ" dirty="0"/>
              <a:t>Syndikát – dohoda o společném nákupu a prodeji</a:t>
            </a:r>
          </a:p>
          <a:p>
            <a:r>
              <a:rPr lang="cs-CZ" dirty="0" err="1"/>
              <a:t>Tust</a:t>
            </a:r>
            <a:r>
              <a:rPr lang="cs-CZ" dirty="0"/>
              <a:t> – dohoda o společné výrobě</a:t>
            </a:r>
          </a:p>
          <a:p>
            <a:r>
              <a:rPr lang="cs-CZ" dirty="0"/>
              <a:t>Koncern (holding) – spojení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Proč je monopol výhodný pro podnik výhodný?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                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                                       Jak může stát monopol omezovat?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688A07-2A7F-10E5-BA68-CC18E6D5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3178C4-0A75-5A08-6B79-E7D1DCE5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D5C3F5E-61B9-8D28-D531-6E63508D7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08" y="4001294"/>
            <a:ext cx="1938622" cy="20490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EC4E51-E1B0-E854-5260-39DD0101A3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7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B93EE-8932-B6AC-8485-82935685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69568"/>
            <a:ext cx="10515600" cy="1325563"/>
          </a:xfrm>
        </p:spPr>
        <p:txBody>
          <a:bodyPr/>
          <a:lstStyle/>
          <a:p>
            <a:r>
              <a:rPr lang="cs-CZ" dirty="0"/>
              <a:t>Další nedokonalosti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B5C17-969B-2CA0-D9F1-B052FF980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Externality</a:t>
            </a:r>
          </a:p>
          <a:p>
            <a:r>
              <a:rPr lang="cs-CZ" dirty="0"/>
              <a:t>Krátkodobý prospěch upřednostňován před dlouhodobými cíli</a:t>
            </a:r>
          </a:p>
          <a:p>
            <a:r>
              <a:rPr lang="cs-CZ" dirty="0"/>
              <a:t>Krutost trhu (likvidace neracionálností)</a:t>
            </a:r>
          </a:p>
          <a:p>
            <a:r>
              <a:rPr lang="cs-CZ" dirty="0"/>
              <a:t>Diferencovanost mezi vrstvami (chudý chudne, bohatý bohatne)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B825AA-A6BC-77AF-A796-CD335B54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F6F8A-B8D6-61FA-0F9F-D2332D53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B6654B-AE06-DD77-1066-65BDFEEDA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4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72B9C-421B-C6B4-5CD0-C27BAD55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162" y="68318"/>
            <a:ext cx="10515600" cy="1325563"/>
          </a:xfrm>
        </p:spPr>
        <p:txBody>
          <a:bodyPr/>
          <a:lstStyle/>
          <a:p>
            <a:r>
              <a:rPr lang="cs-CZ" dirty="0"/>
              <a:t>Nezaměstnanost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435AD4-CE31-9E2C-91FC-6C75F9A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3976FB-0EE7-D93A-589D-0D7D4901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2BCEECC-FA3E-2041-91DE-D5AB1EAB151D}"/>
              </a:ext>
            </a:extLst>
          </p:cNvPr>
          <p:cNvSpPr txBox="1">
            <a:spLocks/>
          </p:cNvSpPr>
          <p:nvPr/>
        </p:nvSpPr>
        <p:spPr>
          <a:xfrm>
            <a:off x="8080899" y="3963941"/>
            <a:ext cx="699117" cy="112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F0000"/>
                </a:solidFill>
              </a:rPr>
              <a:t> 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F0000"/>
                </a:solidFill>
              </a:rPr>
              <a:t>___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F0000"/>
                </a:solidFill>
              </a:rPr>
              <a:t>  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A25CAF3-38DC-638D-327E-E7EA6597E8EB}"/>
              </a:ext>
            </a:extLst>
          </p:cNvPr>
          <p:cNvSpPr txBox="1">
            <a:spLocks/>
          </p:cNvSpPr>
          <p:nvPr/>
        </p:nvSpPr>
        <p:spPr>
          <a:xfrm>
            <a:off x="5855563" y="4207429"/>
            <a:ext cx="1501066" cy="633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x  100  = 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710BAAE5-D42A-B642-DA81-CC85EED636B4}"/>
              </a:ext>
            </a:extLst>
          </p:cNvPr>
          <p:cNvSpPr txBox="1">
            <a:spLocks/>
          </p:cNvSpPr>
          <p:nvPr/>
        </p:nvSpPr>
        <p:spPr>
          <a:xfrm>
            <a:off x="838200" y="4207429"/>
            <a:ext cx="759781" cy="633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n =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B092643E-4826-DFE4-7027-4DD37D71D1DF}"/>
              </a:ext>
            </a:extLst>
          </p:cNvPr>
          <p:cNvSpPr txBox="1">
            <a:spLocks/>
          </p:cNvSpPr>
          <p:nvPr/>
        </p:nvSpPr>
        <p:spPr>
          <a:xfrm>
            <a:off x="1792733" y="3862741"/>
            <a:ext cx="4010859" cy="1748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800" dirty="0">
                <a:solidFill>
                  <a:schemeClr val="accent1">
                    <a:lumMod val="75000"/>
                  </a:schemeClr>
                </a:solidFill>
              </a:rPr>
              <a:t>Počet nezaměstnaných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800" dirty="0">
                <a:solidFill>
                  <a:schemeClr val="accent1">
                    <a:lumMod val="75000"/>
                  </a:schemeClr>
                </a:solidFill>
              </a:rPr>
              <a:t>____________________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3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800" dirty="0">
                <a:solidFill>
                  <a:schemeClr val="accent1">
                    <a:lumMod val="75000"/>
                  </a:schemeClr>
                </a:solidFill>
              </a:rPr>
              <a:t>Počet práceschopného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800" dirty="0">
                <a:solidFill>
                  <a:schemeClr val="accent1">
                    <a:lumMod val="75000"/>
                  </a:schemeClr>
                </a:solidFill>
              </a:rPr>
              <a:t>          obyvatelstva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95832CC5-A49C-1BCD-00E5-28FF0D7F258D}"/>
              </a:ext>
            </a:extLst>
          </p:cNvPr>
          <p:cNvSpPr txBox="1">
            <a:spLocks/>
          </p:cNvSpPr>
          <p:nvPr/>
        </p:nvSpPr>
        <p:spPr>
          <a:xfrm>
            <a:off x="838200" y="1597550"/>
            <a:ext cx="10515600" cy="633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Míra nezaměstnanosti: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5ED3F05C-B478-713B-0E5D-A52209B09F56}"/>
              </a:ext>
            </a:extLst>
          </p:cNvPr>
          <p:cNvSpPr txBox="1">
            <a:spLocks/>
          </p:cNvSpPr>
          <p:nvPr/>
        </p:nvSpPr>
        <p:spPr>
          <a:xfrm>
            <a:off x="8883957" y="4209248"/>
            <a:ext cx="1501066" cy="633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F0000"/>
                </a:solidFill>
              </a:rPr>
              <a:t>x  100   </a:t>
            </a:r>
          </a:p>
        </p:txBody>
      </p:sp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237D9EFB-133D-00B9-9F4F-8E9E3B0D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B0E4375-88BA-C6EE-613C-85839A13E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8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6908C-ECE4-8F53-66A8-40A4827F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64" y="669568"/>
            <a:ext cx="10515600" cy="1325563"/>
          </a:xfrm>
        </p:spPr>
        <p:txBody>
          <a:bodyPr/>
          <a:lstStyle/>
          <a:p>
            <a:r>
              <a:rPr lang="cs-CZ" dirty="0"/>
              <a:t>Typy nezaměstnanosti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331FF-6020-5EA7-88ED-9EFFF2D5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265" y="2389187"/>
            <a:ext cx="4114800" cy="4351338"/>
          </a:xfrm>
        </p:spPr>
        <p:txBody>
          <a:bodyPr/>
          <a:lstStyle/>
          <a:p>
            <a:r>
              <a:rPr lang="cs-CZ" dirty="0"/>
              <a:t>Frikční (přirozená)</a:t>
            </a:r>
          </a:p>
          <a:p>
            <a:r>
              <a:rPr lang="cs-CZ" dirty="0"/>
              <a:t>Sezonní</a:t>
            </a:r>
          </a:p>
          <a:p>
            <a:r>
              <a:rPr lang="cs-CZ" dirty="0"/>
              <a:t>Strukturální (nabídka práce se nepotkává s poptávkou)</a:t>
            </a:r>
          </a:p>
          <a:p>
            <a:r>
              <a:rPr lang="cs-CZ" dirty="0"/>
              <a:t>Cyklická (hospodářský cyklus)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9BF3ED-6595-3F98-851B-67995981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9BCBFE-F699-1709-4A29-BE3053FB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50CCB1-70ED-8ED2-32C5-3388BA04A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1028" name="Picture 4" descr="Lidí bez práce v Česku přibývá: Nezaměstnanost se v lednu zvýšila na 3,6  procenta » BYZNYS NOVINY - zpravodajství a publicistika z ČR i ze zahraničí">
            <a:extLst>
              <a:ext uri="{FF2B5EF4-FFF2-40B4-BE49-F238E27FC236}">
                <a16:creationId xmlns:a16="http://schemas.microsoft.com/office/drawing/2014/main" id="{F496156B-ADDB-E85F-16CF-88E1EF18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52" y="2185756"/>
            <a:ext cx="6947348" cy="46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0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75108-3562-F39C-AF3A-15071890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C8EE5C-BEB2-62F1-C242-A120EE14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C9ACB7-DE77-D6B9-B348-5BBE185C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pic>
        <p:nvPicPr>
          <p:cNvPr id="2050" name="Picture 2" descr="Nezaměstnanost se na konci roku 2021 po čtyřměsíčním klesání zvýšila | ČSÚ  v Liberci">
            <a:extLst>
              <a:ext uri="{FF2B5EF4-FFF2-40B4-BE49-F238E27FC236}">
                <a16:creationId xmlns:a16="http://schemas.microsoft.com/office/drawing/2014/main" id="{B49D281F-9AFF-B0DC-0733-06EC959385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1" y="550415"/>
            <a:ext cx="11000758" cy="54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7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C9557-3A41-EF12-FDD8-F09312BB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822" y="44043"/>
            <a:ext cx="10515600" cy="1325563"/>
          </a:xfrm>
        </p:spPr>
        <p:txBody>
          <a:bodyPr/>
          <a:lstStyle/>
          <a:p>
            <a:r>
              <a:rPr lang="cs-CZ" dirty="0"/>
              <a:t>Inflace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09487-B41A-BBEA-C7B2-44B5C8CF7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69963" cy="3083726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= ekonomický jev, který označuje všeobecný růst cenové hladiny, tedy snížení kupní síly peněz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Spotřební koš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                            Index spotřebitelských cen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35622B-C2B1-6A2E-1C33-88E2C9FC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A4DF2B-B09A-9B85-CBF3-B5E1EFB9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66CD70-84BB-A6C2-3F60-392696A51435}"/>
              </a:ext>
            </a:extLst>
          </p:cNvPr>
          <p:cNvSpPr txBox="1"/>
          <p:nvPr/>
        </p:nvSpPr>
        <p:spPr>
          <a:xfrm>
            <a:off x="9090488" y="505746"/>
            <a:ext cx="22633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Formy:</a:t>
            </a:r>
          </a:p>
          <a:p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Mírná (plíživá)</a:t>
            </a:r>
          </a:p>
          <a:p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Pádivá</a:t>
            </a:r>
          </a:p>
          <a:p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hyperinflace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E217B1-4100-0BEE-1291-2CED53C3F067}"/>
              </a:ext>
            </a:extLst>
          </p:cNvPr>
          <p:cNvSpPr txBox="1"/>
          <p:nvPr/>
        </p:nvSpPr>
        <p:spPr>
          <a:xfrm>
            <a:off x="7894622" y="3966985"/>
            <a:ext cx="3735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Zjevná (nerovnováha)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Potlačená (zásahy státu)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Skrytá (stínová ekonomika)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7DF7AE-AC49-7E47-B64B-6507F2801B51}"/>
              </a:ext>
            </a:extLst>
          </p:cNvPr>
          <p:cNvSpPr txBox="1"/>
          <p:nvPr/>
        </p:nvSpPr>
        <p:spPr>
          <a:xfrm>
            <a:off x="2516235" y="5156021"/>
            <a:ext cx="61663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7030A0"/>
                </a:solidFill>
              </a:rPr>
              <a:t>Deflace – pokles cenové hladiny</a:t>
            </a:r>
          </a:p>
          <a:p>
            <a:r>
              <a:rPr lang="cs-CZ" sz="2400" dirty="0">
                <a:solidFill>
                  <a:srgbClr val="7030A0"/>
                </a:solidFill>
              </a:rPr>
              <a:t>Dezinflace - zpomalování</a:t>
            </a:r>
          </a:p>
          <a:p>
            <a:r>
              <a:rPr lang="cs-CZ" sz="2400" dirty="0">
                <a:solidFill>
                  <a:srgbClr val="7030A0"/>
                </a:solidFill>
              </a:rPr>
              <a:t>Stagflace – vysoká inflace + stagnace ekonomiky</a:t>
            </a:r>
          </a:p>
          <a:p>
            <a:endParaRPr lang="cs-CZ" dirty="0"/>
          </a:p>
        </p:txBody>
      </p:sp>
      <p:pic>
        <p:nvPicPr>
          <p:cNvPr id="9" name="Zástupný obsah 5">
            <a:extLst>
              <a:ext uri="{FF2B5EF4-FFF2-40B4-BE49-F238E27FC236}">
                <a16:creationId xmlns:a16="http://schemas.microsoft.com/office/drawing/2014/main" id="{EFE5B437-7C8D-765D-0CA6-9EAD1EE66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02" y="3444383"/>
            <a:ext cx="1502706" cy="15883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51D538-7282-CB93-9082-A4EAFAC265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B6F27-2FD8-FEA9-B65E-E2E6E9D2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869576-4DF9-9643-4C2A-9F777271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823942-5489-7BDA-3478-0BE5E5C1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pic>
        <p:nvPicPr>
          <p:cNvPr id="3074" name="Picture 2" descr="Inflace v únoru dál zpomalovala, zlevňovalo hlavně oblečení a obuv — ČT24 —  Česká televize">
            <a:extLst>
              <a:ext uri="{FF2B5EF4-FFF2-40B4-BE49-F238E27FC236}">
                <a16:creationId xmlns:a16="http://schemas.microsoft.com/office/drawing/2014/main" id="{ADFF3FEC-6EF8-9E7D-B644-94CB5AC73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1" y="0"/>
            <a:ext cx="6636249" cy="68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166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</TotalTime>
  <Words>448</Words>
  <Application>Microsoft Office PowerPoint</Application>
  <PresentationFormat>Širokoúhlá obrazovka</PresentationFormat>
  <Paragraphs>136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Co také patří k tržnímu mechanismu </vt:lpstr>
      <vt:lpstr>Monopol</vt:lpstr>
      <vt:lpstr>Další nedokonalosti</vt:lpstr>
      <vt:lpstr>Nezaměstnanost</vt:lpstr>
      <vt:lpstr>Typy nezaměstnanosti</vt:lpstr>
      <vt:lpstr>Prezentace aplikace PowerPoint</vt:lpstr>
      <vt:lpstr>Inflace</vt:lpstr>
      <vt:lpstr>Prezentace aplikace PowerPoint</vt:lpstr>
      <vt:lpstr>Prezentace aplikace PowerPoint</vt:lpstr>
      <vt:lpstr>Hospodářská politika státu – proč je nedokonalá?</vt:lpstr>
      <vt:lpstr>Nástroje hospodářské politiky státu</vt:lpstr>
      <vt:lpstr>Monetární politika státu</vt:lpstr>
      <vt:lpstr>Fiskální politika</vt:lpstr>
      <vt:lpstr>Prezentace aplikace PowerPoint</vt:lpstr>
      <vt:lpstr>Státní rozpočet – co jsou jeho příjmy a výdaje?</vt:lpstr>
      <vt:lpstr>Prezentace aplikace PowerPoint</vt:lpstr>
      <vt:lpstr>Obchodní politika</vt:lpstr>
      <vt:lpstr>Důchodová a sociální politika státu</vt:lpstr>
      <vt:lpstr>Prezentace aplikace PowerPoint</vt:lpstr>
      <vt:lpstr>Národní hospodářství</vt:lpstr>
      <vt:lpstr>Veřejný statek, černý pasažér (?)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Kamila Tišlerová</cp:lastModifiedBy>
  <cp:revision>55</cp:revision>
  <dcterms:created xsi:type="dcterms:W3CDTF">2019-01-06T15:12:34Z</dcterms:created>
  <dcterms:modified xsi:type="dcterms:W3CDTF">2022-10-06T04:08:38Z</dcterms:modified>
</cp:coreProperties>
</file>