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6"/>
  </p:notesMasterIdLst>
  <p:sldIdLst>
    <p:sldId id="278" r:id="rId2"/>
    <p:sldId id="263" r:id="rId3"/>
    <p:sldId id="336" r:id="rId4"/>
    <p:sldId id="258" r:id="rId5"/>
    <p:sldId id="289" r:id="rId6"/>
    <p:sldId id="290" r:id="rId7"/>
    <p:sldId id="287" r:id="rId8"/>
    <p:sldId id="300" r:id="rId9"/>
    <p:sldId id="301" r:id="rId10"/>
    <p:sldId id="293" r:id="rId11"/>
    <p:sldId id="328" r:id="rId12"/>
    <p:sldId id="315" r:id="rId13"/>
    <p:sldId id="310" r:id="rId14"/>
    <p:sldId id="302" r:id="rId15"/>
    <p:sldId id="322" r:id="rId16"/>
    <p:sldId id="334" r:id="rId17"/>
    <p:sldId id="317" r:id="rId18"/>
    <p:sldId id="333" r:id="rId19"/>
    <p:sldId id="306" r:id="rId20"/>
    <p:sldId id="329" r:id="rId21"/>
    <p:sldId id="332" r:id="rId22"/>
    <p:sldId id="304" r:id="rId23"/>
    <p:sldId id="325" r:id="rId24"/>
    <p:sldId id="326" r:id="rId25"/>
    <p:sldId id="262" r:id="rId26"/>
    <p:sldId id="318" r:id="rId27"/>
    <p:sldId id="314" r:id="rId28"/>
    <p:sldId id="335" r:id="rId29"/>
    <p:sldId id="338" r:id="rId30"/>
    <p:sldId id="323" r:id="rId31"/>
    <p:sldId id="324" r:id="rId32"/>
    <p:sldId id="296" r:id="rId33"/>
    <p:sldId id="339" r:id="rId34"/>
    <p:sldId id="286" r:id="rId3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0B247A3B-8078-4D56-92B3-3918CB318F92}">
          <p14:sldIdLst>
            <p14:sldId id="278"/>
            <p14:sldId id="263"/>
            <p14:sldId id="336"/>
            <p14:sldId id="258"/>
            <p14:sldId id="289"/>
            <p14:sldId id="290"/>
            <p14:sldId id="287"/>
            <p14:sldId id="300"/>
            <p14:sldId id="301"/>
            <p14:sldId id="293"/>
            <p14:sldId id="328"/>
            <p14:sldId id="315"/>
            <p14:sldId id="310"/>
            <p14:sldId id="302"/>
            <p14:sldId id="322"/>
            <p14:sldId id="334"/>
            <p14:sldId id="317"/>
            <p14:sldId id="333"/>
            <p14:sldId id="306"/>
            <p14:sldId id="329"/>
            <p14:sldId id="332"/>
            <p14:sldId id="304"/>
            <p14:sldId id="325"/>
            <p14:sldId id="326"/>
            <p14:sldId id="262"/>
            <p14:sldId id="318"/>
            <p14:sldId id="314"/>
            <p14:sldId id="335"/>
            <p14:sldId id="338"/>
            <p14:sldId id="323"/>
            <p14:sldId id="324"/>
            <p14:sldId id="296"/>
            <p14:sldId id="339"/>
            <p14:sldId id="286"/>
          </p14:sldIdLst>
        </p14:section>
        <p14:section name="Oddíl bez názvu" id="{A0861753-5143-4A1E-A033-3C78C38730B9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88A9"/>
    <a:srgbClr val="AAD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3979" autoAdjust="0"/>
  </p:normalViewPr>
  <p:slideViewPr>
    <p:cSldViewPr snapToGrid="0">
      <p:cViewPr varScale="1">
        <p:scale>
          <a:sx n="65" d="100"/>
          <a:sy n="65" d="100"/>
        </p:scale>
        <p:origin x="60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2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8A9F7-CC66-4C10-A297-255F43A0DD66}" type="datetimeFigureOut">
              <a:rPr lang="cs-CZ" smtClean="0"/>
              <a:t>09.09.2022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0505E-55F5-44F2-82A2-30C5457D8A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7239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652602-4FBA-4417-BBDE-CB38B2FEF763}" type="datetime1">
              <a:rPr lang="cs-CZ" smtClean="0"/>
              <a:t>09.09.2022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2414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EAB95B-5433-479F-AE0A-381752DB3FF2}" type="datetime1">
              <a:rPr lang="cs-CZ" smtClean="0"/>
              <a:t>09.09.2022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4098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842903-EBB9-4694-903B-AAEC811BBF77}" type="datetime1">
              <a:rPr lang="cs-CZ" smtClean="0"/>
              <a:t>09.09.2022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4674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878B20-970D-4F49-B4A5-020BDD15F84C}" type="datetime1">
              <a:rPr lang="cs-CZ" smtClean="0"/>
              <a:t>09.09.2022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1482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34622E-3B2F-49B6-9E83-C5D9205DBD3D}" type="datetime1">
              <a:rPr lang="cs-CZ" smtClean="0"/>
              <a:t>09.09.2022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3658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6C8B7A-C6AE-43D9-B02A-A5692B0F651E}" type="datetime1">
              <a:rPr lang="cs-CZ" smtClean="0"/>
              <a:t>09.09.2022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3080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E2F3A9-8E60-4048-87D3-1CB6D595AF86}" type="datetime1">
              <a:rPr lang="cs-CZ" smtClean="0"/>
              <a:t>09.09.2022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8214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7DB566-342B-4F1D-9132-93DC62019A0A}" type="datetime1">
              <a:rPr lang="cs-CZ" smtClean="0"/>
              <a:t>09.09.2022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133630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D77D8C-843C-4775-BCAA-EAC20D79A883}" type="datetime1">
              <a:rPr lang="cs-CZ" smtClean="0"/>
              <a:t>09.09.2022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1108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3B64E1-B4B9-4D83-AF0A-180059F6A113}" type="datetime1">
              <a:rPr lang="cs-CZ" smtClean="0"/>
              <a:t>09.09.2022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1556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800861-805B-40A5-93F8-1EDC474A964D}" type="datetime1">
              <a:rPr lang="cs-CZ" smtClean="0"/>
              <a:t>09.09.2022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3739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754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4694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3" t="15038" r="106" b="-384"/>
          <a:stretch/>
        </p:blipFill>
        <p:spPr>
          <a:xfrm>
            <a:off x="-133350" y="-31749"/>
            <a:ext cx="12382662" cy="6974810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-96583" y="-35591"/>
            <a:ext cx="12309128" cy="6978652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5463" r="84758"/>
          <a:stretch/>
        </p:blipFill>
        <p:spPr>
          <a:xfrm>
            <a:off x="4206887" y="1684260"/>
            <a:ext cx="3395554" cy="3680595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4273316" y="1206161"/>
            <a:ext cx="37561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spc="-15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EKONOMICKÝ</a:t>
            </a:r>
            <a:endParaRPr lang="cs-CZ" sz="2000" dirty="0"/>
          </a:p>
        </p:txBody>
      </p:sp>
      <p:sp>
        <p:nvSpPr>
          <p:cNvPr id="12" name="Obdélník 11"/>
          <p:cNvSpPr/>
          <p:nvPr/>
        </p:nvSpPr>
        <p:spPr>
          <a:xfrm rot="5400000">
            <a:off x="6915554" y="3048167"/>
            <a:ext cx="20201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spc="-15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BLOK I.</a:t>
            </a:r>
            <a:endParaRPr lang="cs-CZ" sz="3200" dirty="0"/>
          </a:p>
        </p:txBody>
      </p:sp>
      <p:sp>
        <p:nvSpPr>
          <p:cNvPr id="8" name="Obdélník 7"/>
          <p:cNvSpPr/>
          <p:nvPr/>
        </p:nvSpPr>
        <p:spPr>
          <a:xfrm>
            <a:off x="651545" y="6315488"/>
            <a:ext cx="32050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Ing. </a:t>
            </a:r>
            <a:r>
              <a:rPr lang="cs-CZ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Kamila </a:t>
            </a:r>
            <a:r>
              <a:rPr lang="cs-CZ" sz="12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Tišlerová</a:t>
            </a:r>
            <a:r>
              <a:rPr lang="cs-CZ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Ph.D.</a:t>
            </a:r>
            <a:endParaRPr lang="cs-CZ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9" y="384155"/>
            <a:ext cx="3384457" cy="74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6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6577" y="3025889"/>
            <a:ext cx="4075257" cy="2822493"/>
          </a:xfrm>
          <a:prstGeom prst="rect">
            <a:avLst/>
          </a:prstGeom>
        </p:spPr>
      </p:pic>
      <p:pic>
        <p:nvPicPr>
          <p:cNvPr id="4" name="Obrázek 3"/>
          <p:cNvPicPr/>
          <p:nvPr/>
        </p:nvPicPr>
        <p:blipFill>
          <a:blip r:embed="rId3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  <p:pic>
        <p:nvPicPr>
          <p:cNvPr id="6" name="Picture 2" descr="VIDEO: Zešílel? V ringu napadl rozhodčího, po útoku už nesmí doživotně  boxovat | Stre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469" y="305557"/>
            <a:ext cx="4337075" cy="243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38200" y="1524000"/>
            <a:ext cx="57750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Trh = místo kde se střetává nabídka a poptávka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067332" y="4614390"/>
            <a:ext cx="46393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>
                <a:solidFill>
                  <a:srgbClr val="0070C0"/>
                </a:solidFill>
              </a:rPr>
              <a:t>Tržní mechanismus</a:t>
            </a:r>
            <a:endParaRPr lang="cs-CZ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75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3152" y="1785923"/>
            <a:ext cx="3779848" cy="3779848"/>
          </a:xfrm>
          <a:prstGeom prst="rect">
            <a:avLst/>
          </a:prstGeo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11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846617" y="1690688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800" b="1" dirty="0"/>
              <a:t>poptávka</a:t>
            </a:r>
            <a:r>
              <a:rPr lang="cs-CZ" sz="2800" dirty="0"/>
              <a:t> – čím nižší cena, tím vyšší poptávka (spotřebitelé nakupují více</a:t>
            </a:r>
            <a:r>
              <a:rPr lang="cs-CZ" sz="2800" dirty="0" smtClean="0"/>
              <a:t>)</a:t>
            </a:r>
          </a:p>
          <a:p>
            <a:endParaRPr lang="cs-CZ" sz="2800" dirty="0"/>
          </a:p>
          <a:p>
            <a:r>
              <a:rPr lang="cs-CZ" sz="2800" dirty="0"/>
              <a:t>n</a:t>
            </a:r>
            <a:r>
              <a:rPr lang="cs-CZ" sz="2800" b="1" dirty="0"/>
              <a:t>abídka</a:t>
            </a:r>
            <a:r>
              <a:rPr lang="cs-CZ" sz="2800" dirty="0"/>
              <a:t> – čí vyšší cena, tím vyšší nabídka (výrobcům se více vyplatí obchodovat se zbožím</a:t>
            </a:r>
            <a:r>
              <a:rPr lang="cs-CZ" sz="2800" dirty="0" smtClean="0"/>
              <a:t>)</a:t>
            </a:r>
          </a:p>
          <a:p>
            <a:endParaRPr lang="cs-CZ" sz="2800" dirty="0"/>
          </a:p>
          <a:p>
            <a:r>
              <a:rPr lang="cs-CZ" sz="2800" dirty="0"/>
              <a:t>obě křivky se protínají v </a:t>
            </a:r>
            <a:r>
              <a:rPr lang="cs-CZ" sz="2800" b="1" dirty="0"/>
              <a:t>rovnovážném bodě </a:t>
            </a:r>
            <a:r>
              <a:rPr lang="cs-CZ" sz="2800" dirty="0"/>
              <a:t>– pouze pomyslný, nereálný</a:t>
            </a:r>
          </a:p>
        </p:txBody>
      </p:sp>
      <p:pic>
        <p:nvPicPr>
          <p:cNvPr id="8" name="Obrázek 7"/>
          <p:cNvPicPr/>
          <p:nvPr/>
        </p:nvPicPr>
        <p:blipFill>
          <a:blip r:embed="rId3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9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89891"/>
            <a:ext cx="6938818" cy="5087072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Nabídka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 – množství zboží, které chce prodávající za určitou cenu prodat.</a:t>
            </a:r>
          </a:p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Poptávka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 – množství zboží, které chce kupující za určitou cenu koupit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endParaRPr lang="cs-CZ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Velikost nabídky a poptávky se neustále mění a mění se i ceny zboží a služeb. Jestliže se poptávka zvyšuje, cena zboží roste. Pokud se zvyšuje nabídka, cena zboží začne postupně klesat.</a:t>
            </a:r>
          </a:p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Při určité ceně se nabízené a poptávané množství dostávají do rovnováhy. Tuto cenu nazýváme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rovnovážnou cenou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. Na trhu nastává rovnováha mezi nabídkou a poptávkou.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589721" y="2410691"/>
            <a:ext cx="316124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Na trh vstupují:</a:t>
            </a:r>
          </a:p>
          <a:p>
            <a:r>
              <a:rPr lang="cs-CZ" sz="2400" b="1" dirty="0" smtClean="0">
                <a:solidFill>
                  <a:srgbClr val="0070C0"/>
                </a:solidFill>
              </a:rPr>
              <a:t>domácnosti</a:t>
            </a:r>
            <a:r>
              <a:rPr lang="cs-CZ" sz="2400" dirty="0">
                <a:solidFill>
                  <a:srgbClr val="0070C0"/>
                </a:solidFill>
              </a:rPr>
              <a:t> – poptávají na trhu výrobků a služeb za účelem konečné spotřeby.</a:t>
            </a:r>
          </a:p>
          <a:p>
            <a:r>
              <a:rPr lang="cs-CZ" sz="2400" b="1" dirty="0">
                <a:solidFill>
                  <a:srgbClr val="0070C0"/>
                </a:solidFill>
              </a:rPr>
              <a:t>podniky</a:t>
            </a:r>
            <a:r>
              <a:rPr lang="cs-CZ" sz="2400" dirty="0">
                <a:solidFill>
                  <a:srgbClr val="0070C0"/>
                </a:solidFill>
              </a:rPr>
              <a:t> – nabízejí výrobky a služby a poptávají výrobní faktory.</a:t>
            </a:r>
          </a:p>
          <a:p>
            <a:endParaRPr lang="cs-CZ" dirty="0">
              <a:solidFill>
                <a:srgbClr val="0070C0"/>
              </a:solidFill>
            </a:endParaRPr>
          </a:p>
        </p:txBody>
      </p:sp>
      <p:pic>
        <p:nvPicPr>
          <p:cNvPr id="5" name="Obrázek 4"/>
          <p:cNvPicPr/>
          <p:nvPr/>
        </p:nvPicPr>
        <p:blipFill>
          <a:blip r:embed="rId2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9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16734"/>
            <a:ext cx="10515600" cy="1325563"/>
          </a:xfrm>
        </p:spPr>
        <p:txBody>
          <a:bodyPr/>
          <a:lstStyle/>
          <a:p>
            <a:r>
              <a:rPr lang="cs-CZ" dirty="0" smtClean="0"/>
              <a:t>          Definice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660073"/>
            <a:ext cx="10515600" cy="351689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TRH = místo, kde se setkává nabídka a poptávka a utvářejí se ceny zboží a </a:t>
            </a:r>
            <a:r>
              <a:rPr lang="cs-CZ" dirty="0" smtClean="0"/>
              <a:t>služeb (dochází ke směně zboží)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Trh </a:t>
            </a:r>
            <a:r>
              <a:rPr lang="cs-CZ" dirty="0"/>
              <a:t>lze charakterizovat znaky:</a:t>
            </a:r>
          </a:p>
          <a:p>
            <a:r>
              <a:rPr lang="cs-CZ" dirty="0"/>
              <a:t>do styku přichází prodávající a kupující</a:t>
            </a:r>
          </a:p>
          <a:p>
            <a:r>
              <a:rPr lang="cs-CZ" dirty="0"/>
              <a:t>objektem směny je zboží a služby</a:t>
            </a:r>
          </a:p>
          <a:p>
            <a:r>
              <a:rPr lang="cs-CZ" dirty="0"/>
              <a:t>ceny zboží se určují na základě nabídky a poptávky</a:t>
            </a:r>
          </a:p>
          <a:p>
            <a:endParaRPr lang="cs-CZ" dirty="0"/>
          </a:p>
        </p:txBody>
      </p:sp>
      <p:sp>
        <p:nvSpPr>
          <p:cNvPr id="4" name="AutoShape 2" descr="Absolventi IT a technických oborů si vybírají. Firmy je loví už na školách  | Byznys | Lidovky.cz"/>
          <p:cNvSpPr>
            <a:spLocks noChangeAspect="1" noChangeArrowheads="1"/>
          </p:cNvSpPr>
          <p:nvPr/>
        </p:nvSpPr>
        <p:spPr bwMode="auto">
          <a:xfrm>
            <a:off x="155575" y="-144463"/>
            <a:ext cx="1442316" cy="144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3343" y="0"/>
            <a:ext cx="3858657" cy="2512291"/>
          </a:xfrm>
          <a:prstGeom prst="rect">
            <a:avLst/>
          </a:prstGeom>
        </p:spPr>
      </p:pic>
      <p:pic>
        <p:nvPicPr>
          <p:cNvPr id="6" name="Obrázek 5"/>
          <p:cNvPicPr/>
          <p:nvPr/>
        </p:nvPicPr>
        <p:blipFill>
          <a:blip r:embed="rId3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35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92528"/>
            <a:ext cx="10515600" cy="5105545"/>
          </a:xfrm>
        </p:spPr>
        <p:txBody>
          <a:bodyPr>
            <a:normAutofit/>
          </a:bodyPr>
          <a:lstStyle/>
          <a:p>
            <a:r>
              <a:rPr lang="cs-CZ" b="1" dirty="0" smtClean="0"/>
              <a:t>poptávka</a:t>
            </a:r>
            <a:r>
              <a:rPr lang="cs-CZ" dirty="0"/>
              <a:t> = souhrn všech zamýšlených nákupů, které kupující chtějí uskutečnit za určité ceny</a:t>
            </a:r>
          </a:p>
          <a:p>
            <a:r>
              <a:rPr lang="cs-CZ" b="1" dirty="0" smtClean="0"/>
              <a:t>nabídka</a:t>
            </a:r>
            <a:r>
              <a:rPr lang="cs-CZ" dirty="0"/>
              <a:t> = souhrn všech zamýšlených prodejů, které prodávající chtějí uskutečnit za určité ceny</a:t>
            </a:r>
          </a:p>
          <a:p>
            <a:r>
              <a:rPr lang="cs-CZ" b="1" dirty="0" smtClean="0"/>
              <a:t>cena</a:t>
            </a:r>
            <a:r>
              <a:rPr lang="cs-CZ" dirty="0"/>
              <a:t> = peněžní částka, kterou je kupující ochoten zaplatit a za kterou je prodávající ochoten prodat (jakýsi kompromis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r>
              <a:rPr lang="cs-CZ" dirty="0"/>
              <a:t>Agregátní poptávka – firmy, domácnosti, stát</a:t>
            </a:r>
          </a:p>
          <a:p>
            <a:r>
              <a:rPr lang="cs-CZ" dirty="0"/>
              <a:t>Agregátní nabídka – souhrn všech nabízených statků a služeb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92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Tržní mechanismus</a:t>
            </a:r>
          </a:p>
          <a:p>
            <a:pPr marL="0" indent="0">
              <a:buNone/>
            </a:pPr>
            <a:r>
              <a:rPr lang="cs-CZ" dirty="0"/>
              <a:t>Ke správné funkci trhu je zapotřebí, aby byly splněny následující 3 podmínky:</a:t>
            </a:r>
          </a:p>
          <a:p>
            <a:r>
              <a:rPr lang="cs-CZ" b="1" dirty="0"/>
              <a:t>nasycenost trhu</a:t>
            </a:r>
            <a:r>
              <a:rPr lang="cs-CZ" dirty="0"/>
              <a:t> – nabídka nepatrně převyšuje poptávku</a:t>
            </a:r>
          </a:p>
          <a:p>
            <a:r>
              <a:rPr lang="cs-CZ" b="1" dirty="0"/>
              <a:t>konkurenční prostředí</a:t>
            </a:r>
            <a:r>
              <a:rPr lang="cs-CZ" dirty="0"/>
              <a:t> – svobodné rozhodnutí o výrobě (produkty, jejich cena, množství apod.)</a:t>
            </a:r>
          </a:p>
          <a:p>
            <a:r>
              <a:rPr lang="cs-CZ" b="1" dirty="0"/>
              <a:t>otevřenost</a:t>
            </a:r>
            <a:r>
              <a:rPr lang="cs-CZ" dirty="0"/>
              <a:t> – volný přístup tržních subjektů na trh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135" y="365125"/>
            <a:ext cx="1744983" cy="1843113"/>
          </a:xfrm>
          <a:prstGeom prst="rect">
            <a:avLst/>
          </a:prstGeom>
        </p:spPr>
      </p:pic>
      <p:pic>
        <p:nvPicPr>
          <p:cNvPr id="5" name="Obrázek 4"/>
          <p:cNvPicPr/>
          <p:nvPr/>
        </p:nvPicPr>
        <p:blipFill>
          <a:blip r:embed="rId3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74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Co to jsou „vyspělé trhy“ (vyspělé ekonomiky)?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5981" y="2189018"/>
            <a:ext cx="5417416" cy="4063062"/>
          </a:xfrm>
          <a:prstGeom prst="rect">
            <a:avLst/>
          </a:prstGeom>
        </p:spPr>
      </p:pic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381" y="2341418"/>
            <a:ext cx="5417416" cy="406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31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Ekonomické subjekty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33832"/>
            <a:ext cx="10515600" cy="505378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 smtClean="0"/>
              <a:t>V </a:t>
            </a:r>
            <a:r>
              <a:rPr lang="cs-CZ" dirty="0"/>
              <a:t>ekonomickém životě společnosti mají zásadní význam následující ekonomické subjekty:</a:t>
            </a:r>
          </a:p>
          <a:p>
            <a:r>
              <a:rPr lang="cs-CZ" b="1" i="1" dirty="0" smtClean="0"/>
              <a:t>Domácnosti</a:t>
            </a:r>
            <a:r>
              <a:rPr lang="cs-CZ" dirty="0" smtClean="0"/>
              <a:t>: sestávající </a:t>
            </a:r>
            <a:r>
              <a:rPr lang="cs-CZ" dirty="0"/>
              <a:t>z jednotlivých členů, kteří mají vlastní ekonomické potřeby, hledají proto cesty k získání statků a služeb (např. směnou), mezi subjekty jsou domácnosti zpravidla nejpočetnější</a:t>
            </a:r>
          </a:p>
          <a:p>
            <a:r>
              <a:rPr lang="cs-CZ" b="1" i="1" dirty="0" smtClean="0"/>
              <a:t>Firmy</a:t>
            </a:r>
            <a:r>
              <a:rPr lang="cs-CZ" i="1" dirty="0" smtClean="0"/>
              <a:t> (podniky</a:t>
            </a:r>
            <a:r>
              <a:rPr lang="cs-CZ" i="1" dirty="0"/>
              <a:t>)</a:t>
            </a:r>
            <a:r>
              <a:rPr lang="cs-CZ" dirty="0"/>
              <a:t>: výrobní, prodejní subjekty či subjekty poskytující služby, jsou ekonomicky činné za účelem zisku</a:t>
            </a:r>
          </a:p>
          <a:p>
            <a:r>
              <a:rPr lang="cs-CZ" b="1" i="1" dirty="0" smtClean="0"/>
              <a:t>Stát </a:t>
            </a:r>
            <a:r>
              <a:rPr lang="cs-CZ" i="1" dirty="0" smtClean="0"/>
              <a:t>(vláda</a:t>
            </a:r>
            <a:r>
              <a:rPr lang="cs-CZ" i="1" dirty="0"/>
              <a:t>, samospráva)</a:t>
            </a:r>
            <a:r>
              <a:rPr lang="cs-CZ" dirty="0"/>
              <a:t>: sestávající ze všech orgánů státní moci, tyto definují pravidla, v rámci kterých budou ekonomické procesy probíhat, stát sám o sobě má též, podobně jako firmy, své vlastní potřeby, kterým vyhovuje vynakládáním dalších prostředků, mezi úkoly státu v ekonomice náleží zejména zvyšování efektivnosti, spravedlivosti a stability ekonomického systému</a:t>
            </a:r>
          </a:p>
          <a:p>
            <a:r>
              <a:rPr lang="cs-CZ" b="1" i="1" dirty="0" smtClean="0"/>
              <a:t>Zahraniční </a:t>
            </a:r>
            <a:r>
              <a:rPr lang="cs-CZ" b="1" i="1" dirty="0"/>
              <a:t>subjekty</a:t>
            </a:r>
            <a:r>
              <a:rPr lang="cs-CZ" b="1" dirty="0"/>
              <a:t>:</a:t>
            </a:r>
            <a:r>
              <a:rPr lang="cs-CZ" dirty="0"/>
              <a:t> domácnosti, firmy a vlády mimo národní ekonomiku, vstupující do ní zvenčí, platí pro ně ve většině případů zvláštní režim vztahů, musí být zajištěno ošetření jejich postavení v rozdílných právních systémech</a:t>
            </a:r>
          </a:p>
          <a:p>
            <a:r>
              <a:rPr lang="cs-CZ" b="1" i="1" dirty="0" smtClean="0"/>
              <a:t>Neziskové </a:t>
            </a:r>
            <a:r>
              <a:rPr lang="cs-CZ" b="1" i="1" dirty="0"/>
              <a:t>subjekty</a:t>
            </a:r>
            <a:r>
              <a:rPr lang="cs-CZ" b="1" dirty="0"/>
              <a:t>:</a:t>
            </a:r>
            <a:r>
              <a:rPr lang="cs-CZ" dirty="0"/>
              <a:t> spolky, nadace a strany s ekonomicky obdobným postavením, jako domácnosti s větším důrazem na autonomní přerozdělování; jejich cílem je bezprostřední dosahování konkrétních potřeb bez organizování výroby a směny.</a:t>
            </a:r>
          </a:p>
          <a:p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85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to je „chování spotřebitele“?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5981" y="2189018"/>
            <a:ext cx="5417416" cy="4063062"/>
          </a:xfrm>
          <a:prstGeom prst="rect">
            <a:avLst/>
          </a:prstGeom>
        </p:spPr>
      </p:pic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381" y="2341418"/>
            <a:ext cx="5417416" cy="406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41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01540" y="669568"/>
            <a:ext cx="10515600" cy="1325563"/>
          </a:xfrm>
        </p:spPr>
        <p:txBody>
          <a:bodyPr/>
          <a:lstStyle/>
          <a:p>
            <a:r>
              <a:rPr lang="cs-CZ" dirty="0" smtClean="0"/>
              <a:t>Co je zboží?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43113"/>
            <a:ext cx="10515600" cy="3991897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V běžném životě nazýváme zbožím prakticky všechny hodnoty, které jsou nabízeny ke směně. Ale správně ekonomicky řečeno, zbožím lze nazývat pouze ty hodnoty, které jsou trhem uznány (přijaty, směněny, koupeny</a:t>
            </a:r>
            <a:r>
              <a:rPr lang="cs-CZ" dirty="0" smtClean="0"/>
              <a:t>).</a:t>
            </a:r>
          </a:p>
          <a:p>
            <a:r>
              <a:rPr lang="cs-CZ" dirty="0" smtClean="0"/>
              <a:t>Zboží </a:t>
            </a:r>
            <a:r>
              <a:rPr lang="cs-CZ" dirty="0"/>
              <a:t>je pouze takový produkt (služba nebo hodnota), který je jiným ekonomickým subjektem uznán jako hodnota uspokojující jeho potřeby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Prostřednictvím </a:t>
            </a:r>
            <a:r>
              <a:rPr lang="cs-CZ" dirty="0"/>
              <a:t>trhu dochází ke směně nabízeného zboží za jinou hodnotu. Znamená to, že</a:t>
            </a:r>
            <a:r>
              <a:rPr lang="cs-CZ" dirty="0" smtClean="0"/>
              <a:t>:</a:t>
            </a:r>
          </a:p>
          <a:p>
            <a:r>
              <a:rPr lang="cs-CZ" dirty="0" smtClean="0"/>
              <a:t>nabízený </a:t>
            </a:r>
            <a:r>
              <a:rPr lang="cs-CZ" dirty="0"/>
              <a:t>výrobek (služba) má pro určitého zájemce nějakou užitnou hodnotu, tj. představuje právě pro něho splnění jeho </a:t>
            </a:r>
            <a:r>
              <a:rPr lang="cs-CZ" dirty="0" smtClean="0"/>
              <a:t>potřeby</a:t>
            </a:r>
          </a:p>
          <a:p>
            <a:r>
              <a:rPr lang="cs-CZ" dirty="0" smtClean="0"/>
              <a:t>kromě </a:t>
            </a:r>
            <a:r>
              <a:rPr lang="cs-CZ" dirty="0"/>
              <a:t>toho má však ještě směnnou hodnotu, tj. existuje kvantitativní vyjádření hodnoty nabízeného zboží v poměru k jiné hodnotě</a:t>
            </a:r>
            <a:r>
              <a:rPr lang="cs-CZ" dirty="0" smtClean="0"/>
              <a:t>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496" y="0"/>
            <a:ext cx="1744983" cy="1843113"/>
          </a:xfrm>
          <a:prstGeom prst="rect">
            <a:avLst/>
          </a:prstGeom>
        </p:spPr>
      </p:pic>
      <p:pic>
        <p:nvPicPr>
          <p:cNvPr id="5" name="Obrázek 4"/>
          <p:cNvPicPr/>
          <p:nvPr/>
        </p:nvPicPr>
        <p:blipFill>
          <a:blip r:embed="rId3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9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682446" y="1053672"/>
            <a:ext cx="4016808" cy="334101"/>
          </a:xfrm>
        </p:spPr>
        <p:txBody>
          <a:bodyPr>
            <a:noAutofit/>
          </a:bodyPr>
          <a:lstStyle/>
          <a:p>
            <a:r>
              <a:rPr lang="cs-CZ" sz="4000" b="1" spc="-150" dirty="0">
                <a:solidFill>
                  <a:srgbClr val="2388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Předmět </a:t>
            </a:r>
            <a:br>
              <a:rPr lang="cs-CZ" sz="4000" b="1" spc="-150" dirty="0">
                <a:solidFill>
                  <a:srgbClr val="2388A9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cs-CZ" sz="4000" b="1" spc="-150" dirty="0">
                <a:solidFill>
                  <a:srgbClr val="2388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 10 bodech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9900000" y="6372000"/>
            <a:ext cx="1737603" cy="365125"/>
          </a:xfrm>
        </p:spPr>
        <p:txBody>
          <a:bodyPr/>
          <a:lstStyle/>
          <a:p>
            <a:pPr algn="r"/>
            <a:endParaRPr lang="cs-CZ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1808000" y="6372000"/>
            <a:ext cx="227382" cy="365125"/>
          </a:xfrm>
        </p:spPr>
        <p:txBody>
          <a:bodyPr/>
          <a:lstStyle/>
          <a:p>
            <a:fld id="{789B0A88-CBF1-4A65-9018-C7FEF8242273}" type="slidenum">
              <a:rPr lang="cs-CZ"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fld>
            <a:endParaRPr lang="cs-CZ" sz="8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04000" y="6372000"/>
            <a:ext cx="227337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8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Vysoká škola ekonomie a managementu</a:t>
            </a:r>
          </a:p>
        </p:txBody>
      </p:sp>
      <p:sp>
        <p:nvSpPr>
          <p:cNvPr id="10" name="object 9"/>
          <p:cNvSpPr txBox="1"/>
          <p:nvPr/>
        </p:nvSpPr>
        <p:spPr>
          <a:xfrm>
            <a:off x="1286973" y="2772321"/>
            <a:ext cx="1783176" cy="557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8290">
              <a:lnSpc>
                <a:spcPct val="117600"/>
              </a:lnSpc>
              <a:spcBef>
                <a:spcPts val="100"/>
              </a:spcBef>
            </a:pPr>
            <a:r>
              <a:rPr lang="cs-CZ" sz="1000" spc="-5" dirty="0" smtClean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Odborný pohled na společnost a jednotlivé ekonomiky</a:t>
            </a:r>
            <a:endParaRPr sz="1000" dirty="0">
              <a:latin typeface="Verdana" panose="020B0604030504040204" pitchFamily="34" charset="0"/>
              <a:ea typeface="Verdana" panose="020B0604030504040204" pitchFamily="34" charset="0"/>
              <a:cs typeface="Open Sans"/>
            </a:endParaRPr>
          </a:p>
        </p:txBody>
      </p:sp>
      <p:sp>
        <p:nvSpPr>
          <p:cNvPr id="11" name="object 10"/>
          <p:cNvSpPr txBox="1"/>
          <p:nvPr/>
        </p:nvSpPr>
        <p:spPr>
          <a:xfrm>
            <a:off x="3417728" y="2803177"/>
            <a:ext cx="1701160" cy="557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8290">
              <a:lnSpc>
                <a:spcPct val="117600"/>
              </a:lnSpc>
              <a:spcBef>
                <a:spcPts val="100"/>
              </a:spcBef>
            </a:pPr>
            <a:r>
              <a:rPr lang="cs-CZ" sz="1000" spc="-5" dirty="0" smtClean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Modelování pro všechna odvětví a pro různé podmínky</a:t>
            </a:r>
            <a:endParaRPr lang="cs-CZ" sz="1000" dirty="0">
              <a:latin typeface="Verdana" panose="020B0604030504040204" pitchFamily="34" charset="0"/>
              <a:ea typeface="Verdana" panose="020B0604030504040204" pitchFamily="34" charset="0"/>
              <a:cs typeface="Open Sans"/>
            </a:endParaRPr>
          </a:p>
        </p:txBody>
      </p:sp>
      <p:sp>
        <p:nvSpPr>
          <p:cNvPr id="13" name="object 11"/>
          <p:cNvSpPr txBox="1"/>
          <p:nvPr/>
        </p:nvSpPr>
        <p:spPr>
          <a:xfrm>
            <a:off x="1218251" y="5029257"/>
            <a:ext cx="1717675" cy="37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8290">
              <a:lnSpc>
                <a:spcPct val="117600"/>
              </a:lnSpc>
              <a:spcBef>
                <a:spcPts val="100"/>
              </a:spcBef>
            </a:pPr>
            <a:r>
              <a:rPr lang="cs-CZ" sz="1000" spc="-5" dirty="0" smtClean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Mezinárodní přesah, globální přístup. </a:t>
            </a:r>
            <a:endParaRPr lang="cs-CZ" sz="1000" dirty="0">
              <a:latin typeface="Verdana" panose="020B0604030504040204" pitchFamily="34" charset="0"/>
              <a:ea typeface="Verdana" panose="020B0604030504040204" pitchFamily="34" charset="0"/>
              <a:cs typeface="Open Sans"/>
            </a:endParaRPr>
          </a:p>
        </p:txBody>
      </p:sp>
      <p:sp>
        <p:nvSpPr>
          <p:cNvPr id="14" name="object 12"/>
          <p:cNvSpPr txBox="1"/>
          <p:nvPr/>
        </p:nvSpPr>
        <p:spPr>
          <a:xfrm>
            <a:off x="3245193" y="5068350"/>
            <a:ext cx="1701161" cy="557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8290">
              <a:lnSpc>
                <a:spcPct val="117600"/>
              </a:lnSpc>
              <a:spcBef>
                <a:spcPts val="100"/>
              </a:spcBef>
            </a:pPr>
            <a:r>
              <a:rPr lang="cs-CZ" sz="1000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Moderní trendy a predikce dalšího vývoje </a:t>
            </a:r>
            <a:endParaRPr lang="cs-CZ" sz="1000" dirty="0">
              <a:latin typeface="Verdana" panose="020B0604030504040204" pitchFamily="34" charset="0"/>
              <a:ea typeface="Verdana" panose="020B0604030504040204" pitchFamily="34" charset="0"/>
              <a:cs typeface="Open Sans"/>
            </a:endParaRPr>
          </a:p>
        </p:txBody>
      </p:sp>
      <p:sp>
        <p:nvSpPr>
          <p:cNvPr id="15" name="object 19"/>
          <p:cNvSpPr txBox="1"/>
          <p:nvPr/>
        </p:nvSpPr>
        <p:spPr>
          <a:xfrm>
            <a:off x="1188161" y="4644694"/>
            <a:ext cx="33312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571625" algn="l"/>
                <a:tab pos="2152650" algn="l"/>
                <a:tab pos="3317875" algn="l"/>
              </a:tabLst>
            </a:pPr>
            <a:r>
              <a:rPr lang="cs-CZ" sz="2400" u="sng" spc="-114" dirty="0">
                <a:solidFill>
                  <a:srgbClr val="2388A9"/>
                </a:solidFill>
                <a:uFill>
                  <a:solidFill>
                    <a:srgbClr val="2388A9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7</a:t>
            </a:r>
            <a:r>
              <a:rPr sz="2400" u="sng" spc="-114" dirty="0">
                <a:solidFill>
                  <a:srgbClr val="2388A9"/>
                </a:solidFill>
                <a:uFill>
                  <a:solidFill>
                    <a:srgbClr val="2388A9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	</a:t>
            </a:r>
            <a:r>
              <a:rPr sz="2400" spc="-114" dirty="0">
                <a:solidFill>
                  <a:srgbClr val="2388A9"/>
                </a:solidFill>
                <a:uFill>
                  <a:solidFill>
                    <a:srgbClr val="2388A9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	</a:t>
            </a:r>
            <a:r>
              <a:rPr lang="cs-CZ" sz="2400" u="sng" spc="-114" dirty="0">
                <a:solidFill>
                  <a:srgbClr val="2388A9"/>
                </a:solidFill>
                <a:uFill>
                  <a:solidFill>
                    <a:srgbClr val="2388A9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8</a:t>
            </a:r>
            <a:r>
              <a:rPr sz="2400" u="sng" spc="-114" dirty="0">
                <a:solidFill>
                  <a:srgbClr val="2388A9"/>
                </a:solidFill>
                <a:uFill>
                  <a:solidFill>
                    <a:srgbClr val="2388A9"/>
                  </a:solidFill>
                </a:uFill>
                <a:latin typeface="+mj-lt"/>
                <a:cs typeface="Open Sans"/>
              </a:rPr>
              <a:t>	</a:t>
            </a:r>
            <a:endParaRPr sz="2400" dirty="0">
              <a:solidFill>
                <a:srgbClr val="2388A9"/>
              </a:solidFill>
              <a:uFill>
                <a:solidFill>
                  <a:srgbClr val="2388A9"/>
                </a:solidFill>
              </a:uFill>
              <a:latin typeface="+mj-lt"/>
              <a:cs typeface="Open Sans"/>
            </a:endParaRPr>
          </a:p>
        </p:txBody>
      </p:sp>
      <p:sp>
        <p:nvSpPr>
          <p:cNvPr id="16" name="object 9"/>
          <p:cNvSpPr txBox="1"/>
          <p:nvPr/>
        </p:nvSpPr>
        <p:spPr>
          <a:xfrm>
            <a:off x="6063015" y="2775684"/>
            <a:ext cx="1742825" cy="7391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8290">
              <a:lnSpc>
                <a:spcPct val="117600"/>
              </a:lnSpc>
              <a:spcBef>
                <a:spcPts val="100"/>
              </a:spcBef>
            </a:pPr>
            <a:r>
              <a:rPr lang="cs-CZ" sz="1000" spc="-5" dirty="0" smtClean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Směřování k praxi – uplatnění jako podnikatel nebo jakýkoliv manažer</a:t>
            </a:r>
            <a:endParaRPr lang="cs-CZ" sz="1000" dirty="0">
              <a:latin typeface="Verdana" panose="020B0604030504040204" pitchFamily="34" charset="0"/>
              <a:ea typeface="Verdana" panose="020B0604030504040204" pitchFamily="34" charset="0"/>
              <a:cs typeface="Open Sans"/>
            </a:endParaRPr>
          </a:p>
        </p:txBody>
      </p:sp>
      <p:sp>
        <p:nvSpPr>
          <p:cNvPr id="17" name="object 10"/>
          <p:cNvSpPr txBox="1"/>
          <p:nvPr/>
        </p:nvSpPr>
        <p:spPr>
          <a:xfrm>
            <a:off x="8111754" y="2772321"/>
            <a:ext cx="1582850" cy="7391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8290">
              <a:lnSpc>
                <a:spcPct val="117600"/>
              </a:lnSpc>
              <a:spcBef>
                <a:spcPts val="100"/>
              </a:spcBef>
            </a:pPr>
            <a:r>
              <a:rPr lang="cs-CZ" sz="1000" spc="-5" dirty="0" smtClean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Vhled jak do celé ekonomiky jako systému, tak do podnikové sféry.</a:t>
            </a:r>
            <a:endParaRPr lang="cs-CZ" sz="1000" dirty="0">
              <a:latin typeface="Verdana" panose="020B0604030504040204" pitchFamily="34" charset="0"/>
              <a:ea typeface="Verdana" panose="020B0604030504040204" pitchFamily="34" charset="0"/>
              <a:cs typeface="Open Sans"/>
            </a:endParaRPr>
          </a:p>
        </p:txBody>
      </p:sp>
      <p:sp>
        <p:nvSpPr>
          <p:cNvPr id="18" name="object 11"/>
          <p:cNvSpPr txBox="1"/>
          <p:nvPr/>
        </p:nvSpPr>
        <p:spPr>
          <a:xfrm>
            <a:off x="6072012" y="5026769"/>
            <a:ext cx="1613535" cy="5516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8290">
              <a:lnSpc>
                <a:spcPct val="117600"/>
              </a:lnSpc>
              <a:spcBef>
                <a:spcPts val="100"/>
              </a:spcBef>
            </a:pPr>
            <a:r>
              <a:rPr lang="cs-CZ" sz="1000" spc="-5" dirty="0" smtClean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Příklady </a:t>
            </a:r>
            <a:r>
              <a:rPr lang="cs-CZ" sz="1000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z praxe, aktuality. </a:t>
            </a:r>
            <a:endParaRPr lang="cs-CZ" sz="1000" dirty="0">
              <a:latin typeface="Verdana" panose="020B0604030504040204" pitchFamily="34" charset="0"/>
              <a:ea typeface="Verdana" panose="020B0604030504040204" pitchFamily="34" charset="0"/>
              <a:cs typeface="Open Sans"/>
            </a:endParaRPr>
          </a:p>
          <a:p>
            <a:pPr marL="12700" marR="288290">
              <a:lnSpc>
                <a:spcPct val="117600"/>
              </a:lnSpc>
              <a:spcBef>
                <a:spcPts val="100"/>
              </a:spcBef>
            </a:pPr>
            <a:endParaRPr lang="cs-CZ" sz="1000" dirty="0">
              <a:latin typeface="Verdana" panose="020B0604030504040204" pitchFamily="34" charset="0"/>
              <a:ea typeface="Verdana" panose="020B0604030504040204" pitchFamily="34" charset="0"/>
              <a:cs typeface="Open Sans"/>
            </a:endParaRPr>
          </a:p>
        </p:txBody>
      </p:sp>
      <p:sp>
        <p:nvSpPr>
          <p:cNvPr id="19" name="object 12"/>
          <p:cNvSpPr txBox="1"/>
          <p:nvPr/>
        </p:nvSpPr>
        <p:spPr>
          <a:xfrm>
            <a:off x="8142583" y="5039538"/>
            <a:ext cx="1613535" cy="37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8290">
              <a:lnSpc>
                <a:spcPct val="117600"/>
              </a:lnSpc>
              <a:spcBef>
                <a:spcPts val="100"/>
              </a:spcBef>
            </a:pPr>
            <a:r>
              <a:rPr lang="cs-CZ" sz="1000" spc="-5" dirty="0" smtClean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Diskuse, názory, spolupráce. </a:t>
            </a:r>
            <a:endParaRPr lang="cs-CZ" sz="1000" dirty="0">
              <a:latin typeface="Verdana" panose="020B0604030504040204" pitchFamily="34" charset="0"/>
              <a:ea typeface="Verdana" panose="020B0604030504040204" pitchFamily="34" charset="0"/>
              <a:cs typeface="Open Sans"/>
            </a:endParaRPr>
          </a:p>
        </p:txBody>
      </p:sp>
      <p:sp>
        <p:nvSpPr>
          <p:cNvPr id="20" name="object 19"/>
          <p:cNvSpPr txBox="1"/>
          <p:nvPr/>
        </p:nvSpPr>
        <p:spPr>
          <a:xfrm>
            <a:off x="6063015" y="4648378"/>
            <a:ext cx="3684106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571625" algn="l"/>
                <a:tab pos="2152650" algn="l"/>
                <a:tab pos="3317875" algn="l"/>
              </a:tabLst>
            </a:pPr>
            <a:r>
              <a:rPr lang="cs-CZ" sz="2400" u="sng" spc="-114" dirty="0">
                <a:solidFill>
                  <a:srgbClr val="2388A9"/>
                </a:solidFill>
                <a:uFill>
                  <a:solidFill>
                    <a:srgbClr val="2388A9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9</a:t>
            </a:r>
            <a:r>
              <a:rPr sz="2400" u="sng" spc="-114" dirty="0">
                <a:solidFill>
                  <a:srgbClr val="2388A9"/>
                </a:solidFill>
                <a:uFill>
                  <a:solidFill>
                    <a:srgbClr val="2388A9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	</a:t>
            </a:r>
            <a:r>
              <a:rPr sz="2400" spc="-114" dirty="0">
                <a:solidFill>
                  <a:srgbClr val="2388A9"/>
                </a:solidFill>
                <a:uFill>
                  <a:solidFill>
                    <a:srgbClr val="2388A9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	</a:t>
            </a:r>
            <a:r>
              <a:rPr lang="cs-CZ" sz="2400" u="sng" spc="-114" dirty="0">
                <a:solidFill>
                  <a:srgbClr val="2388A9"/>
                </a:solidFill>
                <a:uFill>
                  <a:solidFill>
                    <a:srgbClr val="2388A9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10</a:t>
            </a:r>
            <a:r>
              <a:rPr sz="2400" u="sng" spc="-114" dirty="0">
                <a:solidFill>
                  <a:srgbClr val="2388A9"/>
                </a:solidFill>
                <a:uFill>
                  <a:solidFill>
                    <a:srgbClr val="2388A9"/>
                  </a:solidFill>
                </a:uFill>
                <a:latin typeface="+mj-lt"/>
                <a:cs typeface="Open Sans"/>
              </a:rPr>
              <a:t>	</a:t>
            </a:r>
            <a:endParaRPr sz="2400" dirty="0">
              <a:solidFill>
                <a:srgbClr val="2388A9"/>
              </a:solidFill>
              <a:uFill>
                <a:solidFill>
                  <a:srgbClr val="2388A9"/>
                </a:solidFill>
              </a:uFill>
              <a:latin typeface="+mj-lt"/>
              <a:cs typeface="Open Sans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218251" y="2299971"/>
            <a:ext cx="3534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spcBef>
                <a:spcPts val="100"/>
              </a:spcBef>
              <a:tabLst>
                <a:tab pos="1571625" algn="l"/>
                <a:tab pos="2152650" algn="l"/>
                <a:tab pos="3317875" algn="l"/>
              </a:tabLst>
            </a:pPr>
            <a:r>
              <a:rPr lang="cs-CZ" sz="2400" u="sng" spc="-114" dirty="0">
                <a:solidFill>
                  <a:srgbClr val="2388A9"/>
                </a:solidFill>
                <a:uFill>
                  <a:solidFill>
                    <a:srgbClr val="2388A9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3	</a:t>
            </a:r>
            <a:r>
              <a:rPr lang="cs-CZ" sz="2400" spc="-114" dirty="0">
                <a:solidFill>
                  <a:srgbClr val="2388A9"/>
                </a:solidFill>
                <a:uFill>
                  <a:solidFill>
                    <a:srgbClr val="2388A9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	</a:t>
            </a:r>
            <a:r>
              <a:rPr lang="cs-CZ" sz="2400" u="sng" spc="-114" dirty="0">
                <a:solidFill>
                  <a:srgbClr val="2388A9"/>
                </a:solidFill>
                <a:uFill>
                  <a:solidFill>
                    <a:srgbClr val="2388A9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4</a:t>
            </a:r>
            <a:r>
              <a:rPr lang="cs-CZ" sz="2400" u="sng" spc="-114" dirty="0">
                <a:solidFill>
                  <a:srgbClr val="2388A9"/>
                </a:solidFill>
                <a:uFill>
                  <a:solidFill>
                    <a:srgbClr val="2388A9"/>
                  </a:solidFill>
                </a:uFill>
                <a:cs typeface="Open Sans"/>
              </a:rPr>
              <a:t>	</a:t>
            </a:r>
            <a:endParaRPr lang="cs-CZ" dirty="0">
              <a:solidFill>
                <a:srgbClr val="2388A9"/>
              </a:solidFill>
              <a:uFill>
                <a:solidFill>
                  <a:srgbClr val="2388A9"/>
                </a:solidFill>
              </a:uFill>
              <a:cs typeface="Open Sans"/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5913968" y="2290612"/>
            <a:ext cx="35431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  <a:tabLst>
                <a:tab pos="1571625" algn="l"/>
                <a:tab pos="2152650" algn="l"/>
                <a:tab pos="3317875" algn="l"/>
              </a:tabLst>
            </a:pPr>
            <a:r>
              <a:rPr lang="cs-CZ" sz="2400" u="sng" spc="-114" dirty="0">
                <a:solidFill>
                  <a:srgbClr val="2388A9"/>
                </a:solidFill>
                <a:uFill>
                  <a:solidFill>
                    <a:srgbClr val="2388A9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5	</a:t>
            </a:r>
            <a:r>
              <a:rPr lang="cs-CZ" sz="2400" spc="-114" dirty="0">
                <a:solidFill>
                  <a:srgbClr val="2388A9"/>
                </a:solidFill>
                <a:uFill>
                  <a:solidFill>
                    <a:srgbClr val="2388A9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	</a:t>
            </a:r>
            <a:r>
              <a:rPr lang="cs-CZ" sz="2400" u="sng" spc="-114" dirty="0">
                <a:solidFill>
                  <a:srgbClr val="2388A9"/>
                </a:solidFill>
                <a:uFill>
                  <a:solidFill>
                    <a:srgbClr val="2388A9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6</a:t>
            </a:r>
            <a:r>
              <a:rPr lang="cs-CZ" sz="2400" u="sng" spc="-114" dirty="0">
                <a:solidFill>
                  <a:srgbClr val="2388A9"/>
                </a:solidFill>
                <a:uFill>
                  <a:solidFill>
                    <a:srgbClr val="2388A9"/>
                  </a:solidFill>
                </a:uFill>
                <a:cs typeface="Open Sans"/>
              </a:rPr>
              <a:t>	</a:t>
            </a:r>
            <a:endParaRPr lang="cs-CZ" sz="2400" dirty="0">
              <a:solidFill>
                <a:srgbClr val="2388A9"/>
              </a:solidFill>
              <a:uFill>
                <a:solidFill>
                  <a:srgbClr val="2388A9"/>
                </a:solidFill>
              </a:uFill>
              <a:cs typeface="Open Sans"/>
            </a:endParaRPr>
          </a:p>
        </p:txBody>
      </p:sp>
      <p:sp>
        <p:nvSpPr>
          <p:cNvPr id="32" name="object 11"/>
          <p:cNvSpPr txBox="1"/>
          <p:nvPr/>
        </p:nvSpPr>
        <p:spPr>
          <a:xfrm>
            <a:off x="6010498" y="1220722"/>
            <a:ext cx="1523365" cy="557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600"/>
              </a:lnSpc>
              <a:spcBef>
                <a:spcPts val="100"/>
              </a:spcBef>
            </a:pPr>
            <a:r>
              <a:rPr lang="cs-CZ" sz="1000" dirty="0" smtClean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Kritické myšlení, nikoliv učení se nazpaměť </a:t>
            </a:r>
            <a:endParaRPr sz="1000" dirty="0">
              <a:latin typeface="Verdana" panose="020B0604030504040204" pitchFamily="34" charset="0"/>
              <a:ea typeface="Verdana" panose="020B0604030504040204" pitchFamily="34" charset="0"/>
              <a:cs typeface="Open Sans"/>
            </a:endParaRPr>
          </a:p>
        </p:txBody>
      </p:sp>
      <p:sp>
        <p:nvSpPr>
          <p:cNvPr id="33" name="object 12"/>
          <p:cNvSpPr txBox="1"/>
          <p:nvPr/>
        </p:nvSpPr>
        <p:spPr>
          <a:xfrm>
            <a:off x="8142583" y="1166264"/>
            <a:ext cx="1613535" cy="557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600"/>
              </a:lnSpc>
              <a:spcBef>
                <a:spcPts val="100"/>
              </a:spcBef>
            </a:pPr>
            <a:r>
              <a:rPr lang="cs-CZ" sz="1000" spc="-5" dirty="0" smtClean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Dovednost analyzovat, objektivně posoudit, vyhodnotit</a:t>
            </a:r>
            <a:endParaRPr sz="1000" dirty="0">
              <a:latin typeface="Verdana" panose="020B0604030504040204" pitchFamily="34" charset="0"/>
              <a:ea typeface="Verdana" panose="020B0604030504040204" pitchFamily="34" charset="0"/>
              <a:cs typeface="Open Sans"/>
            </a:endParaRPr>
          </a:p>
        </p:txBody>
      </p:sp>
      <p:sp>
        <p:nvSpPr>
          <p:cNvPr id="34" name="object 19"/>
          <p:cNvSpPr txBox="1"/>
          <p:nvPr/>
        </p:nvSpPr>
        <p:spPr>
          <a:xfrm>
            <a:off x="6010498" y="678425"/>
            <a:ext cx="3684106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571625" algn="l"/>
                <a:tab pos="2152650" algn="l"/>
                <a:tab pos="3317875" algn="l"/>
              </a:tabLst>
            </a:pPr>
            <a:r>
              <a:rPr lang="cs-CZ" sz="2400" u="sng" spc="-114" dirty="0">
                <a:solidFill>
                  <a:srgbClr val="2388A9"/>
                </a:solidFill>
                <a:uFill>
                  <a:solidFill>
                    <a:srgbClr val="2388A9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1</a:t>
            </a:r>
            <a:r>
              <a:rPr sz="2400" u="sng" spc="-114" dirty="0">
                <a:solidFill>
                  <a:srgbClr val="2388A9"/>
                </a:solidFill>
                <a:uFill>
                  <a:solidFill>
                    <a:srgbClr val="2388A9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	</a:t>
            </a:r>
            <a:r>
              <a:rPr sz="2400" spc="-114" dirty="0">
                <a:solidFill>
                  <a:srgbClr val="2388A9"/>
                </a:solidFill>
                <a:uFill>
                  <a:solidFill>
                    <a:srgbClr val="2388A9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	</a:t>
            </a:r>
            <a:r>
              <a:rPr lang="cs-CZ" sz="2400" u="sng" spc="-114" dirty="0">
                <a:solidFill>
                  <a:srgbClr val="2388A9"/>
                </a:solidFill>
                <a:uFill>
                  <a:solidFill>
                    <a:srgbClr val="2388A9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2</a:t>
            </a:r>
            <a:r>
              <a:rPr sz="2400" u="sng" spc="-114" dirty="0">
                <a:solidFill>
                  <a:srgbClr val="2388A9"/>
                </a:solidFill>
                <a:uFill>
                  <a:solidFill>
                    <a:srgbClr val="2388A9"/>
                  </a:solidFill>
                </a:uFill>
                <a:latin typeface="+mj-lt"/>
                <a:cs typeface="Open Sans"/>
              </a:rPr>
              <a:t>	</a:t>
            </a:r>
            <a:endParaRPr sz="2400" dirty="0">
              <a:solidFill>
                <a:srgbClr val="2388A9"/>
              </a:solidFill>
              <a:uFill>
                <a:solidFill>
                  <a:srgbClr val="2388A9"/>
                </a:solidFill>
              </a:uFill>
              <a:latin typeface="+mj-lt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81052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5412" y="1690687"/>
            <a:ext cx="9190704" cy="5300047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dirty="0"/>
              <a:t>Říkáme tedy, že </a:t>
            </a:r>
            <a:r>
              <a:rPr lang="cs-CZ" b="1" dirty="0">
                <a:solidFill>
                  <a:srgbClr val="FF0000"/>
                </a:solidFill>
              </a:rPr>
              <a:t>každé zboží má dvě stránky, hodnotu a užitnou hodnotu.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b="1" dirty="0"/>
              <a:t>Užitná hodnota </a:t>
            </a:r>
            <a:r>
              <a:rPr lang="cs-CZ" dirty="0"/>
              <a:t>zboží se však mění vzhledem k určitým podmínkám, kritériím a okolnostem. Závisí např. na příslušnosti k určité skupině obyvatel, věku, postavení, roli, místě, příslušnosti k pohlaví, zaměstnaní atd. Jako užitečné věci se jednotlivé druhy zboží nedají srovnávat. (Na Sahaře nemají lyže pro tamější obyvatele téměř žádnou užitnou hodnotu. Neznamená to ale, že nemají žádnou hodnotu</a:t>
            </a:r>
            <a:r>
              <a:rPr lang="cs-CZ" dirty="0" smtClean="0"/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dirty="0"/>
              <a:t/>
            </a:r>
            <a:br>
              <a:rPr lang="cs-CZ" dirty="0"/>
            </a:br>
            <a:r>
              <a:rPr lang="cs-CZ" b="1" dirty="0"/>
              <a:t>Hodnota</a:t>
            </a:r>
            <a:r>
              <a:rPr lang="cs-CZ" dirty="0"/>
              <a:t> je vyjádřena tzv. směnnou hodnotou, tj. že každý produkt lze vyjádřit mírou splnění potřeby kupujícího v porovnání k jiné hodnotě. Po dosažení vzájemně přijatelné dohody, tj. uznání tohoto poměru, dochází ke koupi. Tato směnná hodnota, kdy jedno zboží může být směněno za druhé, je dnes obvykle vyjádřena v penězích. Vyjádření tržní hodnoty v penězích představuje cenu zboží. Základem ceny zboží je hodnota zboží.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20</a:t>
            </a:fld>
            <a:endParaRPr lang="cs-CZ"/>
          </a:p>
        </p:txBody>
      </p:sp>
      <p:pic>
        <p:nvPicPr>
          <p:cNvPr id="6" name="Zástupný symbol pro obsah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010"/>
          <a:stretch/>
        </p:blipFill>
        <p:spPr>
          <a:xfrm>
            <a:off x="9291483" y="0"/>
            <a:ext cx="4455241" cy="3194536"/>
          </a:xfrm>
          <a:prstGeom prst="rect">
            <a:avLst/>
          </a:prstGeom>
        </p:spPr>
      </p:pic>
      <p:pic>
        <p:nvPicPr>
          <p:cNvPr id="7" name="Obrázek 6"/>
          <p:cNvPicPr/>
          <p:nvPr/>
        </p:nvPicPr>
        <p:blipFill>
          <a:blip r:embed="rId3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46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Co to je produkt ve smyslu HDP (hrubý domácí produkt)?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5981" y="2189018"/>
            <a:ext cx="5417416" cy="4063062"/>
          </a:xfrm>
          <a:prstGeom prst="rect">
            <a:avLst/>
          </a:prstGeom>
        </p:spPr>
      </p:pic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381" y="2341418"/>
            <a:ext cx="5417416" cy="406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55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Složky trhu</a:t>
            </a:r>
          </a:p>
          <a:p>
            <a:pPr marL="0" indent="0">
              <a:buNone/>
            </a:pPr>
            <a:r>
              <a:rPr lang="cs-CZ" b="1" dirty="0"/>
              <a:t>1)       trh zboží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2)       trh práce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3)       finanční trh</a:t>
            </a:r>
            <a:endParaRPr lang="cs-CZ" dirty="0"/>
          </a:p>
          <a:p>
            <a:pPr marL="0" indent="0">
              <a:buNone/>
            </a:pP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604387" y="1690688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800" dirty="0">
                <a:solidFill>
                  <a:schemeClr val="accent6">
                    <a:lumMod val="75000"/>
                  </a:schemeClr>
                </a:solidFill>
              </a:rPr>
              <a:t>Tržní mechanismus – reguluje množství zboží a služeb na trhu. Stát může ovlivňovat trh prostřednictvím různých nástrojů např. daňovým systémem, poskytováním státních zakázek, celní politikou, apod.</a:t>
            </a:r>
          </a:p>
          <a:p>
            <a:r>
              <a:rPr lang="cs-CZ" sz="2800" dirty="0">
                <a:solidFill>
                  <a:schemeClr val="accent6">
                    <a:lumMod val="75000"/>
                  </a:schemeClr>
                </a:solidFill>
              </a:rPr>
              <a:t>Na trhu existuje více výrobců stejného nebo podobného zboží. Existuje tedy hospodářská soutěž – tzv. konkurence.</a:t>
            </a:r>
          </a:p>
        </p:txBody>
      </p:sp>
    </p:spTree>
    <p:extLst>
      <p:ext uri="{BB962C8B-B14F-4D97-AF65-F5344CB8AC3E}">
        <p14:creationId xmlns:p14="http://schemas.microsoft.com/office/powerpoint/2010/main" val="292817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8536" y="216309"/>
            <a:ext cx="10515600" cy="132556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00748" y="176416"/>
            <a:ext cx="9672484" cy="4351338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Neviditelná ruka trhu</a:t>
            </a:r>
            <a:r>
              <a:rPr lang="cs-CZ" dirty="0"/>
              <a:t> je: Podle této doktríny tržní systém funguje dokonale bez vnějších zásahů a funguje ku prospěchu všech, i když každý účastník sleduje svůj vlastní soukromý zájem, protože ekonomiku řídí trh svojí „neviditelnou rukou“.</a:t>
            </a:r>
          </a:p>
        </p:txBody>
      </p:sp>
      <p:pic>
        <p:nvPicPr>
          <p:cNvPr id="14340" name="Picture 4" descr="Wealth of Nations (Crofts Classics) (English Edition) eBook : Smith, Adam,  Reading Time: Amazon.fr: Boutique Kind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87" y="2020528"/>
            <a:ext cx="29813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Adam Smith | The wealth of nations, Adams smith, Classical economic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2" b="17616"/>
          <a:stretch/>
        </p:blipFill>
        <p:spPr bwMode="auto">
          <a:xfrm>
            <a:off x="4796992" y="2856271"/>
            <a:ext cx="7395008" cy="400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/>
          <p:cNvPicPr/>
          <p:nvPr/>
        </p:nvPicPr>
        <p:blipFill>
          <a:blip r:embed="rId4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50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       </a:t>
            </a:r>
            <a:r>
              <a:rPr lang="cs-CZ" dirty="0" err="1" smtClean="0"/>
              <a:t>Laissez</a:t>
            </a:r>
            <a:r>
              <a:rPr lang="cs-CZ" dirty="0" smtClean="0"/>
              <a:t> </a:t>
            </a:r>
            <a:r>
              <a:rPr lang="cs-CZ" dirty="0" err="1" smtClean="0"/>
              <a:t>faire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Idea </a:t>
            </a:r>
            <a:r>
              <a:rPr lang="cs-CZ" dirty="0" err="1"/>
              <a:t>laissez</a:t>
            </a:r>
            <a:r>
              <a:rPr lang="cs-CZ" dirty="0"/>
              <a:t> </a:t>
            </a:r>
            <a:r>
              <a:rPr lang="cs-CZ" dirty="0" err="1"/>
              <a:t>faire</a:t>
            </a:r>
            <a:r>
              <a:rPr lang="cs-CZ" dirty="0"/>
              <a:t> je spojována s tzv. neviditelnou rukou trhu. Tento princip vyjadřuje a obsahuje mnohem širší souvislosti, než pouhý </a:t>
            </a:r>
            <a:r>
              <a:rPr lang="cs-CZ" dirty="0" err="1"/>
              <a:t>protimerkantilistický</a:t>
            </a:r>
            <a:r>
              <a:rPr lang="cs-CZ" dirty="0"/>
              <a:t> obsah. Je to dáno tím, že Smith především:</a:t>
            </a:r>
          </a:p>
          <a:p>
            <a:pPr fontAlgn="t"/>
            <a:r>
              <a:rPr lang="cs-CZ" dirty="0"/>
              <a:t>sdílí ideu přirozeného (spontánního) řádu</a:t>
            </a:r>
          </a:p>
          <a:p>
            <a:pPr fontAlgn="t"/>
            <a:r>
              <a:rPr lang="cs-CZ" dirty="0"/>
              <a:t>spojuje jeho prosazování v hospodářství s ekonomickou svobodou</a:t>
            </a:r>
          </a:p>
          <a:p>
            <a:pPr fontAlgn="t"/>
            <a:r>
              <a:rPr lang="cs-CZ" dirty="0"/>
              <a:t>ekonomickou svobodu dovádí do pokusu popsat ekonomické chování člověka</a:t>
            </a:r>
          </a:p>
          <a:p>
            <a:pPr fontAlgn="t"/>
            <a:r>
              <a:rPr lang="cs-CZ" dirty="0"/>
              <a:t>dospívá k závěru o možném prosazování harmonie individuálního a společenského zájmu, čímž </a:t>
            </a:r>
            <a:r>
              <a:rPr lang="cs-CZ" i="1" dirty="0"/>
              <a:t>překonává tradiční vidění rozpornosti individuálního a společenského</a:t>
            </a:r>
            <a:r>
              <a:rPr lang="cs-CZ" dirty="0"/>
              <a:t>, prosazující se ve filozofii a etice předchozích období. Smith </a:t>
            </a:r>
            <a:r>
              <a:rPr lang="cs-CZ" i="1" dirty="0"/>
              <a:t>ukázal, že egoismus individua (jeho sobecký zájem) se nemusí stát nutně neslučitelným se zájmem (blahobytem) všech</a:t>
            </a:r>
            <a:r>
              <a:rPr lang="cs-CZ" dirty="0"/>
              <a:t>.</a:t>
            </a:r>
          </a:p>
          <a:p>
            <a:r>
              <a:rPr lang="cs-CZ" dirty="0"/>
              <a:t>Jeho přístup k výše uvedeným souvislostem je založen na představě, že všechny ekonomické jevy a procesy jsou odvozeny z přirozené povahy člověka. Ten sleduje svůj soukromý osobní zájem a tím uvádí do chodu síly, které jsou zdrojem pohybu celého systému a jeho vývoje. </a:t>
            </a:r>
            <a:r>
              <a:rPr lang="cs-CZ" i="1" dirty="0"/>
              <a:t>Neviditelná ruka trhu pak vyjadřuje mechanismus utváření souladu (harmonie) individuálního a společenského zájmu</a:t>
            </a:r>
            <a:r>
              <a:rPr lang="cs-CZ" dirty="0"/>
              <a:t>. Na rozdíl od pozice morální filozofie, ve které za základní lidské vlastnosti považuje solidaritu a dobročinnost a od kterých také odvozuje uspořádání společnosti, se v Bohatství národů stalo východiskem sledování vlastního prospěchu. To je také nejpřirozenější vlastností člověka a umožnilo to Smithovi aplikovat liberální přístup na pojetí samotného předmětu ekonomie. Analýza mechanismu, kterým se prosazuje onen spontánní řád garantující nejen bohatství společnosti, ale především jeho růst </a:t>
            </a:r>
            <a:r>
              <a:rPr lang="cs-CZ" i="1" dirty="0"/>
              <a:t>„..každý sleduje pouze vlastní zisk a jako v řadě jiných případů ho vede jakási neviditelná ruka, aby pomáhal dosáhnout cíl o který mu vůbec nejde…. Tím, že sleduje vlastní zájmy, nejednou prospěje zájmům společnosti více, než kdyby jim chtěl skutečně prospět</a:t>
            </a:r>
            <a:r>
              <a:rPr lang="cs-CZ" i="1" dirty="0" smtClean="0"/>
              <a:t>“</a:t>
            </a:r>
            <a:r>
              <a:rPr lang="cs-CZ" dirty="0" smtClean="0"/>
              <a:t>.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2378" y="131279"/>
            <a:ext cx="1441422" cy="144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32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9900000" y="6372000"/>
            <a:ext cx="1737603" cy="365125"/>
          </a:xfrm>
        </p:spPr>
        <p:txBody>
          <a:bodyPr/>
          <a:lstStyle/>
          <a:p>
            <a:pPr algn="r"/>
            <a:r>
              <a:rPr lang="cs-CZ" sz="800" dirty="0">
                <a:latin typeface="Verdana" panose="020B0604030504040204" pitchFamily="34" charset="0"/>
                <a:ea typeface="Verdana" panose="020B0604030504040204" pitchFamily="34" charset="0"/>
              </a:rPr>
              <a:t>Vzorová prezentace VŠEM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1808000" y="6372000"/>
            <a:ext cx="321012" cy="365125"/>
          </a:xfrm>
        </p:spPr>
        <p:txBody>
          <a:bodyPr/>
          <a:lstStyle/>
          <a:p>
            <a:fld id="{789B0A88-CBF1-4A65-9018-C7FEF8242273}" type="slidenum">
              <a:rPr lang="cs-CZ"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25</a:t>
            </a:fld>
            <a:endParaRPr lang="cs-CZ" sz="8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object 2"/>
          <p:cNvSpPr>
            <a:spLocks/>
          </p:cNvSpPr>
          <p:nvPr/>
        </p:nvSpPr>
        <p:spPr>
          <a:xfrm>
            <a:off x="202802" y="812095"/>
            <a:ext cx="11520000" cy="6024775"/>
          </a:xfrm>
          <a:custGeom>
            <a:avLst/>
            <a:gdLst/>
            <a:ahLst/>
            <a:cxnLst/>
            <a:rect l="l" t="t" r="r" b="b"/>
            <a:pathLst>
              <a:path w="7236459" h="5000625">
                <a:moveTo>
                  <a:pt x="0" y="5000383"/>
                </a:moveTo>
                <a:lnTo>
                  <a:pt x="7236002" y="5000383"/>
                </a:lnTo>
                <a:lnTo>
                  <a:pt x="7236002" y="0"/>
                </a:lnTo>
                <a:lnTo>
                  <a:pt x="0" y="0"/>
                </a:lnTo>
                <a:lnTo>
                  <a:pt x="0" y="5000383"/>
                </a:lnTo>
                <a:close/>
              </a:path>
            </a:pathLst>
          </a:custGeom>
          <a:solidFill>
            <a:srgbClr val="AAD0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délník 1"/>
          <p:cNvSpPr/>
          <p:nvPr/>
        </p:nvSpPr>
        <p:spPr>
          <a:xfrm>
            <a:off x="3907089" y="2993486"/>
            <a:ext cx="45640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8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Video ukázka</a:t>
            </a:r>
            <a:endParaRPr lang="cs-CZ" sz="4800" dirty="0"/>
          </a:p>
        </p:txBody>
      </p:sp>
      <p:sp>
        <p:nvSpPr>
          <p:cNvPr id="3" name="Obdélník 2"/>
          <p:cNvSpPr/>
          <p:nvPr/>
        </p:nvSpPr>
        <p:spPr>
          <a:xfrm>
            <a:off x="511277" y="590823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http://www.ekospace.cz/13-dejiny-ekonomie/305-33-klasicka-politicka-ekonomie-adam-smith-neviditelna-ruka-trhu</a:t>
            </a:r>
          </a:p>
        </p:txBody>
      </p:sp>
    </p:spTree>
    <p:extLst>
      <p:ext uri="{BB962C8B-B14F-4D97-AF65-F5344CB8AC3E}">
        <p14:creationId xmlns:p14="http://schemas.microsoft.com/office/powerpoint/2010/main" val="142758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600" b="1" dirty="0"/>
              <a:t>Ekonomické sektory</a:t>
            </a:r>
          </a:p>
          <a:p>
            <a:r>
              <a:rPr lang="cs-CZ" sz="2600" dirty="0"/>
              <a:t>V ekonomice je možné rozeznat čtyři sektory, lišící se druhem ekonomické činnosti:</a:t>
            </a:r>
          </a:p>
          <a:p>
            <a:r>
              <a:rPr lang="cs-CZ" sz="2600" b="1" i="1" dirty="0"/>
              <a:t>primární sektor</a:t>
            </a:r>
            <a:r>
              <a:rPr lang="cs-CZ" sz="2600" b="1" dirty="0"/>
              <a:t>:</a:t>
            </a:r>
            <a:r>
              <a:rPr lang="cs-CZ" sz="2600" dirty="0"/>
              <a:t> činnost </a:t>
            </a:r>
            <a:r>
              <a:rPr lang="cs-CZ" sz="2600" dirty="0" smtClean="0"/>
              <a:t>zemědělství, hornictví</a:t>
            </a:r>
            <a:r>
              <a:rPr lang="cs-CZ" sz="2600" dirty="0"/>
              <a:t> a příbuzných oborů, ve vyspělých ekonomikách je jeho význam utlumen</a:t>
            </a:r>
          </a:p>
          <a:p>
            <a:r>
              <a:rPr lang="cs-CZ" sz="2600" b="1" i="1" dirty="0"/>
              <a:t>sekundární sektor</a:t>
            </a:r>
            <a:r>
              <a:rPr lang="cs-CZ" sz="2600" b="1" dirty="0"/>
              <a:t>:</a:t>
            </a:r>
            <a:r>
              <a:rPr lang="cs-CZ" sz="2600" dirty="0"/>
              <a:t> zpracovatelský průmysl (např. potravinářství, strojírenství), podíl sektoru ve vyspělých ekonomikách stagnuje</a:t>
            </a:r>
          </a:p>
          <a:p>
            <a:r>
              <a:rPr lang="cs-CZ" sz="2600" b="1" i="1" dirty="0"/>
              <a:t>terciární sektor</a:t>
            </a:r>
            <a:r>
              <a:rPr lang="cs-CZ" sz="2600" b="1" dirty="0"/>
              <a:t>:</a:t>
            </a:r>
            <a:r>
              <a:rPr lang="cs-CZ" sz="2600" dirty="0"/>
              <a:t> služby a související ekonomické činnosti, ve vyspělých ekonomikách zcela dominuje nad ostatními sektory</a:t>
            </a:r>
          </a:p>
          <a:p>
            <a:r>
              <a:rPr lang="cs-CZ" sz="2600" b="1" i="1" dirty="0"/>
              <a:t>kvaternární sektor</a:t>
            </a:r>
            <a:r>
              <a:rPr lang="cs-CZ" sz="2600" b="1" dirty="0"/>
              <a:t>:</a:t>
            </a:r>
            <a:r>
              <a:rPr lang="cs-CZ" sz="2600" dirty="0"/>
              <a:t> činnosti ve vědě, výzkumu, školství, podíl tohoto sektoru prudce narůstá zejména v nejvyspělejších ekonomikách</a:t>
            </a:r>
          </a:p>
          <a:p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40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39236" y="112148"/>
            <a:ext cx="10515600" cy="1325563"/>
          </a:xfrm>
        </p:spPr>
        <p:txBody>
          <a:bodyPr/>
          <a:lstStyle/>
          <a:p>
            <a:r>
              <a:rPr lang="cs-CZ" dirty="0" smtClean="0"/>
              <a:t>       Konkurence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1723" y="971193"/>
            <a:ext cx="10515600" cy="5889522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3400" b="1" dirty="0"/>
              <a:t>Dokonalá konkurence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3400" dirty="0"/>
              <a:t>cenová konkurence – výrobci snižují ceny a snaží se tak přilákat kupující ke svým výrobkům.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3400" dirty="0"/>
              <a:t>necenová konkurence – výrobci se zaměřují na kvalitu, podmínky prodeje (servis, záruky, apod.), značku firmy, její dobré jméno, atd.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3400" dirty="0"/>
              <a:t>neexistují žádné překážky vstupu na trh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3400" b="1" dirty="0"/>
              <a:t>Monopolistická konkurence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3400" dirty="0"/>
              <a:t>velké množství nakupujících a prodávajících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3400" dirty="0"/>
              <a:t>prodejci nabízejí stejný nebo podobný výrobek, prodávají </a:t>
            </a:r>
            <a:endParaRPr lang="cs-CZ" sz="34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3400" dirty="0"/>
              <a:t> </a:t>
            </a:r>
            <a:r>
              <a:rPr lang="cs-CZ" sz="3400" dirty="0" smtClean="0"/>
              <a:t>   </a:t>
            </a:r>
            <a:r>
              <a:rPr lang="cs-CZ" sz="3400" dirty="0" smtClean="0"/>
              <a:t>nejvyšší </a:t>
            </a:r>
            <a:r>
              <a:rPr lang="cs-CZ" sz="3400" dirty="0"/>
              <a:t>hodnotu za nejnižší </a:t>
            </a:r>
            <a:r>
              <a:rPr lang="cs-CZ" sz="3400" dirty="0" smtClean="0"/>
              <a:t>cenu. Příklad</a:t>
            </a:r>
            <a:r>
              <a:rPr lang="cs-CZ" sz="3400" dirty="0"/>
              <a:t>: prodejci hamburgerů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3400" b="1" dirty="0"/>
              <a:t>Monopol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3400" dirty="0"/>
              <a:t>výrobce, který jako jediný stojí na straně nabídky. </a:t>
            </a:r>
            <a:endParaRPr lang="cs-CZ" sz="34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3400" dirty="0"/>
              <a:t> </a:t>
            </a:r>
            <a:r>
              <a:rPr lang="cs-CZ" sz="3400" dirty="0" smtClean="0"/>
              <a:t>  </a:t>
            </a:r>
            <a:r>
              <a:rPr lang="cs-CZ" sz="3400" dirty="0" smtClean="0"/>
              <a:t>Jeho </a:t>
            </a:r>
            <a:r>
              <a:rPr lang="cs-CZ" sz="3400" dirty="0"/>
              <a:t>výrobek je jedinečný (jiné firmy jej nevyrábějí).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3400" dirty="0"/>
              <a:t>má tendenci omezovat a zdražovat výrobu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3400" dirty="0"/>
              <a:t>příklad: Český Telecom, a. s.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3400" b="1" dirty="0"/>
              <a:t>Oligopol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3400" dirty="0"/>
              <a:t>několik výrobců, které můžeme označit jako hlavní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3400" dirty="0"/>
              <a:t>někteří z výrobců mají významný podíl na trhu, </a:t>
            </a:r>
            <a:r>
              <a:rPr lang="cs-CZ" sz="3400" dirty="0" err="1"/>
              <a:t>tj</a:t>
            </a:r>
            <a:r>
              <a:rPr lang="cs-CZ" sz="3400" dirty="0"/>
              <a:t> mohou ovlivňovat cenu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3400" dirty="0"/>
              <a:t>příklad: Coca-Cola, PEPSI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260" y="2220298"/>
            <a:ext cx="3854091" cy="3854091"/>
          </a:xfrm>
          <a:prstGeom prst="rect">
            <a:avLst/>
          </a:prstGeom>
        </p:spPr>
      </p:pic>
      <p:pic>
        <p:nvPicPr>
          <p:cNvPr id="5" name="Obrázek 4"/>
          <p:cNvPicPr/>
          <p:nvPr/>
        </p:nvPicPr>
        <p:blipFill>
          <a:blip r:embed="rId3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42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získat konkurenční výhodu?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5981" y="2189018"/>
            <a:ext cx="5417416" cy="4063062"/>
          </a:xfrm>
          <a:prstGeom prst="rect">
            <a:avLst/>
          </a:prstGeom>
        </p:spPr>
      </p:pic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381" y="2341418"/>
            <a:ext cx="5417416" cy="406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04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9738000" y="6372000"/>
            <a:ext cx="1737603" cy="365125"/>
          </a:xfrm>
        </p:spPr>
        <p:txBody>
          <a:bodyPr/>
          <a:lstStyle/>
          <a:p>
            <a:pPr algn="r"/>
            <a:endParaRPr lang="cs-CZ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1808000" y="6372000"/>
            <a:ext cx="319428" cy="365125"/>
          </a:xfrm>
        </p:spPr>
        <p:txBody>
          <a:bodyPr/>
          <a:lstStyle/>
          <a:p>
            <a:fld id="{789B0A88-CBF1-4A65-9018-C7FEF8242273}" type="slidenum">
              <a:rPr lang="cs-CZ"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29</a:t>
            </a:fld>
            <a:endParaRPr lang="cs-CZ" sz="8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object 2"/>
          <p:cNvSpPr>
            <a:spLocks/>
          </p:cNvSpPr>
          <p:nvPr/>
        </p:nvSpPr>
        <p:spPr>
          <a:xfrm>
            <a:off x="288000" y="612000"/>
            <a:ext cx="11520000" cy="5760000"/>
          </a:xfrm>
          <a:custGeom>
            <a:avLst/>
            <a:gdLst/>
            <a:ahLst/>
            <a:cxnLst/>
            <a:rect l="l" t="t" r="r" b="b"/>
            <a:pathLst>
              <a:path w="7236459" h="5000625">
                <a:moveTo>
                  <a:pt x="0" y="5000383"/>
                </a:moveTo>
                <a:lnTo>
                  <a:pt x="7236002" y="5000383"/>
                </a:lnTo>
                <a:lnTo>
                  <a:pt x="7236002" y="0"/>
                </a:lnTo>
                <a:lnTo>
                  <a:pt x="0" y="0"/>
                </a:lnTo>
                <a:lnTo>
                  <a:pt x="0" y="5000383"/>
                </a:lnTo>
                <a:close/>
              </a:path>
            </a:pathLst>
          </a:custGeom>
          <a:solidFill>
            <a:srgbClr val="2388A9"/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délník 1"/>
          <p:cNvSpPr/>
          <p:nvPr/>
        </p:nvSpPr>
        <p:spPr>
          <a:xfrm>
            <a:off x="2219684" y="2337838"/>
            <a:ext cx="64875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800" b="1" dirty="0">
                <a:solidFill>
                  <a:schemeClr val="bg1"/>
                </a:solidFill>
              </a:rPr>
              <a:t>Jak by to vypadalo na VYSOKÉ </a:t>
            </a:r>
            <a:r>
              <a:rPr lang="cs-CZ" sz="4800" b="1" dirty="0" smtClean="0">
                <a:solidFill>
                  <a:schemeClr val="bg1"/>
                </a:solidFill>
              </a:rPr>
              <a:t>ŠKOLE</a:t>
            </a:r>
            <a:endParaRPr lang="cs-CZ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00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515021" y="1090030"/>
            <a:ext cx="4016808" cy="334101"/>
          </a:xfrm>
        </p:spPr>
        <p:txBody>
          <a:bodyPr>
            <a:noAutofit/>
          </a:bodyPr>
          <a:lstStyle/>
          <a:p>
            <a:r>
              <a:rPr lang="cs-CZ" sz="4000" b="1" spc="-150" dirty="0">
                <a:solidFill>
                  <a:srgbClr val="AAD03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Přednášející </a:t>
            </a:r>
            <a:br>
              <a:rPr lang="cs-CZ" sz="4000" b="1" spc="-150" dirty="0">
                <a:solidFill>
                  <a:srgbClr val="AAD03A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cs-CZ" sz="4000" b="1" spc="-150" dirty="0">
                <a:solidFill>
                  <a:srgbClr val="AAD03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 10 bodech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9900000" y="6372000"/>
            <a:ext cx="1737603" cy="365125"/>
          </a:xfrm>
        </p:spPr>
        <p:txBody>
          <a:bodyPr/>
          <a:lstStyle/>
          <a:p>
            <a:pPr algn="r"/>
            <a:endParaRPr lang="cs-CZ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1808000" y="6372000"/>
            <a:ext cx="227382" cy="365125"/>
          </a:xfrm>
        </p:spPr>
        <p:txBody>
          <a:bodyPr/>
          <a:lstStyle/>
          <a:p>
            <a:fld id="{789B0A88-CBF1-4A65-9018-C7FEF8242273}" type="slidenum">
              <a:rPr lang="cs-CZ"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fld>
            <a:endParaRPr lang="cs-CZ" sz="8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04000" y="6372000"/>
            <a:ext cx="227337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8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Vysoká škola ekonomie a managementu</a:t>
            </a:r>
          </a:p>
        </p:txBody>
      </p:sp>
      <p:sp>
        <p:nvSpPr>
          <p:cNvPr id="10" name="object 9"/>
          <p:cNvSpPr txBox="1"/>
          <p:nvPr/>
        </p:nvSpPr>
        <p:spPr>
          <a:xfrm>
            <a:off x="1335139" y="2745949"/>
            <a:ext cx="1930574" cy="7520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8290">
              <a:lnSpc>
                <a:spcPct val="117600"/>
              </a:lnSpc>
              <a:spcBef>
                <a:spcPts val="100"/>
              </a:spcBef>
            </a:pPr>
            <a:r>
              <a:rPr lang="cs-CZ" sz="1000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15 let praxe v manažerských pozicích (FMCG)</a:t>
            </a:r>
          </a:p>
          <a:p>
            <a:pPr marL="12700" marR="288290">
              <a:lnSpc>
                <a:spcPct val="117600"/>
              </a:lnSpc>
              <a:spcBef>
                <a:spcPts val="100"/>
              </a:spcBef>
            </a:pPr>
            <a:r>
              <a:rPr lang="cs-CZ" sz="1000" b="1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OBRAZ, JAK TO CHODÍ</a:t>
            </a:r>
            <a:endParaRPr sz="1000" b="1" dirty="0">
              <a:latin typeface="Verdana" panose="020B0604030504040204" pitchFamily="34" charset="0"/>
              <a:ea typeface="Verdana" panose="020B0604030504040204" pitchFamily="34" charset="0"/>
              <a:cs typeface="Open Sans"/>
            </a:endParaRPr>
          </a:p>
        </p:txBody>
      </p:sp>
      <p:sp>
        <p:nvSpPr>
          <p:cNvPr id="11" name="object 10"/>
          <p:cNvSpPr txBox="1"/>
          <p:nvPr/>
        </p:nvSpPr>
        <p:spPr>
          <a:xfrm>
            <a:off x="3487012" y="2765961"/>
            <a:ext cx="1701160" cy="1296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8290">
              <a:lnSpc>
                <a:spcPct val="117600"/>
              </a:lnSpc>
              <a:spcBef>
                <a:spcPts val="100"/>
              </a:spcBef>
            </a:pPr>
            <a:r>
              <a:rPr lang="cs-CZ" sz="1000" spc="-5" dirty="0" smtClean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Kvalifikace pro výuku ekonomických předmětů na SŠ, kvalifikace pro VŠ výuku </a:t>
            </a:r>
            <a:endParaRPr lang="cs-CZ" sz="1000" spc="-5" dirty="0">
              <a:latin typeface="Verdana" panose="020B0604030504040204" pitchFamily="34" charset="0"/>
              <a:ea typeface="Verdana" panose="020B0604030504040204" pitchFamily="34" charset="0"/>
              <a:cs typeface="Open Sans"/>
            </a:endParaRPr>
          </a:p>
          <a:p>
            <a:pPr marL="12700" marR="288290">
              <a:lnSpc>
                <a:spcPct val="117600"/>
              </a:lnSpc>
              <a:spcBef>
                <a:spcPts val="100"/>
              </a:spcBef>
            </a:pPr>
            <a:r>
              <a:rPr lang="cs-CZ" sz="1000" b="1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ODBORNOST, OBJEKTIVNOST</a:t>
            </a:r>
          </a:p>
        </p:txBody>
      </p:sp>
      <p:sp>
        <p:nvSpPr>
          <p:cNvPr id="13" name="object 11"/>
          <p:cNvSpPr txBox="1"/>
          <p:nvPr/>
        </p:nvSpPr>
        <p:spPr>
          <a:xfrm>
            <a:off x="1335139" y="5014000"/>
            <a:ext cx="1717675" cy="7520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8290">
              <a:lnSpc>
                <a:spcPct val="117600"/>
              </a:lnSpc>
              <a:spcBef>
                <a:spcPts val="100"/>
              </a:spcBef>
            </a:pPr>
            <a:r>
              <a:rPr lang="cs-CZ" sz="1000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Publikační činnost, zahraniční konference</a:t>
            </a:r>
          </a:p>
          <a:p>
            <a:pPr marL="12700" marR="288290">
              <a:lnSpc>
                <a:spcPct val="117600"/>
              </a:lnSpc>
              <a:spcBef>
                <a:spcPts val="100"/>
              </a:spcBef>
            </a:pPr>
            <a:r>
              <a:rPr lang="cs-CZ" sz="1000" b="1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= uznání odbornou komunitou. </a:t>
            </a:r>
            <a:endParaRPr lang="cs-CZ" sz="1000" b="1" dirty="0">
              <a:latin typeface="Verdana" panose="020B0604030504040204" pitchFamily="34" charset="0"/>
              <a:ea typeface="Verdana" panose="020B0604030504040204" pitchFamily="34" charset="0"/>
              <a:cs typeface="Open Sans"/>
            </a:endParaRPr>
          </a:p>
        </p:txBody>
      </p:sp>
      <p:sp>
        <p:nvSpPr>
          <p:cNvPr id="14" name="object 12"/>
          <p:cNvSpPr txBox="1"/>
          <p:nvPr/>
        </p:nvSpPr>
        <p:spPr>
          <a:xfrm>
            <a:off x="3417727" y="5013130"/>
            <a:ext cx="1770445" cy="11151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8290">
              <a:lnSpc>
                <a:spcPct val="117600"/>
              </a:lnSpc>
              <a:spcBef>
                <a:spcPts val="100"/>
              </a:spcBef>
            </a:pPr>
            <a:r>
              <a:rPr lang="cs-CZ" sz="1000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Hostování na zahraničních univerzitách (Čína, Velká Británie, Finsko, Lotyšsko)</a:t>
            </a:r>
          </a:p>
          <a:p>
            <a:pPr marL="12700" marR="288290">
              <a:lnSpc>
                <a:spcPct val="117600"/>
              </a:lnSpc>
              <a:spcBef>
                <a:spcPts val="100"/>
              </a:spcBef>
            </a:pPr>
            <a:r>
              <a:rPr lang="cs-CZ" sz="1000" b="1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DIVERZITA </a:t>
            </a:r>
            <a:endParaRPr lang="cs-CZ" sz="1000" b="1" dirty="0">
              <a:latin typeface="Verdana" panose="020B0604030504040204" pitchFamily="34" charset="0"/>
              <a:ea typeface="Verdana" panose="020B0604030504040204" pitchFamily="34" charset="0"/>
              <a:cs typeface="Open Sans"/>
            </a:endParaRPr>
          </a:p>
        </p:txBody>
      </p:sp>
      <p:sp>
        <p:nvSpPr>
          <p:cNvPr id="15" name="object 19"/>
          <p:cNvSpPr txBox="1"/>
          <p:nvPr/>
        </p:nvSpPr>
        <p:spPr>
          <a:xfrm>
            <a:off x="1278905" y="4569107"/>
            <a:ext cx="33312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571625" algn="l"/>
                <a:tab pos="2152650" algn="l"/>
                <a:tab pos="3317875" algn="l"/>
              </a:tabLst>
            </a:pPr>
            <a:r>
              <a:rPr lang="cs-CZ" sz="2400" u="sng" spc="-114" dirty="0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7</a:t>
            </a:r>
            <a:r>
              <a:rPr sz="2400" u="sng" spc="-114" dirty="0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	</a:t>
            </a:r>
            <a:r>
              <a:rPr sz="2400" spc="-114" dirty="0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	</a:t>
            </a:r>
            <a:r>
              <a:rPr lang="cs-CZ" sz="2400" u="sng" spc="-114" dirty="0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8</a:t>
            </a:r>
            <a:r>
              <a:rPr sz="2400" u="sng" spc="-114" dirty="0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+mj-lt"/>
                <a:cs typeface="Open Sans"/>
              </a:rPr>
              <a:t>	</a:t>
            </a:r>
            <a:endParaRPr sz="2400" dirty="0">
              <a:solidFill>
                <a:srgbClr val="AAD03A"/>
              </a:solidFill>
              <a:uFill>
                <a:solidFill>
                  <a:srgbClr val="AAD03A"/>
                </a:solidFill>
              </a:uFill>
              <a:latin typeface="+mj-lt"/>
              <a:cs typeface="Open Sans"/>
            </a:endParaRPr>
          </a:p>
        </p:txBody>
      </p:sp>
      <p:sp>
        <p:nvSpPr>
          <p:cNvPr id="16" name="object 9"/>
          <p:cNvSpPr txBox="1"/>
          <p:nvPr/>
        </p:nvSpPr>
        <p:spPr>
          <a:xfrm>
            <a:off x="6253498" y="2793728"/>
            <a:ext cx="1742825" cy="13480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8290">
              <a:lnSpc>
                <a:spcPct val="117600"/>
              </a:lnSpc>
              <a:spcBef>
                <a:spcPts val="100"/>
              </a:spcBef>
            </a:pPr>
            <a:r>
              <a:rPr lang="cs-CZ" sz="1000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Freelancer</a:t>
            </a:r>
            <a:r>
              <a:rPr lang="cs-CZ" sz="1000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:</a:t>
            </a:r>
          </a:p>
          <a:p>
            <a:pPr marL="12700" marR="288290">
              <a:lnSpc>
                <a:spcPct val="117600"/>
              </a:lnSpc>
              <a:spcBef>
                <a:spcPts val="100"/>
              </a:spcBef>
            </a:pPr>
            <a:r>
              <a:rPr lang="cs-CZ" sz="1000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Firemní vzdělávání</a:t>
            </a:r>
          </a:p>
          <a:p>
            <a:pPr marL="12700" marR="288290">
              <a:lnSpc>
                <a:spcPct val="117600"/>
              </a:lnSpc>
              <a:spcBef>
                <a:spcPts val="100"/>
              </a:spcBef>
            </a:pPr>
            <a:r>
              <a:rPr lang="cs-CZ" sz="1000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Rozvoj manažerů</a:t>
            </a:r>
          </a:p>
          <a:p>
            <a:pPr marL="12700" marR="288290">
              <a:lnSpc>
                <a:spcPct val="117600"/>
              </a:lnSpc>
              <a:spcBef>
                <a:spcPts val="100"/>
              </a:spcBef>
            </a:pPr>
            <a:r>
              <a:rPr lang="cs-CZ" sz="1000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Směrování businessu</a:t>
            </a:r>
          </a:p>
          <a:p>
            <a:pPr marL="12700" marR="288290">
              <a:lnSpc>
                <a:spcPct val="117600"/>
              </a:lnSpc>
              <a:spcBef>
                <a:spcPts val="100"/>
              </a:spcBef>
            </a:pPr>
            <a:r>
              <a:rPr lang="cs-CZ" sz="1000" b="1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KOUČINK A KONZULTACE.CZ</a:t>
            </a:r>
          </a:p>
          <a:p>
            <a:pPr marL="12700" marR="288290">
              <a:lnSpc>
                <a:spcPct val="117600"/>
              </a:lnSpc>
              <a:spcBef>
                <a:spcPts val="100"/>
              </a:spcBef>
            </a:pPr>
            <a:endParaRPr lang="cs-CZ" sz="1000" dirty="0">
              <a:latin typeface="Verdana" panose="020B0604030504040204" pitchFamily="34" charset="0"/>
              <a:ea typeface="Verdana" panose="020B0604030504040204" pitchFamily="34" charset="0"/>
              <a:cs typeface="Open Sans"/>
            </a:endParaRPr>
          </a:p>
        </p:txBody>
      </p:sp>
      <p:sp>
        <p:nvSpPr>
          <p:cNvPr id="17" name="object 10"/>
          <p:cNvSpPr txBox="1"/>
          <p:nvPr/>
        </p:nvSpPr>
        <p:spPr>
          <a:xfrm>
            <a:off x="8456502" y="2797385"/>
            <a:ext cx="1851279" cy="7460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8290">
              <a:lnSpc>
                <a:spcPct val="117600"/>
              </a:lnSpc>
              <a:spcBef>
                <a:spcPts val="100"/>
              </a:spcBef>
            </a:pPr>
            <a:r>
              <a:rPr lang="cs-CZ" sz="1000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Oborová specializace:</a:t>
            </a:r>
          </a:p>
          <a:p>
            <a:pPr marL="12700" marR="288290">
              <a:lnSpc>
                <a:spcPct val="117600"/>
              </a:lnSpc>
              <a:spcBef>
                <a:spcPts val="100"/>
              </a:spcBef>
            </a:pPr>
            <a:r>
              <a:rPr lang="cs-CZ" sz="1000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Působení na zákazníka - </a:t>
            </a:r>
          </a:p>
          <a:p>
            <a:pPr marL="12700" marR="288290">
              <a:lnSpc>
                <a:spcPct val="117600"/>
              </a:lnSpc>
              <a:spcBef>
                <a:spcPts val="100"/>
              </a:spcBef>
            </a:pPr>
            <a:r>
              <a:rPr lang="cs-CZ" sz="1000" b="1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CRM, </a:t>
            </a:r>
            <a:r>
              <a:rPr lang="cs-CZ" sz="1000" b="1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Customer</a:t>
            </a:r>
            <a:r>
              <a:rPr lang="cs-CZ" sz="1000" b="1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r>
              <a:rPr lang="cs-CZ" sz="1000" b="1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Experience</a:t>
            </a:r>
            <a:endParaRPr lang="cs-CZ" sz="1000" b="1" dirty="0">
              <a:latin typeface="Verdana" panose="020B0604030504040204" pitchFamily="34" charset="0"/>
              <a:ea typeface="Verdana" panose="020B0604030504040204" pitchFamily="34" charset="0"/>
              <a:cs typeface="Open Sans"/>
            </a:endParaRPr>
          </a:p>
        </p:txBody>
      </p:sp>
      <p:sp>
        <p:nvSpPr>
          <p:cNvPr id="18" name="object 11"/>
          <p:cNvSpPr txBox="1"/>
          <p:nvPr/>
        </p:nvSpPr>
        <p:spPr>
          <a:xfrm>
            <a:off x="6253499" y="5014001"/>
            <a:ext cx="1613535" cy="764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8290">
              <a:lnSpc>
                <a:spcPct val="117600"/>
              </a:lnSpc>
              <a:spcBef>
                <a:spcPts val="100"/>
              </a:spcBef>
            </a:pPr>
            <a:r>
              <a:rPr lang="cs-CZ" sz="1000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Zájmy:</a:t>
            </a:r>
          </a:p>
          <a:p>
            <a:pPr marL="12700" marR="288290">
              <a:lnSpc>
                <a:spcPct val="117600"/>
              </a:lnSpc>
              <a:spcBef>
                <a:spcPts val="100"/>
              </a:spcBef>
            </a:pPr>
            <a:r>
              <a:rPr lang="cs-CZ" sz="1000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Vysokohorská turistika, cestování</a:t>
            </a:r>
          </a:p>
          <a:p>
            <a:pPr marL="12700" marR="288290">
              <a:lnSpc>
                <a:spcPct val="117600"/>
              </a:lnSpc>
              <a:spcBef>
                <a:spcPts val="100"/>
              </a:spcBef>
            </a:pPr>
            <a:r>
              <a:rPr lang="cs-CZ" sz="1000" b="1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NADHLED</a:t>
            </a:r>
            <a:endParaRPr lang="cs-CZ" sz="1000" b="1" dirty="0">
              <a:latin typeface="Verdana" panose="020B0604030504040204" pitchFamily="34" charset="0"/>
              <a:ea typeface="Verdana" panose="020B0604030504040204" pitchFamily="34" charset="0"/>
              <a:cs typeface="Open Sans"/>
            </a:endParaRPr>
          </a:p>
        </p:txBody>
      </p:sp>
      <p:sp>
        <p:nvSpPr>
          <p:cNvPr id="19" name="object 12"/>
          <p:cNvSpPr txBox="1"/>
          <p:nvPr/>
        </p:nvSpPr>
        <p:spPr>
          <a:xfrm>
            <a:off x="8425818" y="5014000"/>
            <a:ext cx="1613535" cy="14292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8290">
              <a:lnSpc>
                <a:spcPct val="117600"/>
              </a:lnSpc>
              <a:spcBef>
                <a:spcPts val="100"/>
              </a:spcBef>
            </a:pPr>
            <a:r>
              <a:rPr lang="cs-CZ" sz="1000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Motto:</a:t>
            </a:r>
          </a:p>
          <a:p>
            <a:pPr marL="12700" marR="288290">
              <a:lnSpc>
                <a:spcPct val="117600"/>
              </a:lnSpc>
            </a:pPr>
            <a:r>
              <a:rPr lang="cs-CZ" sz="1000" b="1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NIKDY NENÍ TAK DOBŘE, ABY NEMOHLO BÝT JEŠTĚ LÍP </a:t>
            </a:r>
          </a:p>
          <a:p>
            <a:pPr marL="12700" marR="288290" algn="ctr">
              <a:lnSpc>
                <a:spcPct val="117600"/>
              </a:lnSpc>
            </a:pPr>
            <a:r>
              <a:rPr lang="cs-CZ" sz="2800" b="1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  <a:sym typeface="Wingdings" panose="05000000000000000000" pitchFamily="2" charset="2"/>
              </a:rPr>
              <a:t></a:t>
            </a:r>
            <a:r>
              <a:rPr lang="cs-CZ" sz="2800" b="1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endParaRPr lang="cs-CZ" sz="2800" b="1" dirty="0">
              <a:latin typeface="Verdana" panose="020B0604030504040204" pitchFamily="34" charset="0"/>
              <a:ea typeface="Verdana" panose="020B0604030504040204" pitchFamily="34" charset="0"/>
              <a:cs typeface="Open Sans"/>
            </a:endParaRPr>
          </a:p>
        </p:txBody>
      </p:sp>
      <p:sp>
        <p:nvSpPr>
          <p:cNvPr id="20" name="object 19"/>
          <p:cNvSpPr txBox="1"/>
          <p:nvPr/>
        </p:nvSpPr>
        <p:spPr>
          <a:xfrm>
            <a:off x="6253496" y="4621970"/>
            <a:ext cx="3684106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571625" algn="l"/>
                <a:tab pos="2152650" algn="l"/>
                <a:tab pos="3317875" algn="l"/>
              </a:tabLst>
            </a:pPr>
            <a:r>
              <a:rPr lang="cs-CZ" sz="2400" u="sng" spc="-114" dirty="0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9</a:t>
            </a:r>
            <a:r>
              <a:rPr sz="2400" u="sng" spc="-114" dirty="0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	</a:t>
            </a:r>
            <a:r>
              <a:rPr sz="2400" spc="-114" dirty="0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	</a:t>
            </a:r>
            <a:r>
              <a:rPr lang="cs-CZ" sz="2400" u="sng" spc="-114" dirty="0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10</a:t>
            </a:r>
            <a:r>
              <a:rPr sz="2400" u="sng" spc="-114" dirty="0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+mj-lt"/>
                <a:cs typeface="Open Sans"/>
              </a:rPr>
              <a:t>	</a:t>
            </a:r>
            <a:endParaRPr sz="2400" dirty="0">
              <a:solidFill>
                <a:srgbClr val="AAD03A"/>
              </a:solidFill>
              <a:uFill>
                <a:solidFill>
                  <a:srgbClr val="AAD03A"/>
                </a:solidFill>
              </a:uFill>
              <a:latin typeface="+mj-lt"/>
              <a:cs typeface="Open Sans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229133" y="2330553"/>
            <a:ext cx="3534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spcBef>
                <a:spcPts val="100"/>
              </a:spcBef>
              <a:tabLst>
                <a:tab pos="1571625" algn="l"/>
                <a:tab pos="2152650" algn="l"/>
                <a:tab pos="3317875" algn="l"/>
              </a:tabLst>
            </a:pPr>
            <a:r>
              <a:rPr lang="cs-CZ" sz="2400" u="sng" spc="-114" dirty="0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3	</a:t>
            </a:r>
            <a:r>
              <a:rPr lang="cs-CZ" sz="2400" spc="-114" dirty="0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	</a:t>
            </a:r>
            <a:r>
              <a:rPr lang="cs-CZ" sz="2400" u="sng" spc="-114" dirty="0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4</a:t>
            </a:r>
            <a:r>
              <a:rPr lang="cs-CZ" sz="2400" u="sng" spc="-114" dirty="0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cs typeface="Open Sans"/>
              </a:rPr>
              <a:t>	</a:t>
            </a:r>
            <a:endParaRPr lang="cs-CZ" sz="2400" dirty="0">
              <a:solidFill>
                <a:srgbClr val="AAD03A"/>
              </a:solidFill>
              <a:uFill>
                <a:solidFill>
                  <a:srgbClr val="AAD03A"/>
                </a:solidFill>
              </a:uFill>
              <a:cs typeface="Open Sans"/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6203504" y="2318237"/>
            <a:ext cx="35856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  <a:tabLst>
                <a:tab pos="1571625" algn="l"/>
                <a:tab pos="2152650" algn="l"/>
                <a:tab pos="3317875" algn="l"/>
              </a:tabLst>
            </a:pPr>
            <a:r>
              <a:rPr lang="cs-CZ" sz="2400" u="sng" spc="-114" dirty="0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5	</a:t>
            </a:r>
            <a:r>
              <a:rPr lang="cs-CZ" sz="2400" spc="-114" dirty="0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	</a:t>
            </a:r>
            <a:r>
              <a:rPr lang="cs-CZ" sz="2400" u="sng" spc="-114" dirty="0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6</a:t>
            </a:r>
            <a:r>
              <a:rPr lang="cs-CZ" sz="2400" u="sng" spc="-114" dirty="0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cs typeface="Open Sans"/>
              </a:rPr>
              <a:t>	</a:t>
            </a:r>
            <a:endParaRPr lang="cs-CZ" sz="2400" dirty="0">
              <a:solidFill>
                <a:srgbClr val="AAD03A"/>
              </a:solidFill>
              <a:uFill>
                <a:solidFill>
                  <a:srgbClr val="AAD03A"/>
                </a:solidFill>
              </a:uFill>
              <a:cs typeface="Open Sans"/>
            </a:endParaRPr>
          </a:p>
        </p:txBody>
      </p:sp>
      <p:sp>
        <p:nvSpPr>
          <p:cNvPr id="32" name="object 11"/>
          <p:cNvSpPr txBox="1"/>
          <p:nvPr/>
        </p:nvSpPr>
        <p:spPr>
          <a:xfrm>
            <a:off x="6253498" y="1054543"/>
            <a:ext cx="1940475" cy="3888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600"/>
              </a:lnSpc>
              <a:spcBef>
                <a:spcPts val="100"/>
              </a:spcBef>
            </a:pP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Ing. Kamila </a:t>
            </a:r>
            <a:r>
              <a:rPr lang="cs-CZ" sz="1000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Tišlerová</a:t>
            </a: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, Ph.D.</a:t>
            </a:r>
          </a:p>
          <a:p>
            <a:pPr marL="12700" marR="5080">
              <a:lnSpc>
                <a:spcPct val="117600"/>
              </a:lnSpc>
              <a:spcBef>
                <a:spcPts val="100"/>
              </a:spcBef>
            </a:pPr>
            <a:r>
              <a:rPr lang="cs-CZ" sz="1000" b="1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Kamila.tislerova@vsem.cz</a:t>
            </a:r>
          </a:p>
        </p:txBody>
      </p:sp>
      <p:sp>
        <p:nvSpPr>
          <p:cNvPr id="33" name="object 12"/>
          <p:cNvSpPr txBox="1"/>
          <p:nvPr/>
        </p:nvSpPr>
        <p:spPr>
          <a:xfrm>
            <a:off x="8425818" y="1054542"/>
            <a:ext cx="1613535" cy="933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600"/>
              </a:lnSpc>
              <a:spcBef>
                <a:spcPts val="100"/>
              </a:spcBef>
            </a:pPr>
            <a:r>
              <a:rPr lang="cs-CZ" sz="1000" spc="-5" dirty="0" smtClean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Vyučující na VŠEM, katedra marketingu, spolupráce s dalšími univerzitami</a:t>
            </a:r>
            <a:endParaRPr lang="cs-CZ" sz="1000" spc="-5" dirty="0">
              <a:latin typeface="Verdana" panose="020B0604030504040204" pitchFamily="34" charset="0"/>
              <a:ea typeface="Verdana" panose="020B0604030504040204" pitchFamily="34" charset="0"/>
              <a:cs typeface="Open Sans"/>
            </a:endParaRPr>
          </a:p>
          <a:p>
            <a:pPr marL="12700" marR="5080">
              <a:lnSpc>
                <a:spcPct val="117600"/>
              </a:lnSpc>
              <a:spcBef>
                <a:spcPts val="100"/>
              </a:spcBef>
            </a:pPr>
            <a:r>
              <a:rPr lang="cs-CZ" sz="1000" b="1" spc="-5" dirty="0" smtClean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FLEXIBILITY</a:t>
            </a:r>
            <a:endParaRPr sz="1000" b="1" dirty="0">
              <a:latin typeface="Verdana" panose="020B0604030504040204" pitchFamily="34" charset="0"/>
              <a:ea typeface="Verdana" panose="020B0604030504040204" pitchFamily="34" charset="0"/>
              <a:cs typeface="Open Sans"/>
            </a:endParaRPr>
          </a:p>
        </p:txBody>
      </p:sp>
      <p:sp>
        <p:nvSpPr>
          <p:cNvPr id="34" name="object 19"/>
          <p:cNvSpPr txBox="1"/>
          <p:nvPr/>
        </p:nvSpPr>
        <p:spPr>
          <a:xfrm>
            <a:off x="6253496" y="662512"/>
            <a:ext cx="368410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571625" algn="l"/>
                <a:tab pos="2152650" algn="l"/>
                <a:tab pos="3317875" algn="l"/>
              </a:tabLst>
            </a:pPr>
            <a:r>
              <a:rPr lang="cs-CZ" sz="2400" u="sng" spc="-114" dirty="0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1</a:t>
            </a:r>
            <a:r>
              <a:rPr sz="2400" u="sng" spc="-114" dirty="0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	</a:t>
            </a:r>
            <a:r>
              <a:rPr sz="2400" spc="-114" dirty="0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	</a:t>
            </a:r>
            <a:r>
              <a:rPr lang="cs-CZ" sz="2400" u="sng" spc="-114" dirty="0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2</a:t>
            </a:r>
            <a:r>
              <a:rPr sz="2400" b="1" u="sng" spc="-114" dirty="0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+mj-lt"/>
                <a:cs typeface="Open Sans"/>
              </a:rPr>
              <a:t>	</a:t>
            </a:r>
            <a:endParaRPr sz="2400" b="1" dirty="0">
              <a:solidFill>
                <a:srgbClr val="AAD03A"/>
              </a:solidFill>
              <a:uFill>
                <a:solidFill>
                  <a:srgbClr val="AAD03A"/>
                </a:solidFill>
              </a:uFill>
              <a:latin typeface="+mj-lt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31236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24548" y="417667"/>
            <a:ext cx="10515600" cy="1325563"/>
          </a:xfrm>
        </p:spPr>
        <p:txBody>
          <a:bodyPr/>
          <a:lstStyle/>
          <a:p>
            <a:r>
              <a:rPr lang="cs-CZ" dirty="0" smtClean="0"/>
              <a:t>NABÍDKA (SUPPLY)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89703"/>
            <a:ext cx="10515600" cy="49872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cs-CZ" b="1" dirty="0"/>
          </a:p>
          <a:p>
            <a:r>
              <a:rPr lang="cs-CZ" b="1" dirty="0"/>
              <a:t>Nabídka</a:t>
            </a:r>
            <a:r>
              <a:rPr lang="cs-CZ" dirty="0"/>
              <a:t> (značí se S od angl. </a:t>
            </a:r>
            <a:r>
              <a:rPr lang="cs-CZ" dirty="0" err="1"/>
              <a:t>supply</a:t>
            </a:r>
            <a:r>
              <a:rPr lang="cs-CZ" dirty="0"/>
              <a:t>) je množství zboží, které chce obchodník prodat za zvolenou cenu. Popisuje ji nabídková křivka. Nabídka je </a:t>
            </a:r>
            <a:r>
              <a:rPr lang="cs-CZ" dirty="0" smtClean="0"/>
              <a:t>nejčastěji </a:t>
            </a:r>
            <a:r>
              <a:rPr lang="cs-CZ" dirty="0" smtClean="0"/>
              <a:t>reprezentována rostoucí funkcí</a:t>
            </a:r>
            <a:endParaRPr lang="cs-CZ" u="sng" dirty="0"/>
          </a:p>
          <a:p>
            <a:r>
              <a:rPr lang="cs-CZ" dirty="0" smtClean="0"/>
              <a:t>Dělíme </a:t>
            </a:r>
            <a:r>
              <a:rPr lang="cs-CZ" dirty="0"/>
              <a:t>na Nabídku přebytečnou a nedostatečnou.</a:t>
            </a:r>
          </a:p>
          <a:p>
            <a:r>
              <a:rPr lang="cs-CZ" b="1" i="1" dirty="0"/>
              <a:t>Nabídka nedostatečná :</a:t>
            </a:r>
            <a:endParaRPr lang="cs-CZ" dirty="0"/>
          </a:p>
          <a:p>
            <a:r>
              <a:rPr lang="cs-CZ" dirty="0" smtClean="0"/>
              <a:t>Na </a:t>
            </a:r>
            <a:r>
              <a:rPr lang="cs-CZ" dirty="0"/>
              <a:t>trhu je nedostatek zboží, výrobci cenu zvýší, potom část kupujících je ochotna zaplatit cenu vyšší. - Vyšší cena vyvolá větší zájem výrobců ( prodávajících ) o výrobu a prodej tohoto zboží a začnou jeho výrobu rozšiřovat. - Roste nabídka a cena zboží začne klesat. Při určité ceně se nabídka a poptávka vyrovná.</a:t>
            </a:r>
          </a:p>
          <a:p>
            <a:r>
              <a:rPr lang="cs-CZ" b="1" i="1" dirty="0"/>
              <a:t>Nabídka přebytečná :</a:t>
            </a:r>
            <a:endParaRPr lang="cs-CZ" dirty="0"/>
          </a:p>
          <a:p>
            <a:r>
              <a:rPr lang="cs-CZ" dirty="0" smtClean="0"/>
              <a:t>Výrobce </a:t>
            </a:r>
            <a:r>
              <a:rPr lang="cs-CZ" dirty="0"/>
              <a:t>v tomto okamžiku cenu sníží. Roste tím počet kupujících, kteří si za nižší cenu mohou zboží koupit.</a:t>
            </a:r>
          </a:p>
          <a:p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93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7735" y="500062"/>
            <a:ext cx="10515600" cy="1325563"/>
          </a:xfrm>
        </p:spPr>
        <p:txBody>
          <a:bodyPr/>
          <a:lstStyle/>
          <a:p>
            <a:r>
              <a:rPr lang="cs-CZ" dirty="0" smtClean="0"/>
              <a:t>POPTÁVKA (DEMAND)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 smtClean="0"/>
              <a:t>Poptávka</a:t>
            </a:r>
            <a:r>
              <a:rPr lang="cs-CZ" dirty="0"/>
              <a:t> (značí se D od angl. </a:t>
            </a:r>
            <a:r>
              <a:rPr lang="cs-CZ" dirty="0" err="1"/>
              <a:t>demand</a:t>
            </a:r>
            <a:r>
              <a:rPr lang="cs-CZ" dirty="0"/>
              <a:t>) je </a:t>
            </a:r>
            <a:r>
              <a:rPr lang="cs-CZ" dirty="0" smtClean="0"/>
              <a:t>ekonomický pojem </a:t>
            </a:r>
            <a:r>
              <a:rPr lang="cs-CZ" dirty="0"/>
              <a:t>vyjadřující </a:t>
            </a:r>
            <a:r>
              <a:rPr lang="cs-CZ" dirty="0" smtClean="0"/>
              <a:t>objem zboží</a:t>
            </a:r>
            <a:r>
              <a:rPr lang="cs-CZ" dirty="0"/>
              <a:t> či </a:t>
            </a:r>
            <a:r>
              <a:rPr lang="cs-CZ" dirty="0" smtClean="0"/>
              <a:t>služeb, </a:t>
            </a:r>
            <a:r>
              <a:rPr lang="cs-CZ" dirty="0"/>
              <a:t>které si kupující chce koupit na </a:t>
            </a:r>
            <a:r>
              <a:rPr lang="cs-CZ" dirty="0" smtClean="0"/>
              <a:t>trhu za určitou cenu. </a:t>
            </a:r>
            <a:endParaRPr lang="cs-CZ" dirty="0" smtClean="0"/>
          </a:p>
          <a:p>
            <a:r>
              <a:rPr lang="cs-CZ" dirty="0" smtClean="0"/>
              <a:t>Rozlišujeme</a:t>
            </a:r>
            <a:r>
              <a:rPr lang="cs-CZ" dirty="0"/>
              <a:t> </a:t>
            </a:r>
            <a:r>
              <a:rPr lang="cs-CZ" b="1" dirty="0"/>
              <a:t>elastickou poptávku</a:t>
            </a:r>
            <a:r>
              <a:rPr lang="cs-CZ" dirty="0"/>
              <a:t> (pružnou), která výrazně a rychle reaguje na změny cen (obvykle postradatelné a snadno nahraditelné zboží), </a:t>
            </a:r>
            <a:r>
              <a:rPr lang="cs-CZ" b="1" dirty="0"/>
              <a:t>neelastickou poptávku</a:t>
            </a:r>
            <a:r>
              <a:rPr lang="cs-CZ" dirty="0"/>
              <a:t> (nepružnou), která na změny cen reaguje pomalu a omezeně (obvykle jde o zboží a služby, bez nichž se nejde obejít a které nejde dost dobře nahradit, jako je </a:t>
            </a:r>
            <a:r>
              <a:rPr lang="cs-CZ" dirty="0" smtClean="0"/>
              <a:t>pitná voda</a:t>
            </a:r>
            <a:r>
              <a:rPr lang="cs-CZ" dirty="0"/>
              <a:t> či </a:t>
            </a:r>
            <a:r>
              <a:rPr lang="cs-CZ" dirty="0" smtClean="0"/>
              <a:t>sůl). </a:t>
            </a:r>
            <a:r>
              <a:rPr lang="cs-CZ" dirty="0"/>
              <a:t>Speciální variantou je </a:t>
            </a:r>
            <a:r>
              <a:rPr lang="cs-CZ" b="1" dirty="0"/>
              <a:t>jednotkově elastická poptávka</a:t>
            </a:r>
            <a:r>
              <a:rPr lang="cs-CZ" dirty="0"/>
              <a:t>, kdy poptávané množství klesne (či vzroste) přesně o tolik procent, o kolik vzrostla (či klesla) cena daného zboží či </a:t>
            </a:r>
            <a:r>
              <a:rPr lang="cs-CZ" dirty="0" err="1"/>
              <a:t>služby.Poptávka</a:t>
            </a:r>
            <a:r>
              <a:rPr lang="cs-CZ" dirty="0"/>
              <a:t> je popisována poptávkovou křivkou, která je </a:t>
            </a:r>
            <a:r>
              <a:rPr lang="cs-CZ" dirty="0" smtClean="0"/>
              <a:t>vyjádřena klesající funkcí.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Dělení poptávky</a:t>
            </a:r>
          </a:p>
          <a:p>
            <a:r>
              <a:rPr lang="cs-CZ" b="1" i="1" dirty="0"/>
              <a:t>Agregátní poptávka</a:t>
            </a:r>
            <a:r>
              <a:rPr lang="cs-CZ" dirty="0"/>
              <a:t> – neboli celková poptávka, je to poptávka všech kupujících po všech druzích výrobků. Používaná v makroekonomii. Spolu s agregátní nabídkou se na základě ní posuzuje </a:t>
            </a:r>
            <a:r>
              <a:rPr lang="cs-CZ" dirty="0" smtClean="0"/>
              <a:t>rovnováha na trhu.</a:t>
            </a:r>
            <a:endParaRPr lang="cs-CZ" dirty="0"/>
          </a:p>
          <a:p>
            <a:r>
              <a:rPr lang="cs-CZ" b="1" i="1" dirty="0"/>
              <a:t>Tržní poptávka</a:t>
            </a:r>
            <a:r>
              <a:rPr lang="cs-CZ" dirty="0"/>
              <a:t> – je to poptávka všech zákazníků po konkrétním výrobku.</a:t>
            </a:r>
          </a:p>
          <a:p>
            <a:r>
              <a:rPr lang="cs-CZ" b="1" i="1" dirty="0"/>
              <a:t>Individuální poptávka</a:t>
            </a:r>
            <a:r>
              <a:rPr lang="cs-CZ" dirty="0"/>
              <a:t> – je to poptávka jednoho kupujícího po konkrétním výrobku.</a:t>
            </a:r>
          </a:p>
          <a:p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5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 jakého zboží existuje elastická poptávka?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5981" y="2189018"/>
            <a:ext cx="5417416" cy="4063062"/>
          </a:xfrm>
          <a:prstGeom prst="rect">
            <a:avLst/>
          </a:prstGeom>
        </p:spPr>
      </p:pic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381" y="2341418"/>
            <a:ext cx="5417416" cy="406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79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6580" y="356170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ZASTROPOVÁNÍ CEN</a:t>
            </a:r>
          </a:p>
          <a:p>
            <a:pPr>
              <a:buFontTx/>
              <a:buChar char="-"/>
            </a:pP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Co to je</a:t>
            </a:r>
          </a:p>
          <a:p>
            <a:pPr>
              <a:buFontTx/>
              <a:buChar char="-"/>
            </a:pP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Jak to funguje</a:t>
            </a:r>
          </a:p>
          <a:p>
            <a:pPr>
              <a:buFontTx/>
              <a:buChar char="-"/>
            </a:pP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Kdy (ne)lze použít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33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7620000" cy="3981450"/>
          </a:xfrm>
          <a:prstGeom prst="rect">
            <a:avLst/>
          </a:prstGeom>
        </p:spPr>
      </p:pic>
      <p:pic>
        <p:nvPicPr>
          <p:cNvPr id="8" name="Obrázek 7"/>
          <p:cNvPicPr/>
          <p:nvPr/>
        </p:nvPicPr>
        <p:blipFill>
          <a:blip r:embed="rId3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75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3" t="15038" r="106" b="-384"/>
          <a:stretch/>
        </p:blipFill>
        <p:spPr>
          <a:xfrm>
            <a:off x="-133350" y="-31749"/>
            <a:ext cx="12382662" cy="6974810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-96583" y="-35591"/>
            <a:ext cx="12309128" cy="6978652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651545" y="6315488"/>
            <a:ext cx="32050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Ing. </a:t>
            </a:r>
            <a:r>
              <a:rPr lang="cs-CZ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Kamila </a:t>
            </a:r>
            <a:r>
              <a:rPr lang="cs-CZ" sz="12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Tišlerová</a:t>
            </a:r>
            <a:r>
              <a:rPr lang="cs-CZ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Ph.D.</a:t>
            </a:r>
            <a:endParaRPr lang="cs-CZ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5463" r="84758"/>
          <a:stretch/>
        </p:blipFill>
        <p:spPr>
          <a:xfrm>
            <a:off x="3684685" y="2362096"/>
            <a:ext cx="1469834" cy="1593219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5000515" y="2508765"/>
            <a:ext cx="491179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DĚKUJI </a:t>
            </a:r>
            <a:r>
              <a:rPr lang="cs-CZ" sz="4400" b="1" spc="-15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cs-CZ" sz="4400" b="1" spc="-15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cs-CZ" sz="4400" b="1" spc="-15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ZA </a:t>
            </a:r>
            <a:r>
              <a:rPr lang="cs-CZ" sz="44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POZORNOST</a:t>
            </a:r>
            <a:endParaRPr lang="cs-CZ" sz="2800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9" y="384155"/>
            <a:ext cx="3384457" cy="74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3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9900000" y="6372000"/>
            <a:ext cx="1737603" cy="365125"/>
          </a:xfrm>
        </p:spPr>
        <p:txBody>
          <a:bodyPr/>
          <a:lstStyle/>
          <a:p>
            <a:pPr algn="r"/>
            <a:endParaRPr lang="cs-CZ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1808000" y="6372000"/>
            <a:ext cx="227382" cy="365125"/>
          </a:xfrm>
        </p:spPr>
        <p:txBody>
          <a:bodyPr/>
          <a:lstStyle/>
          <a:p>
            <a:fld id="{789B0A88-CBF1-4A65-9018-C7FEF8242273}" type="slidenum">
              <a:rPr lang="cs-CZ"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fld>
            <a:endParaRPr lang="cs-CZ" sz="8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303897" y="2877343"/>
            <a:ext cx="38170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8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Ekonomika</a:t>
            </a:r>
            <a:endParaRPr lang="cs-CZ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Obrázek 6"/>
          <p:cNvPicPr/>
          <p:nvPr/>
        </p:nvPicPr>
        <p:blipFill>
          <a:blip r:embed="rId2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9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Husitské války VY_32_INOVACE_45V1108. Hana Kvasničková - PDF Stažení zdarm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260" y="825911"/>
            <a:ext cx="7362444" cy="519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87215"/>
            <a:ext cx="1744983" cy="1843113"/>
          </a:xfrm>
          <a:prstGeom prst="rect">
            <a:avLst/>
          </a:prstGeom>
        </p:spPr>
      </p:pic>
      <p:pic>
        <p:nvPicPr>
          <p:cNvPr id="5" name="Obrázek 4"/>
          <p:cNvPicPr/>
          <p:nvPr/>
        </p:nvPicPr>
        <p:blipFill>
          <a:blip r:embed="rId4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3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Husitství a husitské války - ppt stáhnou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862" y="557285"/>
            <a:ext cx="7573338" cy="568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81182" y="2618798"/>
            <a:ext cx="29764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</a:rPr>
              <a:t>Ekonomika = uspořádání společnosti</a:t>
            </a:r>
            <a:endParaRPr lang="cs-CZ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48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2636" y="3010515"/>
            <a:ext cx="72898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Regulovaná ekonomika</a:t>
            </a:r>
            <a:br>
              <a:rPr lang="cs-CZ" b="1" dirty="0" smtClean="0"/>
            </a:br>
            <a:r>
              <a:rPr lang="cs-CZ" b="1" dirty="0" smtClean="0"/>
              <a:t>x</a:t>
            </a:r>
            <a:br>
              <a:rPr lang="cs-CZ" b="1" dirty="0" smtClean="0"/>
            </a:br>
            <a:r>
              <a:rPr lang="cs-CZ" b="1" dirty="0" smtClean="0"/>
              <a:t>tržní systém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3100" dirty="0" smtClean="0">
                <a:solidFill>
                  <a:srgbClr val="0070C0"/>
                </a:solidFill>
              </a:rPr>
              <a:t>Kdo má ekonomiku řídit?</a:t>
            </a:r>
            <a:br>
              <a:rPr lang="cs-CZ" sz="3100" dirty="0" smtClean="0">
                <a:solidFill>
                  <a:srgbClr val="0070C0"/>
                </a:solidFill>
              </a:rPr>
            </a:br>
            <a:r>
              <a:rPr lang="cs-CZ" sz="3100" dirty="0" smtClean="0">
                <a:solidFill>
                  <a:srgbClr val="0070C0"/>
                </a:solidFill>
              </a:rPr>
              <a:t>Jaké jsou tržní síly?</a:t>
            </a:r>
            <a:br>
              <a:rPr lang="cs-CZ" sz="3100" dirty="0" smtClean="0">
                <a:solidFill>
                  <a:srgbClr val="0070C0"/>
                </a:solidFill>
              </a:rPr>
            </a:br>
            <a:r>
              <a:rPr lang="cs-CZ" sz="3100" dirty="0" smtClean="0">
                <a:solidFill>
                  <a:srgbClr val="0070C0"/>
                </a:solidFill>
              </a:rPr>
              <a:t>Jaké jsou další síly?</a:t>
            </a:r>
            <a:br>
              <a:rPr lang="cs-CZ" sz="3100" dirty="0" smtClean="0">
                <a:solidFill>
                  <a:srgbClr val="0070C0"/>
                </a:solidFill>
              </a:rPr>
            </a:br>
            <a:r>
              <a:rPr lang="cs-CZ" sz="3100" dirty="0" smtClean="0">
                <a:solidFill>
                  <a:srgbClr val="0070C0"/>
                </a:solidFill>
              </a:rPr>
              <a:t>Kdo má rozhodovat, co se má vyrábět?</a:t>
            </a:r>
            <a:endParaRPr lang="cs-CZ" sz="3100" dirty="0">
              <a:solidFill>
                <a:srgbClr val="0070C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7</a:t>
            </a:fld>
            <a:endParaRPr lang="cs-CZ"/>
          </a:p>
        </p:txBody>
      </p:sp>
      <p:pic>
        <p:nvPicPr>
          <p:cNvPr id="1026" name="Picture 2" descr="Česko z roku 1989: Kam se ekonomicky posunulo? | Bankovní poplat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264" y="789996"/>
            <a:ext cx="5091686" cy="509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/>
          <p:nvPr/>
        </p:nvPicPr>
        <p:blipFill>
          <a:blip r:embed="rId3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34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0345" y="13951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Základní ekonomické otázky</a:t>
            </a:r>
          </a:p>
          <a:p>
            <a:pPr marL="0" indent="0">
              <a:buNone/>
            </a:pPr>
            <a:r>
              <a:rPr lang="cs-CZ" dirty="0"/>
              <a:t>1)       </a:t>
            </a:r>
            <a:r>
              <a:rPr lang="cs-CZ" b="1" dirty="0"/>
              <a:t>Co</a:t>
            </a:r>
            <a:r>
              <a:rPr lang="cs-CZ" dirty="0"/>
              <a:t> vyrábět? (které statky a služby)</a:t>
            </a:r>
          </a:p>
          <a:p>
            <a:pPr marL="0" indent="0">
              <a:buNone/>
            </a:pPr>
            <a:r>
              <a:rPr lang="cs-CZ" dirty="0"/>
              <a:t>2)       </a:t>
            </a:r>
            <a:r>
              <a:rPr lang="cs-CZ" b="1" dirty="0"/>
              <a:t>Jak</a:t>
            </a:r>
            <a:r>
              <a:rPr lang="cs-CZ" dirty="0"/>
              <a:t> vyrábět? (výrobní faktory v závislosti na technologických </a:t>
            </a:r>
            <a:r>
              <a:rPr lang="cs-CZ" dirty="0" smtClean="0"/>
              <a:t> 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možnostech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3)       </a:t>
            </a:r>
            <a:r>
              <a:rPr lang="cs-CZ" b="1" dirty="0"/>
              <a:t>Pro koho</a:t>
            </a:r>
            <a:r>
              <a:rPr lang="cs-CZ" dirty="0"/>
              <a:t> vyrábět? (určení spotřebitelů)</a:t>
            </a:r>
          </a:p>
          <a:p>
            <a:pPr marL="0" indent="0">
              <a:buNone/>
            </a:pP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  <p:sp>
        <p:nvSpPr>
          <p:cNvPr id="5" name="AutoShape 2" descr="Jak vybudovat základy | Chatař Chalupář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549" y="3814618"/>
            <a:ext cx="4710451" cy="313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81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4009" y="2666134"/>
            <a:ext cx="10383982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Podle </a:t>
            </a:r>
            <a:r>
              <a:rPr lang="cs-CZ" dirty="0"/>
              <a:t>toho, </a:t>
            </a:r>
            <a:r>
              <a:rPr lang="cs-CZ" dirty="0" smtClean="0"/>
              <a:t>jak se odpoví </a:t>
            </a:r>
            <a:r>
              <a:rPr lang="cs-CZ" dirty="0"/>
              <a:t>na tyto otázky, rozdělujeme </a:t>
            </a:r>
            <a:r>
              <a:rPr lang="cs-CZ" b="1" dirty="0"/>
              <a:t>4 druhy ekonomických systémů: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1)       </a:t>
            </a:r>
            <a:r>
              <a:rPr lang="cs-CZ" b="1" i="1" dirty="0"/>
              <a:t>zvyková ekonomika </a:t>
            </a:r>
            <a:r>
              <a:rPr lang="cs-CZ" dirty="0"/>
              <a:t>– rozhoduje tradice, rozvojové země (muži loví,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ženy </a:t>
            </a:r>
            <a:r>
              <a:rPr lang="cs-CZ" dirty="0"/>
              <a:t>pečují o děti)</a:t>
            </a:r>
          </a:p>
          <a:p>
            <a:pPr marL="0" indent="0">
              <a:buNone/>
            </a:pPr>
            <a:r>
              <a:rPr lang="cs-CZ" dirty="0"/>
              <a:t>2)       </a:t>
            </a:r>
            <a:r>
              <a:rPr lang="cs-CZ" b="1" i="1" dirty="0"/>
              <a:t>centrálně plánovaná </a:t>
            </a:r>
            <a:r>
              <a:rPr lang="cs-CZ" dirty="0"/>
              <a:t>(příkazová) – rozhoduje stát</a:t>
            </a:r>
          </a:p>
          <a:p>
            <a:pPr marL="0" indent="0">
              <a:buNone/>
            </a:pPr>
            <a:r>
              <a:rPr lang="cs-CZ" dirty="0"/>
              <a:t>3)       </a:t>
            </a:r>
            <a:r>
              <a:rPr lang="cs-CZ" b="1" i="1" dirty="0"/>
              <a:t>tržní</a:t>
            </a:r>
            <a:r>
              <a:rPr lang="cs-CZ" dirty="0"/>
              <a:t> – rozhoduje trh na principu nabídky a poptávky</a:t>
            </a:r>
          </a:p>
          <a:p>
            <a:pPr marL="0" indent="0">
              <a:buNone/>
            </a:pPr>
            <a:r>
              <a:rPr lang="cs-CZ" dirty="0"/>
              <a:t>4)       </a:t>
            </a:r>
            <a:r>
              <a:rPr lang="cs-CZ" b="1" i="1" dirty="0"/>
              <a:t>smíšená</a:t>
            </a:r>
            <a:r>
              <a:rPr lang="cs-CZ" dirty="0"/>
              <a:t> – tržní ekonomika, do které zasahuje stát (většina zemí)</a:t>
            </a:r>
          </a:p>
          <a:p>
            <a:pPr marL="0" indent="0">
              <a:buNone/>
            </a:pP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2278" y="0"/>
            <a:ext cx="4136174" cy="2752436"/>
          </a:xfrm>
          <a:prstGeom prst="rect">
            <a:avLst/>
          </a:prstGeom>
        </p:spPr>
      </p:pic>
      <p:pic>
        <p:nvPicPr>
          <p:cNvPr id="5" name="Obrázek 4"/>
          <p:cNvPicPr/>
          <p:nvPr/>
        </p:nvPicPr>
        <p:blipFill>
          <a:blip r:embed="rId3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97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690</TotalTime>
  <Words>590</Words>
  <Application>Microsoft Office PowerPoint</Application>
  <PresentationFormat>Širokoúhlá obrazovka</PresentationFormat>
  <Paragraphs>197</Paragraphs>
  <Slides>34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Open Sans</vt:lpstr>
      <vt:lpstr>Verdana</vt:lpstr>
      <vt:lpstr>Wingdings</vt:lpstr>
      <vt:lpstr>Motiv Office</vt:lpstr>
      <vt:lpstr>Prezentace aplikace PowerPoint</vt:lpstr>
      <vt:lpstr>Předmět  v 10 bodech</vt:lpstr>
      <vt:lpstr>Přednášející  v 10 bodech</vt:lpstr>
      <vt:lpstr>Prezentace aplikace PowerPoint</vt:lpstr>
      <vt:lpstr>Prezentace aplikace PowerPoint</vt:lpstr>
      <vt:lpstr>Prezentace aplikace PowerPoint</vt:lpstr>
      <vt:lpstr>Regulovaná ekonomika x tržní systém   Kdo má ekonomiku řídit? Jaké jsou tržní síly? Jaké jsou další síly? Kdo má rozhodovat, co se má vyrábět?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         Definice</vt:lpstr>
      <vt:lpstr>Prezentace aplikace PowerPoint</vt:lpstr>
      <vt:lpstr>Prezentace aplikace PowerPoint</vt:lpstr>
      <vt:lpstr>Co to jsou „vyspělé trhy“ (vyspělé ekonomiky)?</vt:lpstr>
      <vt:lpstr>Ekonomické subjekty</vt:lpstr>
      <vt:lpstr>Co to je „chování spotřebitele“?</vt:lpstr>
      <vt:lpstr>Co je zboží?</vt:lpstr>
      <vt:lpstr>Prezentace aplikace PowerPoint</vt:lpstr>
      <vt:lpstr>Co to je produkt ve smyslu HDP (hrubý domácí produkt)?</vt:lpstr>
      <vt:lpstr>Prezentace aplikace PowerPoint</vt:lpstr>
      <vt:lpstr>Prezentace aplikace PowerPoint</vt:lpstr>
      <vt:lpstr>             Laissez faire</vt:lpstr>
      <vt:lpstr>Prezentace aplikace PowerPoint</vt:lpstr>
      <vt:lpstr>Prezentace aplikace PowerPoint</vt:lpstr>
      <vt:lpstr>       Konkurence</vt:lpstr>
      <vt:lpstr>Jak získat konkurenční výhodu?</vt:lpstr>
      <vt:lpstr>Prezentace aplikace PowerPoint</vt:lpstr>
      <vt:lpstr>NABÍDKA (SUPPLY)</vt:lpstr>
      <vt:lpstr>POPTÁVKA (DEMAND)</vt:lpstr>
      <vt:lpstr>U jakého zboží existuje elastická poptávka?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admin</cp:lastModifiedBy>
  <cp:revision>68</cp:revision>
  <dcterms:created xsi:type="dcterms:W3CDTF">2019-01-06T15:12:34Z</dcterms:created>
  <dcterms:modified xsi:type="dcterms:W3CDTF">2022-09-09T06:24:13Z</dcterms:modified>
</cp:coreProperties>
</file>