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78" r:id="rId2"/>
    <p:sldId id="659" r:id="rId3"/>
    <p:sldId id="674" r:id="rId4"/>
    <p:sldId id="733" r:id="rId5"/>
    <p:sldId id="675" r:id="rId6"/>
    <p:sldId id="319" r:id="rId7"/>
    <p:sldId id="320" r:id="rId8"/>
    <p:sldId id="665" r:id="rId9"/>
    <p:sldId id="652" r:id="rId10"/>
    <p:sldId id="653" r:id="rId11"/>
    <p:sldId id="654" r:id="rId12"/>
    <p:sldId id="677" r:id="rId13"/>
    <p:sldId id="679" r:id="rId14"/>
    <p:sldId id="682" r:id="rId15"/>
    <p:sldId id="725" r:id="rId16"/>
    <p:sldId id="727" r:id="rId17"/>
    <p:sldId id="728" r:id="rId18"/>
    <p:sldId id="729" r:id="rId19"/>
    <p:sldId id="731" r:id="rId20"/>
    <p:sldId id="732" r:id="rId21"/>
    <p:sldId id="691" r:id="rId22"/>
    <p:sldId id="684" r:id="rId23"/>
    <p:sldId id="685" r:id="rId24"/>
    <p:sldId id="686" r:id="rId25"/>
    <p:sldId id="687" r:id="rId26"/>
    <p:sldId id="688" r:id="rId27"/>
    <p:sldId id="690" r:id="rId28"/>
    <p:sldId id="734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59"/>
            <p14:sldId id="674"/>
            <p14:sldId id="733"/>
            <p14:sldId id="675"/>
            <p14:sldId id="319"/>
            <p14:sldId id="320"/>
            <p14:sldId id="665"/>
            <p14:sldId id="652"/>
            <p14:sldId id="653"/>
            <p14:sldId id="654"/>
            <p14:sldId id="677"/>
            <p14:sldId id="679"/>
            <p14:sldId id="682"/>
            <p14:sldId id="725"/>
            <p14:sldId id="727"/>
            <p14:sldId id="728"/>
            <p14:sldId id="729"/>
            <p14:sldId id="731"/>
            <p14:sldId id="732"/>
            <p14:sldId id="691"/>
            <p14:sldId id="684"/>
            <p14:sldId id="685"/>
            <p14:sldId id="686"/>
            <p14:sldId id="687"/>
            <p14:sldId id="688"/>
            <p14:sldId id="690"/>
            <p14:sldId id="734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79" autoAdjust="0"/>
  </p:normalViewPr>
  <p:slideViewPr>
    <p:cSldViewPr snapToGrid="0">
      <p:cViewPr varScale="1">
        <p:scale>
          <a:sx n="81" d="100"/>
          <a:sy n="81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E7709-B47C-4910-9763-770485C74D5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B517C2-3BFE-4E02-8BCB-56393EA4D172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1800" b="1" dirty="0"/>
            <a:t>SLUPKA</a:t>
          </a:r>
        </a:p>
        <a:p>
          <a:r>
            <a:rPr lang="cs-CZ" sz="1600" dirty="0"/>
            <a:t>Dodání, úvěrování, instalace, služby, záruky</a:t>
          </a:r>
        </a:p>
      </dgm:t>
    </dgm:pt>
    <dgm:pt modelId="{9FC382D7-BE30-48C8-ADC0-12CC99B0DF3D}" type="parTrans" cxnId="{E716E702-2D5F-4092-95EE-40FEAF0B2596}">
      <dgm:prSet/>
      <dgm:spPr/>
      <dgm:t>
        <a:bodyPr/>
        <a:lstStyle/>
        <a:p>
          <a:endParaRPr lang="cs-CZ"/>
        </a:p>
      </dgm:t>
    </dgm:pt>
    <dgm:pt modelId="{45297862-3BF1-4C96-9AA1-C54E2CC58243}" type="sibTrans" cxnId="{E716E702-2D5F-4092-95EE-40FEAF0B2596}">
      <dgm:prSet/>
      <dgm:spPr/>
      <dgm:t>
        <a:bodyPr/>
        <a:lstStyle/>
        <a:p>
          <a:endParaRPr lang="cs-CZ"/>
        </a:p>
      </dgm:t>
    </dgm:pt>
    <dgm:pt modelId="{E51EA2B2-59B5-4DAD-AC96-DCCF1C8404FB}">
      <dgm:prSet phldrT="[Text]" custT="1"/>
      <dgm:spPr>
        <a:solidFill>
          <a:srgbClr val="00B0F0"/>
        </a:solidFill>
      </dgm:spPr>
      <dgm:t>
        <a:bodyPr/>
        <a:lstStyle/>
        <a:p>
          <a:endParaRPr lang="cs-CZ" sz="2000" dirty="0"/>
        </a:p>
        <a:p>
          <a:r>
            <a:rPr lang="cs-CZ" sz="2000" b="1" dirty="0"/>
            <a:t>OBAL</a:t>
          </a:r>
        </a:p>
        <a:p>
          <a:r>
            <a:rPr lang="cs-CZ" sz="2000" dirty="0"/>
            <a:t>Provedení, styl, kvalita, značka</a:t>
          </a:r>
        </a:p>
      </dgm:t>
    </dgm:pt>
    <dgm:pt modelId="{D734DF5A-37FC-461E-B6B1-98387F703E28}" type="parTrans" cxnId="{A58E9F25-4DA0-4215-BD59-8F24E663D471}">
      <dgm:prSet/>
      <dgm:spPr/>
      <dgm:t>
        <a:bodyPr/>
        <a:lstStyle/>
        <a:p>
          <a:endParaRPr lang="cs-CZ"/>
        </a:p>
      </dgm:t>
    </dgm:pt>
    <dgm:pt modelId="{726D187D-3072-4A43-BF90-90EAF14BCA08}" type="sibTrans" cxnId="{A58E9F25-4DA0-4215-BD59-8F24E663D471}">
      <dgm:prSet/>
      <dgm:spPr/>
      <dgm:t>
        <a:bodyPr/>
        <a:lstStyle/>
        <a:p>
          <a:endParaRPr lang="cs-CZ"/>
        </a:p>
      </dgm:t>
    </dgm:pt>
    <dgm:pt modelId="{9DDC2D56-5B60-4F7A-A187-A43D1FA18E52}">
      <dgm:prSet phldrT="[Text]"/>
      <dgm:spPr>
        <a:solidFill>
          <a:srgbClr val="BBD034"/>
        </a:solidFill>
      </dgm:spPr>
      <dgm:t>
        <a:bodyPr/>
        <a:lstStyle/>
        <a:p>
          <a:r>
            <a:rPr lang="cs-CZ" b="1" dirty="0"/>
            <a:t>JÁDRO</a:t>
          </a:r>
        </a:p>
      </dgm:t>
    </dgm:pt>
    <dgm:pt modelId="{ED806541-287B-45BE-9DCD-D4745262E967}" type="parTrans" cxnId="{D9215C38-9B86-45B8-BAC3-A67CCC217D91}">
      <dgm:prSet/>
      <dgm:spPr/>
      <dgm:t>
        <a:bodyPr/>
        <a:lstStyle/>
        <a:p>
          <a:endParaRPr lang="cs-CZ"/>
        </a:p>
      </dgm:t>
    </dgm:pt>
    <dgm:pt modelId="{1612AA54-00D8-45F6-BD8B-910F8410D2E0}" type="sibTrans" cxnId="{D9215C38-9B86-45B8-BAC3-A67CCC217D91}">
      <dgm:prSet/>
      <dgm:spPr/>
      <dgm:t>
        <a:bodyPr/>
        <a:lstStyle/>
        <a:p>
          <a:endParaRPr lang="cs-CZ"/>
        </a:p>
      </dgm:t>
    </dgm:pt>
    <dgm:pt modelId="{DE16C367-B8DB-4E2D-AF61-D73A017DFFEC}" type="pres">
      <dgm:prSet presAssocID="{C02E7709-B47C-4910-9763-770485C74D5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076BBB-2278-41B9-9942-352C6983CD42}" type="pres">
      <dgm:prSet presAssocID="{C02E7709-B47C-4910-9763-770485C74D5C}" presName="comp1" presStyleCnt="0"/>
      <dgm:spPr/>
    </dgm:pt>
    <dgm:pt modelId="{365FF781-6099-431A-8BC8-60BF0C031D32}" type="pres">
      <dgm:prSet presAssocID="{C02E7709-B47C-4910-9763-770485C74D5C}" presName="circle1" presStyleLbl="node1" presStyleIdx="0" presStyleCnt="3"/>
      <dgm:spPr/>
      <dgm:t>
        <a:bodyPr/>
        <a:lstStyle/>
        <a:p>
          <a:endParaRPr lang="cs-CZ"/>
        </a:p>
      </dgm:t>
    </dgm:pt>
    <dgm:pt modelId="{7AF79BA7-8A1A-457F-9C51-BEFEDC6D53AD}" type="pres">
      <dgm:prSet presAssocID="{C02E7709-B47C-4910-9763-770485C74D5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82180A-0998-4914-A33F-CD048D04DC0F}" type="pres">
      <dgm:prSet presAssocID="{C02E7709-B47C-4910-9763-770485C74D5C}" presName="comp2" presStyleCnt="0"/>
      <dgm:spPr/>
    </dgm:pt>
    <dgm:pt modelId="{0363F412-FF9B-4AD7-B058-4D751DC354FD}" type="pres">
      <dgm:prSet presAssocID="{C02E7709-B47C-4910-9763-770485C74D5C}" presName="circle2" presStyleLbl="node1" presStyleIdx="1" presStyleCnt="3"/>
      <dgm:spPr/>
      <dgm:t>
        <a:bodyPr/>
        <a:lstStyle/>
        <a:p>
          <a:endParaRPr lang="cs-CZ"/>
        </a:p>
      </dgm:t>
    </dgm:pt>
    <dgm:pt modelId="{7F065BC7-568B-4467-BED0-4C8ED8F239EB}" type="pres">
      <dgm:prSet presAssocID="{C02E7709-B47C-4910-9763-770485C74D5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AB09D5-B641-488D-9BB9-322CBB04A30A}" type="pres">
      <dgm:prSet presAssocID="{C02E7709-B47C-4910-9763-770485C74D5C}" presName="comp3" presStyleCnt="0"/>
      <dgm:spPr/>
    </dgm:pt>
    <dgm:pt modelId="{64CA62EE-35C7-4763-A118-9FC37E3F28BC}" type="pres">
      <dgm:prSet presAssocID="{C02E7709-B47C-4910-9763-770485C74D5C}" presName="circle3" presStyleLbl="node1" presStyleIdx="2" presStyleCnt="3" custScaleX="63640" custScaleY="55594" custLinFactNeighborX="0" custLinFactNeighborY="-6387"/>
      <dgm:spPr/>
      <dgm:t>
        <a:bodyPr/>
        <a:lstStyle/>
        <a:p>
          <a:endParaRPr lang="cs-CZ"/>
        </a:p>
      </dgm:t>
    </dgm:pt>
    <dgm:pt modelId="{B518E8D6-991A-45F4-AA13-D90E57186BF2}" type="pres">
      <dgm:prSet presAssocID="{C02E7709-B47C-4910-9763-770485C74D5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BC53D8D-F2CA-4FFD-AEC0-1338C563EB43}" type="presOf" srcId="{CEB517C2-3BFE-4E02-8BCB-56393EA4D172}" destId="{365FF781-6099-431A-8BC8-60BF0C031D32}" srcOrd="0" destOrd="0" presId="urn:microsoft.com/office/officeart/2005/8/layout/venn2"/>
    <dgm:cxn modelId="{C6E6D7C8-07E1-4810-9421-630AFB79D1FE}" type="presOf" srcId="{CEB517C2-3BFE-4E02-8BCB-56393EA4D172}" destId="{7AF79BA7-8A1A-457F-9C51-BEFEDC6D53AD}" srcOrd="1" destOrd="0" presId="urn:microsoft.com/office/officeart/2005/8/layout/venn2"/>
    <dgm:cxn modelId="{F079DB51-5AF9-48C8-8F59-BD888A751E96}" type="presOf" srcId="{9DDC2D56-5B60-4F7A-A187-A43D1FA18E52}" destId="{B518E8D6-991A-45F4-AA13-D90E57186BF2}" srcOrd="1" destOrd="0" presId="urn:microsoft.com/office/officeart/2005/8/layout/venn2"/>
    <dgm:cxn modelId="{E716E702-2D5F-4092-95EE-40FEAF0B2596}" srcId="{C02E7709-B47C-4910-9763-770485C74D5C}" destId="{CEB517C2-3BFE-4E02-8BCB-56393EA4D172}" srcOrd="0" destOrd="0" parTransId="{9FC382D7-BE30-48C8-ADC0-12CC99B0DF3D}" sibTransId="{45297862-3BF1-4C96-9AA1-C54E2CC58243}"/>
    <dgm:cxn modelId="{AE59CD5B-4163-4C3C-8845-325678C20C36}" type="presOf" srcId="{E51EA2B2-59B5-4DAD-AC96-DCCF1C8404FB}" destId="{0363F412-FF9B-4AD7-B058-4D751DC354FD}" srcOrd="0" destOrd="0" presId="urn:microsoft.com/office/officeart/2005/8/layout/venn2"/>
    <dgm:cxn modelId="{D9215C38-9B86-45B8-BAC3-A67CCC217D91}" srcId="{C02E7709-B47C-4910-9763-770485C74D5C}" destId="{9DDC2D56-5B60-4F7A-A187-A43D1FA18E52}" srcOrd="2" destOrd="0" parTransId="{ED806541-287B-45BE-9DCD-D4745262E967}" sibTransId="{1612AA54-00D8-45F6-BD8B-910F8410D2E0}"/>
    <dgm:cxn modelId="{98197F9B-61CA-4EC3-B5C6-970431E7208D}" type="presOf" srcId="{E51EA2B2-59B5-4DAD-AC96-DCCF1C8404FB}" destId="{7F065BC7-568B-4467-BED0-4C8ED8F239EB}" srcOrd="1" destOrd="0" presId="urn:microsoft.com/office/officeart/2005/8/layout/venn2"/>
    <dgm:cxn modelId="{5F00F7FF-F8D3-4C58-83DE-6647D433C8A0}" type="presOf" srcId="{9DDC2D56-5B60-4F7A-A187-A43D1FA18E52}" destId="{64CA62EE-35C7-4763-A118-9FC37E3F28BC}" srcOrd="0" destOrd="0" presId="urn:microsoft.com/office/officeart/2005/8/layout/venn2"/>
    <dgm:cxn modelId="{0F1D3592-158D-4350-A4A0-36FD496D532F}" type="presOf" srcId="{C02E7709-B47C-4910-9763-770485C74D5C}" destId="{DE16C367-B8DB-4E2D-AF61-D73A017DFFEC}" srcOrd="0" destOrd="0" presId="urn:microsoft.com/office/officeart/2005/8/layout/venn2"/>
    <dgm:cxn modelId="{A58E9F25-4DA0-4215-BD59-8F24E663D471}" srcId="{C02E7709-B47C-4910-9763-770485C74D5C}" destId="{E51EA2B2-59B5-4DAD-AC96-DCCF1C8404FB}" srcOrd="1" destOrd="0" parTransId="{D734DF5A-37FC-461E-B6B1-98387F703E28}" sibTransId="{726D187D-3072-4A43-BF90-90EAF14BCA08}"/>
    <dgm:cxn modelId="{237970E0-2061-4667-AF64-34D4F045D5E4}" type="presParOf" srcId="{DE16C367-B8DB-4E2D-AF61-D73A017DFFEC}" destId="{CF076BBB-2278-41B9-9942-352C6983CD42}" srcOrd="0" destOrd="0" presId="urn:microsoft.com/office/officeart/2005/8/layout/venn2"/>
    <dgm:cxn modelId="{6CE30D02-AD82-4934-BF9F-6111E5C5433A}" type="presParOf" srcId="{CF076BBB-2278-41B9-9942-352C6983CD42}" destId="{365FF781-6099-431A-8BC8-60BF0C031D32}" srcOrd="0" destOrd="0" presId="urn:microsoft.com/office/officeart/2005/8/layout/venn2"/>
    <dgm:cxn modelId="{6F0E2F37-708F-425F-950C-F124CC04326C}" type="presParOf" srcId="{CF076BBB-2278-41B9-9942-352C6983CD42}" destId="{7AF79BA7-8A1A-457F-9C51-BEFEDC6D53AD}" srcOrd="1" destOrd="0" presId="urn:microsoft.com/office/officeart/2005/8/layout/venn2"/>
    <dgm:cxn modelId="{FE4FD727-E819-4063-A0CE-D4013C887A21}" type="presParOf" srcId="{DE16C367-B8DB-4E2D-AF61-D73A017DFFEC}" destId="{5382180A-0998-4914-A33F-CD048D04DC0F}" srcOrd="1" destOrd="0" presId="urn:microsoft.com/office/officeart/2005/8/layout/venn2"/>
    <dgm:cxn modelId="{F0B3ACED-F02F-4AA8-8246-F0F135738822}" type="presParOf" srcId="{5382180A-0998-4914-A33F-CD048D04DC0F}" destId="{0363F412-FF9B-4AD7-B058-4D751DC354FD}" srcOrd="0" destOrd="0" presId="urn:microsoft.com/office/officeart/2005/8/layout/venn2"/>
    <dgm:cxn modelId="{B36DE06B-31E3-4283-BB29-FBA8945FD871}" type="presParOf" srcId="{5382180A-0998-4914-A33F-CD048D04DC0F}" destId="{7F065BC7-568B-4467-BED0-4C8ED8F239EB}" srcOrd="1" destOrd="0" presId="urn:microsoft.com/office/officeart/2005/8/layout/venn2"/>
    <dgm:cxn modelId="{15B6D8AA-5885-41E3-90C0-FE571C5FCB89}" type="presParOf" srcId="{DE16C367-B8DB-4E2D-AF61-D73A017DFFEC}" destId="{69AB09D5-B641-488D-9BB9-322CBB04A30A}" srcOrd="2" destOrd="0" presId="urn:microsoft.com/office/officeart/2005/8/layout/venn2"/>
    <dgm:cxn modelId="{8FCBF2A3-C264-4F44-9290-5B835746F16E}" type="presParOf" srcId="{69AB09D5-B641-488D-9BB9-322CBB04A30A}" destId="{64CA62EE-35C7-4763-A118-9FC37E3F28BC}" srcOrd="0" destOrd="0" presId="urn:microsoft.com/office/officeart/2005/8/layout/venn2"/>
    <dgm:cxn modelId="{BBCA31C0-EB7A-4771-94BD-26A282EBDD01}" type="presParOf" srcId="{69AB09D5-B641-488D-9BB9-322CBB04A30A}" destId="{B518E8D6-991A-45F4-AA13-D90E57186B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F781-6099-431A-8BC8-60BF0C031D32}">
      <dsp:nvSpPr>
        <dsp:cNvPr id="0" name=""/>
        <dsp:cNvSpPr/>
      </dsp:nvSpPr>
      <dsp:spPr>
        <a:xfrm>
          <a:off x="3223419" y="0"/>
          <a:ext cx="4525962" cy="452596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SLUPKA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Dodání, úvěrování, instalace, služby, záruky</a:t>
          </a:r>
        </a:p>
      </dsp:txBody>
      <dsp:txXfrm>
        <a:off x="4695488" y="226298"/>
        <a:ext cx="1581823" cy="678894"/>
      </dsp:txXfrm>
    </dsp:sp>
    <dsp:sp modelId="{0363F412-FF9B-4AD7-B058-4D751DC354FD}">
      <dsp:nvSpPr>
        <dsp:cNvPr id="0" name=""/>
        <dsp:cNvSpPr/>
      </dsp:nvSpPr>
      <dsp:spPr>
        <a:xfrm>
          <a:off x="3789164" y="1131490"/>
          <a:ext cx="3394471" cy="339447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OBAL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Provedení, styl, kvalita, značka</a:t>
          </a:r>
        </a:p>
      </dsp:txBody>
      <dsp:txXfrm>
        <a:off x="4695488" y="1343644"/>
        <a:ext cx="1581823" cy="636463"/>
      </dsp:txXfrm>
    </dsp:sp>
    <dsp:sp modelId="{64CA62EE-35C7-4763-A118-9FC37E3F28BC}">
      <dsp:nvSpPr>
        <dsp:cNvPr id="0" name=""/>
        <dsp:cNvSpPr/>
      </dsp:nvSpPr>
      <dsp:spPr>
        <a:xfrm>
          <a:off x="4766319" y="2620894"/>
          <a:ext cx="1440161" cy="1258081"/>
        </a:xfrm>
        <a:prstGeom prst="ellipse">
          <a:avLst/>
        </a:prstGeom>
        <a:solidFill>
          <a:srgbClr val="BBD0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JÁDRO</a:t>
          </a:r>
        </a:p>
      </dsp:txBody>
      <dsp:txXfrm>
        <a:off x="4977226" y="2935414"/>
        <a:ext cx="1018347" cy="62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02.02.2023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02.02.2023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02.02.2023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02.02.2023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02.02.2023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02.02.2023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02.02.2023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796131" y="3048167"/>
            <a:ext cx="225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 X.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1845"/>
            <a:ext cx="10515600" cy="958843"/>
          </a:xfrm>
        </p:spPr>
        <p:txBody>
          <a:bodyPr/>
          <a:lstStyle/>
          <a:p>
            <a:r>
              <a:rPr lang="cs-CZ" dirty="0"/>
              <a:t>Životní cyklus výrobku</a:t>
            </a:r>
          </a:p>
        </p:txBody>
      </p:sp>
      <p:pic>
        <p:nvPicPr>
          <p:cNvPr id="4" name="Picture 3" descr="C:\Users\uzivatel\Desktop\něc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/>
          <a:stretch/>
        </p:blipFill>
        <p:spPr bwMode="auto">
          <a:xfrm>
            <a:off x="3063926" y="1873189"/>
            <a:ext cx="6064148" cy="44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7966847-44D2-1038-50A5-79E91895BF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094" y="365125"/>
            <a:ext cx="7296705" cy="1325563"/>
          </a:xfrm>
        </p:spPr>
        <p:txBody>
          <a:bodyPr>
            <a:normAutofit/>
          </a:bodyPr>
          <a:lstStyle/>
          <a:p>
            <a:r>
              <a:rPr lang="cs-CZ" dirty="0"/>
              <a:t>Fáze zavádění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69999"/>
            <a:ext cx="7161600" cy="4742837"/>
          </a:xfrm>
        </p:spPr>
        <p:txBody>
          <a:bodyPr/>
          <a:lstStyle/>
          <a:p>
            <a:r>
              <a:rPr lang="cs-CZ" dirty="0"/>
              <a:t>Klíčová etapa životního cyklu výrobku.</a:t>
            </a:r>
          </a:p>
          <a:p>
            <a:r>
              <a:rPr lang="cs-CZ" dirty="0"/>
              <a:t>Charakteristické rysy první fáze životního cyklu výrobku:</a:t>
            </a:r>
          </a:p>
          <a:p>
            <a:pPr lvl="1"/>
            <a:r>
              <a:rPr lang="cs-CZ" sz="2600" dirty="0"/>
              <a:t>uvedení nového, neznámého výrobku na trh,</a:t>
            </a:r>
          </a:p>
          <a:p>
            <a:pPr lvl="1"/>
            <a:r>
              <a:rPr lang="cs-CZ" sz="2600" dirty="0"/>
              <a:t>malá konkurence,</a:t>
            </a:r>
          </a:p>
          <a:p>
            <a:pPr lvl="1"/>
            <a:r>
              <a:rPr lang="cs-CZ" sz="2600" dirty="0"/>
              <a:t>pomalý růst prodeje,</a:t>
            </a:r>
          </a:p>
          <a:p>
            <a:pPr lvl="1"/>
            <a:r>
              <a:rPr lang="cs-CZ" sz="2600" dirty="0"/>
              <a:t>nulový zisk,</a:t>
            </a:r>
          </a:p>
          <a:p>
            <a:pPr lvl="1"/>
            <a:r>
              <a:rPr lang="cs-CZ" sz="2600" dirty="0"/>
              <a:t>základní verze produktu,</a:t>
            </a:r>
          </a:p>
          <a:p>
            <a:pPr lvl="1"/>
            <a:r>
              <a:rPr lang="cs-CZ" sz="2600" dirty="0"/>
              <a:t>vysoké náklady na výzkum, vývoj, zavedení výrobku na trh, vysoké marketingové a finanční náklady.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64052A-BFE0-AF34-4B8F-F7E8A10AC6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094" y="365125"/>
            <a:ext cx="7296705" cy="1325563"/>
          </a:xfrm>
        </p:spPr>
        <p:txBody>
          <a:bodyPr>
            <a:normAutofit/>
          </a:bodyPr>
          <a:lstStyle/>
          <a:p>
            <a:r>
              <a:rPr lang="cs-CZ" dirty="0"/>
              <a:t>Fáze růstu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69999"/>
            <a:ext cx="7161600" cy="3285002"/>
          </a:xfrm>
        </p:spPr>
        <p:txBody>
          <a:bodyPr/>
          <a:lstStyle/>
          <a:p>
            <a:r>
              <a:rPr lang="cs-CZ" dirty="0"/>
              <a:t>V této fázi je kladen důraz na přesvědčení spotřebitele ke koupi. </a:t>
            </a:r>
          </a:p>
          <a:p>
            <a:r>
              <a:rPr lang="cs-CZ" dirty="0"/>
              <a:t>Pro toto období je typické:</a:t>
            </a:r>
          </a:p>
          <a:p>
            <a:pPr lvl="1"/>
            <a:r>
              <a:rPr lang="cs-CZ" sz="2800" dirty="0"/>
              <a:t>zvyšování objemů prodeje,</a:t>
            </a:r>
          </a:p>
          <a:p>
            <a:pPr lvl="1"/>
            <a:r>
              <a:rPr lang="cs-CZ" sz="2800" dirty="0"/>
              <a:t>dosahování kladného zisku,</a:t>
            </a:r>
          </a:p>
          <a:p>
            <a:pPr lvl="1"/>
            <a:r>
              <a:rPr lang="cs-CZ" sz="2800" dirty="0"/>
              <a:t>zvyšování konkurence,</a:t>
            </a:r>
          </a:p>
          <a:p>
            <a:pPr lvl="1"/>
            <a:r>
              <a:rPr lang="cs-CZ" sz="2800" dirty="0"/>
              <a:t>první zdokonalování a modifikace výrobků.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92CFF9-B887-C19B-8707-B384B639A7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094" y="365125"/>
            <a:ext cx="7296705" cy="1325563"/>
          </a:xfrm>
        </p:spPr>
        <p:txBody>
          <a:bodyPr>
            <a:normAutofit/>
          </a:bodyPr>
          <a:lstStyle/>
          <a:p>
            <a:r>
              <a:rPr lang="cs-CZ" dirty="0"/>
              <a:t>Fáze zralosti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162835" y="1299600"/>
            <a:ext cx="7759876" cy="4875694"/>
          </a:xfrm>
        </p:spPr>
        <p:txBody>
          <a:bodyPr/>
          <a:lstStyle/>
          <a:p>
            <a:r>
              <a:rPr lang="cs-CZ" dirty="0"/>
              <a:t>Fáze zralosti je většinou mnohem delší než předchozí dvě fáze. </a:t>
            </a:r>
          </a:p>
          <a:p>
            <a:r>
              <a:rPr lang="cs-CZ" dirty="0"/>
              <a:t>Produktům ve fázi zralosti je věnována největší pozornost marketingových manažerů.</a:t>
            </a:r>
          </a:p>
          <a:p>
            <a:r>
              <a:rPr lang="cs-CZ" dirty="0"/>
              <a:t>Někdy je dělena do dvou </a:t>
            </a:r>
            <a:r>
              <a:rPr lang="cs-CZ" dirty="0" err="1"/>
              <a:t>podfází</a:t>
            </a:r>
            <a:r>
              <a:rPr lang="cs-CZ" dirty="0"/>
              <a:t> a to dospělosti a nasycenosti.</a:t>
            </a:r>
          </a:p>
          <a:p>
            <a:r>
              <a:rPr lang="cs-CZ" dirty="0"/>
              <a:t>Charakteristické rysy této fáze životního cyklu výrobku jsou:</a:t>
            </a:r>
          </a:p>
          <a:p>
            <a:pPr lvl="1"/>
            <a:r>
              <a:rPr lang="cs-CZ" sz="2000" dirty="0"/>
              <a:t>vyvrcholení objemu prodejů a postupný pokles,</a:t>
            </a:r>
          </a:p>
          <a:p>
            <a:pPr lvl="1"/>
            <a:r>
              <a:rPr lang="cs-CZ" sz="2000" dirty="0"/>
              <a:t>maximalizace zisků a jejich postupný pokles,</a:t>
            </a:r>
          </a:p>
          <a:p>
            <a:pPr lvl="1"/>
            <a:r>
              <a:rPr lang="cs-CZ" sz="2000" dirty="0"/>
              <a:t>přebytek kapacity,</a:t>
            </a:r>
          </a:p>
          <a:p>
            <a:pPr lvl="1"/>
            <a:r>
              <a:rPr lang="cs-CZ" sz="2000" dirty="0"/>
              <a:t>zostřování konkurence,</a:t>
            </a:r>
          </a:p>
          <a:p>
            <a:pPr lvl="1"/>
            <a:r>
              <a:rPr lang="cs-CZ" sz="2000" dirty="0"/>
              <a:t>modifikace trhu, výrobků, marketingového mixu.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FAB186-474D-BEEA-445A-90A5ED2A2F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094" y="365125"/>
            <a:ext cx="7296705" cy="1325563"/>
          </a:xfrm>
        </p:spPr>
        <p:txBody>
          <a:bodyPr>
            <a:normAutofit/>
          </a:bodyPr>
          <a:lstStyle/>
          <a:p>
            <a:r>
              <a:rPr lang="cs-CZ" smtClean="0"/>
              <a:t>Fáze úpadku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69999"/>
            <a:ext cx="7161600" cy="2400657"/>
          </a:xfrm>
        </p:spPr>
        <p:txBody>
          <a:bodyPr/>
          <a:lstStyle/>
          <a:p>
            <a:r>
              <a:rPr lang="cs-CZ" altLang="cs-CZ" dirty="0"/>
              <a:t>Prudký pokles prodeje,</a:t>
            </a:r>
          </a:p>
          <a:p>
            <a:r>
              <a:rPr lang="cs-CZ" altLang="cs-CZ" i="1" dirty="0"/>
              <a:t>Možnosti podnikatele</a:t>
            </a:r>
            <a:r>
              <a:rPr lang="cs-CZ" altLang="cs-CZ" dirty="0"/>
              <a:t> – </a:t>
            </a:r>
            <a:r>
              <a:rPr lang="cs-CZ" altLang="cs-CZ" i="1" dirty="0"/>
              <a:t>rychle prodej ukončit a zaměřit se na jinou oblast</a:t>
            </a:r>
            <a:r>
              <a:rPr lang="cs-CZ" altLang="cs-CZ" dirty="0"/>
              <a:t>; setrvání na původním trhu – </a:t>
            </a:r>
            <a:r>
              <a:rPr lang="cs-CZ" altLang="cs-CZ" i="1" dirty="0"/>
              <a:t>maximálně „vyždímat“ trh</a:t>
            </a:r>
            <a:r>
              <a:rPr lang="cs-CZ" altLang="cs-CZ" dirty="0"/>
              <a:t> (může existovat silný konzervativní segment, který na upadajícím výrobku lpí).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0DBE12-ADCE-006B-2C8D-C9476A2228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646331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CENA = MĚŘÍTKO HODNOTY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E01A485-0385-4D89-9EA3-4EA8F653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13" y="3674571"/>
            <a:ext cx="2277181" cy="24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BF6E44-D9D6-4A0A-D3D3-A15F5B4F2B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287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Cenová politika </a:t>
            </a:r>
            <a:r>
              <a:rPr lang="cs-CZ" b="1" dirty="0">
                <a:solidFill>
                  <a:srgbClr val="FF0000"/>
                </a:solidFill>
              </a:rPr>
              <a:t>vysokých</a:t>
            </a:r>
            <a:r>
              <a:rPr lang="cs-CZ" dirty="0"/>
              <a:t> cen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192200" y="1673062"/>
            <a:ext cx="7161600" cy="4447371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endParaRPr lang="cs-CZ" altLang="cs-CZ" dirty="0"/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cs-CZ" altLang="cs-CZ" u="sng" dirty="0"/>
              <a:t>Prémiová cenová strategie</a:t>
            </a:r>
            <a:r>
              <a:rPr lang="cs-CZ" altLang="cs-CZ" dirty="0"/>
              <a:t>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cs-CZ" altLang="cs-CZ" dirty="0"/>
              <a:t>– sleduje dlouhodobé dosahování vysoké ceny (dáno jedinečnou pozicí výrobku na trhu a nízkou cenovou elasticitou poptávky),</a:t>
            </a:r>
          </a:p>
          <a:p>
            <a:pPr marL="0" indent="0" algn="l">
              <a:lnSpc>
                <a:spcPct val="90000"/>
              </a:lnSpc>
              <a:buNone/>
            </a:pPr>
            <a:endParaRPr lang="cs-CZ" altLang="cs-CZ" dirty="0"/>
          </a:p>
          <a:p>
            <a:pPr algn="l">
              <a:buFont typeface="Wingdings" pitchFamily="2" charset="2"/>
              <a:buChar char="Ø"/>
            </a:pPr>
            <a:r>
              <a:rPr lang="cs-CZ" altLang="cs-CZ" u="sng" dirty="0"/>
              <a:t>Strategie „sbírání smetany“:</a:t>
            </a:r>
          </a:p>
          <a:p>
            <a:pPr marL="0" indent="0" algn="l">
              <a:buNone/>
            </a:pPr>
            <a:r>
              <a:rPr lang="cs-CZ" altLang="cs-CZ" dirty="0"/>
              <a:t> – vysoká úvodní cena za značné podpory reklamy, </a:t>
            </a:r>
          </a:p>
          <a:p>
            <a:pPr marL="0" indent="0" algn="l">
              <a:buNone/>
            </a:pPr>
            <a:r>
              <a:rPr lang="cs-CZ" altLang="cs-CZ" dirty="0"/>
              <a:t>stupňovité „sbírání smetany“ postupným snižováním ceny pro vrstvy zákazníků připravené na různé úrovně cen; </a:t>
            </a:r>
          </a:p>
          <a:p>
            <a:pPr marL="0" indent="0" algn="l">
              <a:buNone/>
            </a:pPr>
            <a:r>
              <a:rPr lang="cs-CZ" altLang="cs-CZ" dirty="0"/>
              <a:t>podmínkou – výrobek musí alespoň krátkodobě představovat určitou novinku.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Cenová politika </a:t>
            </a:r>
            <a:r>
              <a:rPr lang="cs-CZ" b="1" dirty="0">
                <a:solidFill>
                  <a:srgbClr val="FF0000"/>
                </a:solidFill>
              </a:rPr>
              <a:t>nízkých</a:t>
            </a:r>
            <a:r>
              <a:rPr lang="cs-CZ" dirty="0"/>
              <a:t> cen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3016210"/>
          </a:xfrm>
        </p:spPr>
        <p:txBody>
          <a:bodyPr/>
          <a:lstStyle/>
          <a:p>
            <a:r>
              <a:rPr lang="cs-CZ" altLang="cs-CZ" b="1" dirty="0"/>
              <a:t>Cílem je rychlé proniknutí na trh s novým výrobkem</a:t>
            </a:r>
            <a:r>
              <a:rPr lang="cs-CZ" altLang="cs-CZ" dirty="0"/>
              <a:t>, </a:t>
            </a:r>
          </a:p>
          <a:p>
            <a:r>
              <a:rPr lang="cs-CZ" altLang="cs-CZ" dirty="0"/>
              <a:t>získání velkého tržního podílu, </a:t>
            </a:r>
          </a:p>
          <a:p>
            <a:r>
              <a:rPr lang="cs-CZ" altLang="cs-CZ" dirty="0"/>
              <a:t>rychlého obratu, </a:t>
            </a:r>
          </a:p>
          <a:p>
            <a:r>
              <a:rPr lang="cs-CZ" altLang="cs-CZ" dirty="0"/>
              <a:t>zvyšování objemu výroby;</a:t>
            </a:r>
          </a:p>
          <a:p>
            <a:r>
              <a:rPr lang="cs-CZ" altLang="cs-CZ" dirty="0"/>
              <a:t>umožňuje vytlačení konkurence, </a:t>
            </a:r>
          </a:p>
          <a:p>
            <a:r>
              <a:rPr lang="cs-CZ" altLang="cs-CZ" dirty="0"/>
              <a:t>zabránění vstupu na trh novým konkurentům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32624B-F852-8A73-C293-100EB9FE82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</a:t>
            </a:r>
            <a:r>
              <a:rPr lang="cs-CZ" b="1" dirty="0">
                <a:solidFill>
                  <a:srgbClr val="FF0000"/>
                </a:solidFill>
              </a:rPr>
              <a:t>Tržní</a:t>
            </a:r>
            <a:r>
              <a:rPr lang="cs-CZ" dirty="0"/>
              <a:t> cenová politika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3247043"/>
          </a:xfrm>
        </p:spPr>
        <p:txBody>
          <a:bodyPr/>
          <a:lstStyle/>
          <a:p>
            <a:r>
              <a:rPr lang="cs-CZ" altLang="cs-CZ" dirty="0"/>
              <a:t>Neurčuje se jediná cena, ale vytváří se celá cenová struktura tak, aby respektovala odlišnosti poptávky a nákladů v různých segmentech, v různém čase apod.,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Možné využít dva způsoby diferenciace</a:t>
            </a:r>
          </a:p>
          <a:p>
            <a:pPr marL="0" indent="0">
              <a:buNone/>
            </a:pPr>
            <a:r>
              <a:rPr lang="cs-CZ" altLang="cs-CZ" dirty="0"/>
              <a:t> – </a:t>
            </a:r>
            <a:r>
              <a:rPr lang="cs-CZ" altLang="cs-CZ" i="1" dirty="0"/>
              <a:t>diskriminační tvorba ceny</a:t>
            </a:r>
          </a:p>
          <a:p>
            <a:pPr>
              <a:buFontTx/>
              <a:buChar char="-"/>
            </a:pPr>
            <a:r>
              <a:rPr lang="cs-CZ" altLang="cs-CZ" i="1" dirty="0"/>
              <a:t>propagační tvorba ceny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B2A7DB-D2C0-F4AB-4D3D-2BC9C2AFF1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Distribuční cesty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3381439"/>
          </a:xfrm>
        </p:spPr>
        <p:txBody>
          <a:bodyPr/>
          <a:lstStyle/>
          <a:p>
            <a:r>
              <a:rPr lang="cs-CZ" dirty="0"/>
              <a:t>Jsou popisovány prostřednictvím počtu mezičlánků (neboli úrovní distribučního systému), které jsou do distribuční cesty zahrnuty. </a:t>
            </a:r>
          </a:p>
          <a:p>
            <a:r>
              <a:rPr lang="cs-CZ" dirty="0"/>
              <a:t>Každý prostředník představuje svou vlastní úroveň spojenou s různými funkcemi a úkoly. </a:t>
            </a:r>
          </a:p>
          <a:p>
            <a:r>
              <a:rPr lang="cs-CZ" dirty="0"/>
              <a:t>Dva základní typy distribučních cest:</a:t>
            </a:r>
          </a:p>
          <a:p>
            <a:pPr lvl="1"/>
            <a:r>
              <a:rPr lang="cs-CZ" sz="2800" dirty="0"/>
              <a:t>přímá distribuční cesta;</a:t>
            </a:r>
          </a:p>
          <a:p>
            <a:pPr lvl="1"/>
            <a:r>
              <a:rPr lang="cs-CZ" sz="2800" dirty="0"/>
              <a:t>nepřímá distribuční cesta.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917E6-FD28-338F-2BA7-3B628ACC76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737CA-7BB1-5F39-8559-D9EE08E4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50" y="793326"/>
            <a:ext cx="7177241" cy="1325563"/>
          </a:xfrm>
        </p:spPr>
        <p:txBody>
          <a:bodyPr>
            <a:normAutofit/>
          </a:bodyPr>
          <a:lstStyle/>
          <a:p>
            <a:r>
              <a:rPr lang="cs-CZ" sz="4000" dirty="0"/>
              <a:t>Marketing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91069-6829-8A7D-A104-D5C6BAB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ED3FC5-B391-A095-1FA5-137DB82F19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4858" y="3356781"/>
            <a:ext cx="6066450" cy="1862048"/>
          </a:xfrm>
        </p:spPr>
        <p:txBody>
          <a:bodyPr/>
          <a:lstStyle/>
          <a:p>
            <a:pPr marL="0" indent="0" algn="l">
              <a:buNone/>
            </a:pPr>
            <a:r>
              <a:rPr lang="cs-CZ" sz="2000" dirty="0"/>
              <a:t>Market = trh</a:t>
            </a:r>
          </a:p>
          <a:p>
            <a:pPr marL="0" indent="0" algn="l">
              <a:buNone/>
            </a:pPr>
            <a:endParaRPr lang="cs-CZ" sz="2000" dirty="0"/>
          </a:p>
          <a:p>
            <a:pPr marL="0" indent="0" algn="l">
              <a:buNone/>
            </a:pPr>
            <a:r>
              <a:rPr lang="cs-CZ" sz="2000" dirty="0"/>
              <a:t>Co se musí stát, aby výrobek/služba uspěl na trhu?</a:t>
            </a:r>
          </a:p>
          <a:p>
            <a:pPr marL="0" indent="0" algn="l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134C90-7FA3-E367-FA70-073593104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17" y="1079508"/>
            <a:ext cx="1744983" cy="18431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C15E05-313D-7A46-372B-3A200B952C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Funkce distribučních cest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20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3999556"/>
          </a:xfrm>
        </p:spPr>
        <p:txBody>
          <a:bodyPr/>
          <a:lstStyle/>
          <a:p>
            <a:r>
              <a:rPr lang="cs-CZ" dirty="0"/>
              <a:t>Tyto funkce je možné rozdělit do tří základních skupin:</a:t>
            </a:r>
          </a:p>
          <a:p>
            <a:pPr lvl="1"/>
            <a:r>
              <a:rPr lang="cs-CZ" sz="2800" b="1" dirty="0"/>
              <a:t>obchodní</a:t>
            </a:r>
            <a:r>
              <a:rPr lang="cs-CZ" sz="2800" dirty="0"/>
              <a:t> – týkající se nákupu a následného prodeje, formování nabídek, atd.,</a:t>
            </a:r>
          </a:p>
          <a:p>
            <a:pPr lvl="1"/>
            <a:r>
              <a:rPr lang="cs-CZ" sz="2800" b="1" dirty="0"/>
              <a:t>logistické</a:t>
            </a:r>
            <a:r>
              <a:rPr lang="cs-CZ" sz="2800" dirty="0"/>
              <a:t> – třídění, kompletování zboží, manipulace se zbožím, doprava, balení,</a:t>
            </a:r>
          </a:p>
          <a:p>
            <a:pPr lvl="1"/>
            <a:r>
              <a:rPr lang="cs-CZ" sz="2800" b="1" dirty="0"/>
              <a:t>doplňkové</a:t>
            </a:r>
            <a:r>
              <a:rPr lang="cs-CZ" sz="2800" dirty="0"/>
              <a:t> – marketingový výzkum, shromažďování a poskytování informací, marketingová komunikace.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8B4093-1526-A004-ABA5-D6D1FCA3D9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1EE5A-D987-99BE-9D89-D48DDBD4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Podpora prodeje (komunikace)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79B16-4178-D736-7A2A-A60A10A3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21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D318D5-FD1A-9EC1-6DD2-056FAA2D1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91B807-9680-D185-BC57-ED10B4F40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3477875"/>
          </a:xfrm>
        </p:spPr>
        <p:txBody>
          <a:bodyPr/>
          <a:lstStyle/>
          <a:p>
            <a:r>
              <a:rPr lang="cs-CZ" dirty="0"/>
              <a:t>Reklama</a:t>
            </a:r>
          </a:p>
          <a:p>
            <a:r>
              <a:rPr lang="cs-CZ" dirty="0"/>
              <a:t>Podpora prodeje</a:t>
            </a:r>
          </a:p>
          <a:p>
            <a:r>
              <a:rPr lang="cs-CZ" dirty="0"/>
              <a:t>Public relations</a:t>
            </a:r>
          </a:p>
          <a:p>
            <a:r>
              <a:rPr lang="cs-CZ" dirty="0"/>
              <a:t>Přímý marketing</a:t>
            </a:r>
          </a:p>
          <a:p>
            <a:r>
              <a:rPr lang="cs-CZ" dirty="0"/>
              <a:t>Osobní prodej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On-line, off-line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66DBFF-8116-3D7E-B45E-C5CA7AB67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21DC-5596-9E8E-0E94-7923EB55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628"/>
            <a:ext cx="10515600" cy="1325563"/>
          </a:xfrm>
        </p:spPr>
        <p:txBody>
          <a:bodyPr/>
          <a:lstStyle/>
          <a:p>
            <a:r>
              <a:rPr lang="cs-CZ" dirty="0"/>
              <a:t>Příprava na projektový den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797F9A-221A-98AB-08FC-76F0049E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https://www.czechonlineexpo.cz/program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E6E1D6-C620-5523-5D6D-3BD89764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FB271-CF82-D73E-9B3F-46437909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EE0978-6E32-1EA1-C5A3-BFCDE2854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4" t="20833" r="61889" b="52500"/>
          <a:stretch/>
        </p:blipFill>
        <p:spPr>
          <a:xfrm>
            <a:off x="361949" y="2694498"/>
            <a:ext cx="11188547" cy="31919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211AEC-956D-7A65-7E3B-A2886AE24F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5204D-A380-2174-847E-CCC032D6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68"/>
            <a:ext cx="10515600" cy="1325563"/>
          </a:xfrm>
        </p:spPr>
        <p:txBody>
          <a:bodyPr/>
          <a:lstStyle/>
          <a:p>
            <a:r>
              <a:rPr lang="cs-CZ" dirty="0"/>
              <a:t>SEO –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913EE9-72E3-9D77-3820-89DC5DEF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257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Nákupní chování:</a:t>
            </a:r>
          </a:p>
          <a:p>
            <a:pPr>
              <a:buFontTx/>
              <a:buChar char="-"/>
            </a:pPr>
            <a:r>
              <a:rPr lang="cs-CZ" dirty="0"/>
              <a:t>myšlenka, že něco potřebuji</a:t>
            </a:r>
          </a:p>
          <a:p>
            <a:pPr>
              <a:buFontTx/>
              <a:buChar char="-"/>
            </a:pPr>
            <a:r>
              <a:rPr lang="cs-CZ" dirty="0"/>
              <a:t>hledání, inspirace, návody</a:t>
            </a:r>
          </a:p>
          <a:p>
            <a:pPr>
              <a:buFontTx/>
              <a:buChar char="-"/>
            </a:pPr>
            <a:r>
              <a:rPr lang="cs-CZ" dirty="0"/>
              <a:t>výběr možností, rozhodování</a:t>
            </a:r>
          </a:p>
          <a:p>
            <a:pPr>
              <a:buFontTx/>
              <a:buChar char="-"/>
            </a:pPr>
            <a:r>
              <a:rPr lang="cs-CZ" dirty="0"/>
              <a:t>nákup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E0FF35-F578-1689-AA09-807A1A53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DC0DF8-B05B-6FC0-4E3F-C48C920F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CBFF24-32EF-2C85-204B-940BE5574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53045-AF2E-74CA-22CF-385DF77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146"/>
            <a:ext cx="10515600" cy="1325563"/>
          </a:xfrm>
        </p:spPr>
        <p:txBody>
          <a:bodyPr/>
          <a:lstStyle/>
          <a:p>
            <a:r>
              <a:rPr lang="cs-CZ" dirty="0"/>
              <a:t>E-shop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934B2-CB89-85FA-0002-4CD5AAC0D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ho zákazník najde</a:t>
            </a:r>
          </a:p>
          <a:p>
            <a:r>
              <a:rPr lang="cs-CZ" dirty="0"/>
              <a:t>Jak si v něm vybere zboží</a:t>
            </a:r>
          </a:p>
          <a:p>
            <a:r>
              <a:rPr lang="cs-CZ" dirty="0"/>
              <a:t>Jak bude obsloužen</a:t>
            </a:r>
          </a:p>
          <a:p>
            <a:r>
              <a:rPr lang="cs-CZ" dirty="0"/>
              <a:t>Jak zaplatí</a:t>
            </a:r>
          </a:p>
          <a:p>
            <a:r>
              <a:rPr lang="cs-CZ" dirty="0"/>
              <a:t>Jak se ke zboží dostane</a:t>
            </a:r>
          </a:p>
          <a:p>
            <a:r>
              <a:rPr lang="cs-CZ" dirty="0"/>
              <a:t>Jak reklamace a další služby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51AD4B-C36B-C107-6C7B-5CDF56DC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CBD3AD-221C-C120-80AF-A0108E3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622D19-0318-63CD-DB4B-BCA46F215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29925-7650-EDAB-4561-970C71D6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671"/>
            <a:ext cx="10515600" cy="1325563"/>
          </a:xfrm>
        </p:spPr>
        <p:txBody>
          <a:bodyPr/>
          <a:lstStyle/>
          <a:p>
            <a:r>
              <a:rPr lang="cs-CZ" dirty="0"/>
              <a:t>E-mail, automatizace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87A49-346A-0DB9-A76A-CC7379B8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Marketingová komunikace</a:t>
            </a:r>
          </a:p>
          <a:p>
            <a:r>
              <a:rPr lang="cs-CZ" dirty="0"/>
              <a:t>Hromadný x adresný</a:t>
            </a:r>
          </a:p>
          <a:p>
            <a:r>
              <a:rPr lang="cs-CZ" dirty="0"/>
              <a:t>Informovat, připomínat, vzbudit emoce,.. (funkce)</a:t>
            </a:r>
          </a:p>
          <a:p>
            <a:r>
              <a:rPr lang="cs-CZ" dirty="0"/>
              <a:t>Metody, techniky, formy</a:t>
            </a:r>
          </a:p>
          <a:p>
            <a:r>
              <a:rPr lang="cs-CZ" dirty="0" err="1"/>
              <a:t>Trigger</a:t>
            </a:r>
            <a:r>
              <a:rPr lang="cs-CZ" dirty="0"/>
              <a:t> marketing (automatické spouštěče)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B8BBE4-479B-91EE-2188-9BFDD3FE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923ACF-F480-DDD9-0726-CB8A2ED1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3AD0BE-1D51-7568-2183-030C87136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68AA3-9119-7E43-27F8-FD0CD412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0"/>
            <a:ext cx="10515600" cy="1325563"/>
          </a:xfrm>
        </p:spPr>
        <p:txBody>
          <a:bodyPr/>
          <a:lstStyle/>
          <a:p>
            <a:r>
              <a:rPr lang="cs-CZ" dirty="0"/>
              <a:t>Loajalita (věrnostní programy)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446CF-4AD6-FCA0-4D1A-4410586F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187"/>
            <a:ext cx="10515600" cy="4351338"/>
          </a:xfrm>
        </p:spPr>
        <p:txBody>
          <a:bodyPr/>
          <a:lstStyle/>
          <a:p>
            <a:r>
              <a:rPr lang="cs-CZ" dirty="0"/>
              <a:t>CRM –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Management</a:t>
            </a:r>
          </a:p>
          <a:p>
            <a:r>
              <a:rPr lang="cs-CZ" dirty="0"/>
              <a:t>Získávání a udržování zákazníků</a:t>
            </a:r>
          </a:p>
          <a:p>
            <a:r>
              <a:rPr lang="cs-CZ" dirty="0"/>
              <a:t>Druhy, formy věrnostních programů a odměn</a:t>
            </a:r>
          </a:p>
          <a:p>
            <a:r>
              <a:rPr lang="cs-CZ" dirty="0"/>
              <a:t>Co je to, co zákazníka dělá věrného?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ED9FD5-20EB-2D2B-8D54-94748388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06716C-172A-DF62-9C5D-30C0312F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0CDCBD-96E6-B3F0-E7B0-AD7BE76FE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0D593-FB9B-4112-BAE9-BCF96CB4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628"/>
            <a:ext cx="10515600" cy="1325563"/>
          </a:xfrm>
        </p:spPr>
        <p:txBody>
          <a:bodyPr/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(user </a:t>
            </a:r>
            <a:r>
              <a:rPr lang="cs-CZ" dirty="0" err="1"/>
              <a:t>experience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6C3C8C-2482-19B1-785B-CF370421F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UX (zkušenost s výrobkem)</a:t>
            </a:r>
          </a:p>
          <a:p>
            <a:r>
              <a:rPr lang="cs-CZ" dirty="0"/>
              <a:t>CX (zkušenost se značkou)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CDP – </a:t>
            </a:r>
            <a:r>
              <a:rPr lang="cs-CZ" dirty="0" err="1"/>
              <a:t>custom</a:t>
            </a:r>
            <a:r>
              <a:rPr lang="cs-CZ" dirty="0"/>
              <a:t> data </a:t>
            </a:r>
            <a:r>
              <a:rPr lang="cs-CZ" dirty="0" err="1"/>
              <a:t>platform</a:t>
            </a:r>
            <a:r>
              <a:rPr lang="cs-CZ" dirty="0"/>
              <a:t> – otevřená databáze zákaznických dat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C9A134-40AC-26A0-F2C5-F4F4F85D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25A104-C866-9031-5329-83C95D6B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17DD9F-DAE5-92B8-FB9B-CA569BF78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0937" y="669568"/>
            <a:ext cx="10515600" cy="1325563"/>
          </a:xfrm>
        </p:spPr>
        <p:txBody>
          <a:bodyPr/>
          <a:lstStyle/>
          <a:p>
            <a:r>
              <a:rPr lang="cs-CZ" smtClean="0"/>
              <a:t>Projektový den 22. 2. 2023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3300" cy="4351338"/>
          </a:xfrm>
        </p:spPr>
        <p:txBody>
          <a:bodyPr/>
          <a:lstStyle/>
          <a:p>
            <a:r>
              <a:rPr lang="cs-CZ" smtClean="0"/>
              <a:t>Sraz 9.00 – 9.15 h (mezi kavárnou a šatnou)</a:t>
            </a:r>
          </a:p>
          <a:p>
            <a:r>
              <a:rPr lang="cs-CZ" smtClean="0"/>
              <a:t>Ukončení: 17.15</a:t>
            </a:r>
          </a:p>
          <a:p>
            <a:pPr marL="0" indent="0">
              <a:buNone/>
            </a:pPr>
            <a:r>
              <a:rPr lang="cs-CZ" smtClean="0"/>
              <a:t>V rámci dne:  přednášky + 1 diskuse u stánku</a:t>
            </a:r>
          </a:p>
          <a:p>
            <a:pPr marL="0" indent="0">
              <a:buNone/>
            </a:pPr>
            <a:r>
              <a:rPr lang="cs-CZ" smtClean="0">
                <a:solidFill>
                  <a:srgbClr val="FF0000"/>
                </a:solidFill>
              </a:rPr>
              <a:t>Plánovaný osobní program zaslat spolu se souhlasem rodičů</a:t>
            </a:r>
          </a:p>
          <a:p>
            <a:pPr marL="0" indent="0">
              <a:buNone/>
            </a:pPr>
            <a:r>
              <a:rPr lang="cs-CZ" smtClean="0"/>
              <a:t>Výstup:</a:t>
            </a:r>
          </a:p>
          <a:p>
            <a:pPr marL="514350" indent="-514350">
              <a:buAutoNum type="arabicPeriod"/>
            </a:pPr>
            <a:r>
              <a:rPr lang="cs-CZ" smtClean="0"/>
              <a:t>Prezentace z navštívených přednášek (Power point + obhajoba) 28. 2.</a:t>
            </a:r>
          </a:p>
          <a:p>
            <a:pPr marL="514350" indent="-514350">
              <a:buAutoNum type="arabicPeriod"/>
            </a:pPr>
            <a:r>
              <a:rPr lang="cs-CZ" smtClean="0"/>
              <a:t>Esej – primárně o navštíveném stánku, ale lze doplnit i dalšími poznatky, co koho zaujalo – 9. 3.</a:t>
            </a:r>
          </a:p>
          <a:p>
            <a:pPr marL="514350" indent="-514350">
              <a:buAutoNum type="arabicPeriod"/>
            </a:pPr>
            <a:endParaRPr lang="cs-CZ"/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17DD9F-DAE5-92B8-FB9B-CA569BF78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530681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014B7-3692-F8CE-095C-E33452FB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839608"/>
            <a:ext cx="10515600" cy="1325563"/>
          </a:xfrm>
        </p:spPr>
        <p:txBody>
          <a:bodyPr/>
          <a:lstStyle/>
          <a:p>
            <a:r>
              <a:rPr lang="cs-CZ" dirty="0"/>
              <a:t>Trh = směna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D202E7-EBF4-2B37-FAE3-43B019EF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255140-4E82-1075-A7FE-7450A6F9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3" descr="MTR2db28f_tojepenez2.jpg">
            <a:extLst>
              <a:ext uri="{FF2B5EF4-FFF2-40B4-BE49-F238E27FC236}">
                <a16:creationId xmlns:a16="http://schemas.microsoft.com/office/drawing/2014/main" id="{95B7B1AA-450C-B956-7F3D-F7527B00B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81643" y="2230834"/>
            <a:ext cx="5400758" cy="3604419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6455BD9-AD50-C155-0B57-1CC002A523CB}"/>
              </a:ext>
            </a:extLst>
          </p:cNvPr>
          <p:cNvSpPr txBox="1"/>
          <p:nvPr/>
        </p:nvSpPr>
        <p:spPr>
          <a:xfrm>
            <a:off x="914400" y="22729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Co se musí stát, aby výrobek/služba uspěl na trhu?</a:t>
            </a:r>
          </a:p>
          <a:p>
            <a:r>
              <a:rPr lang="cs-CZ" dirty="0"/>
              <a:t>= aby hladce proběhla směna?</a:t>
            </a:r>
            <a:endParaRPr lang="cs-CZ" sz="1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65D871-3AD3-3294-5444-FA9438382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42" y="3429000"/>
            <a:ext cx="1744983" cy="18431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86C23-04E1-3ACB-4914-06ABEFFB78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673" y="735628"/>
            <a:ext cx="10515600" cy="1325563"/>
          </a:xfrm>
        </p:spPr>
        <p:txBody>
          <a:bodyPr/>
          <a:lstStyle/>
          <a:p>
            <a:r>
              <a:rPr lang="cs-CZ" smtClean="0"/>
              <a:t>Historie marketingu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9693"/>
          </a:xfrm>
        </p:spPr>
        <p:txBody>
          <a:bodyPr/>
          <a:lstStyle/>
          <a:p>
            <a:r>
              <a:rPr lang="cs-CZ" smtClean="0"/>
              <a:t>Švec – výrobce + prodejce (marketing netřeba)</a:t>
            </a:r>
          </a:p>
          <a:p>
            <a:r>
              <a:rPr lang="cs-CZ" smtClean="0"/>
              <a:t>Oddělení výroby a obchodu – marketing nutný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605645" y="3536341"/>
            <a:ext cx="8693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chemeClr val="accent1">
                    <a:lumMod val="50000"/>
                  </a:schemeClr>
                </a:solidFill>
              </a:rPr>
              <a:t>Vývoj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smtClean="0">
                <a:solidFill>
                  <a:schemeClr val="accent1">
                    <a:lumMod val="50000"/>
                  </a:schemeClr>
                </a:solidFill>
              </a:rPr>
              <a:t>Etapa výrobně orientovaného marketingu (Ford)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smtClean="0">
                <a:solidFill>
                  <a:schemeClr val="accent1">
                    <a:lumMod val="50000"/>
                  </a:schemeClr>
                </a:solidFill>
              </a:rPr>
              <a:t>Marketing orientovný na prodej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smtClean="0">
                <a:solidFill>
                  <a:schemeClr val="accent1">
                    <a:lumMod val="50000"/>
                  </a:schemeClr>
                </a:solidFill>
              </a:rPr>
              <a:t>Etapa absolutního marketingu (společenský marketing)</a:t>
            </a:r>
            <a:endParaRPr lang="cs-CZ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986C23-04E1-3ACB-4914-06ABEFFB7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4C06C-7043-C86F-43B4-D3FF893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098"/>
            <a:ext cx="10515600" cy="1325563"/>
          </a:xfrm>
        </p:spPr>
        <p:txBody>
          <a:bodyPr/>
          <a:lstStyle/>
          <a:p>
            <a:r>
              <a:rPr lang="cs-CZ" dirty="0"/>
              <a:t>Marketingový základ 4P s modifikací na 4C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80501CA-F75C-FD56-7D89-5BCB63A04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899459"/>
              </p:ext>
            </p:extLst>
          </p:nvPr>
        </p:nvGraphicFramePr>
        <p:xfrm>
          <a:off x="914400" y="2901950"/>
          <a:ext cx="10177130" cy="26734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4095750">
                  <a:extLst>
                    <a:ext uri="{9D8B030D-6E8A-4147-A177-3AD203B41FA5}">
                      <a16:colId xmlns:a16="http://schemas.microsoft.com/office/drawing/2014/main" val="4208712748"/>
                    </a:ext>
                  </a:extLst>
                </a:gridCol>
                <a:gridCol w="6081380">
                  <a:extLst>
                    <a:ext uri="{9D8B030D-6E8A-4147-A177-3AD203B41FA5}">
                      <a16:colId xmlns:a16="http://schemas.microsoft.com/office/drawing/2014/main" val="2626189331"/>
                    </a:ext>
                  </a:extLst>
                </a:gridCol>
              </a:tblGrid>
              <a:tr h="546998">
                <a:tc>
                  <a:txBody>
                    <a:bodyPr/>
                    <a:lstStyle/>
                    <a:p>
                      <a:pPr marL="6794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„4P“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„4C“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9616773"/>
                  </a:ext>
                </a:extLst>
              </a:tr>
              <a:tr h="515184">
                <a:tc>
                  <a:txBody>
                    <a:bodyPr/>
                    <a:lstStyle/>
                    <a:p>
                      <a:pPr marL="62230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Produkt</a:t>
                      </a:r>
                      <a:r>
                        <a:rPr lang="cs-CZ" sz="2000" spc="-30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product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Řešení potřeb zákazníka (</a:t>
                      </a:r>
                      <a:r>
                        <a:rPr lang="cs-CZ" sz="2000" dirty="0" err="1">
                          <a:effectLst/>
                        </a:rPr>
                        <a:t>customer</a:t>
                      </a:r>
                      <a:r>
                        <a:rPr lang="cs-CZ" sz="2000" spc="-55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solution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05545"/>
                  </a:ext>
                </a:extLst>
              </a:tr>
              <a:tr h="527499">
                <a:tc>
                  <a:txBody>
                    <a:bodyPr/>
                    <a:lstStyle/>
                    <a:p>
                      <a:pPr marL="62230" algn="l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Cena</a:t>
                      </a:r>
                      <a:r>
                        <a:rPr lang="cs-CZ" sz="2000" spc="-15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price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Náklady pro zákazníka (</a:t>
                      </a:r>
                      <a:r>
                        <a:rPr lang="cs-CZ" sz="2000" dirty="0" err="1">
                          <a:effectLst/>
                        </a:rPr>
                        <a:t>customer</a:t>
                      </a:r>
                      <a:r>
                        <a:rPr lang="cs-CZ" sz="2000" spc="-35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cost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2681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62230" algn="l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Místo</a:t>
                      </a:r>
                      <a:r>
                        <a:rPr lang="cs-CZ" sz="2000" spc="-15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(place)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Zákaznické pohodlí či dostupnost řešení</a:t>
                      </a:r>
                      <a:r>
                        <a:rPr lang="cs-CZ" sz="2000" spc="-80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convenience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3786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marL="62230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Komunikační mixu</a:t>
                      </a:r>
                      <a:r>
                        <a:rPr lang="cs-CZ" sz="2000" spc="-35">
                          <a:effectLst/>
                        </a:rPr>
                        <a:t> </a:t>
                      </a:r>
                      <a:r>
                        <a:rPr lang="cs-CZ" sz="2000">
                          <a:effectLst/>
                        </a:rPr>
                        <a:t>(promotion)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Komunikace se zákazníkem</a:t>
                      </a:r>
                      <a:r>
                        <a:rPr lang="cs-CZ" sz="2000" spc="-40" dirty="0">
                          <a:effectLst/>
                        </a:rPr>
                        <a:t> </a:t>
                      </a: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communication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92108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5A79B7-CB30-C2C0-0D38-3871CAA6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EE6C4D-F690-1097-0E01-C800B711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A7528D-CFB2-7FA3-3371-B6F3BCE46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                        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802027" y="508614"/>
            <a:ext cx="7161600" cy="1031051"/>
          </a:xfrm>
        </p:spPr>
        <p:txBody>
          <a:bodyPr/>
          <a:lstStyle/>
          <a:p>
            <a:pPr marL="0" indent="0">
              <a:buNone/>
            </a:pPr>
            <a:r>
              <a:rPr lang="cs-CZ" sz="36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DA0274-1916-4F5D-B3B1-5A1713FB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50" y="1299600"/>
            <a:ext cx="4424934" cy="33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prodej párek v rohlíku">
            <a:extLst>
              <a:ext uri="{FF2B5EF4-FFF2-40B4-BE49-F238E27FC236}">
                <a16:creationId xmlns:a16="http://schemas.microsoft.com/office/drawing/2014/main" id="{4F30801B-DE1D-4198-A58A-0EADE358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04" y="4618549"/>
            <a:ext cx="4198490" cy="18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D075C0-C87F-8E3D-8E3D-B025CAC375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802027" y="508614"/>
            <a:ext cx="7161600" cy="646331"/>
          </a:xfrm>
        </p:spPr>
        <p:txBody>
          <a:bodyPr/>
          <a:lstStyle/>
          <a:p>
            <a:pPr marL="0" indent="0">
              <a:buNone/>
            </a:pPr>
            <a:r>
              <a:rPr lang="cs-CZ" sz="36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study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BF7ED92-533B-435E-8982-DE6A083F07B5}"/>
              </a:ext>
            </a:extLst>
          </p:cNvPr>
          <p:cNvSpPr txBox="1"/>
          <p:nvPr/>
        </p:nvSpPr>
        <p:spPr>
          <a:xfrm>
            <a:off x="3822193" y="2334827"/>
            <a:ext cx="8891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Nabídka: za 5000 Kč/měsíc po dobu prázdnin (07, 08) pronajmout</a:t>
            </a:r>
          </a:p>
          <a:p>
            <a:endParaRPr lang="cs-CZ" sz="2400" dirty="0"/>
          </a:p>
          <a:p>
            <a:r>
              <a:rPr lang="cs-CZ" sz="2400" dirty="0"/>
              <a:t>Možné rozhodnutí:</a:t>
            </a:r>
          </a:p>
          <a:p>
            <a:endParaRPr lang="cs-CZ" sz="2400" dirty="0"/>
          </a:p>
          <a:p>
            <a:r>
              <a:rPr lang="cs-CZ" sz="2400" dirty="0"/>
              <a:t>                                              </a:t>
            </a:r>
            <a:r>
              <a:rPr lang="cs-CZ" sz="2400" b="1" dirty="0">
                <a:solidFill>
                  <a:schemeClr val="accent6"/>
                </a:solidFill>
              </a:rPr>
              <a:t>ANO, je to skvělá příležitost</a:t>
            </a:r>
          </a:p>
          <a:p>
            <a:endParaRPr lang="cs-CZ" sz="2400" dirty="0"/>
          </a:p>
          <a:p>
            <a:r>
              <a:rPr lang="cs-CZ" sz="2400" dirty="0"/>
              <a:t>    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NE, nedá se na tom vydělat</a:t>
            </a:r>
          </a:p>
          <a:p>
            <a:endParaRPr lang="cs-CZ" sz="2400" dirty="0"/>
          </a:p>
          <a:p>
            <a:r>
              <a:rPr lang="cs-CZ" sz="2400" dirty="0"/>
              <a:t>                                              </a:t>
            </a:r>
            <a:r>
              <a:rPr lang="cs-CZ" sz="2400" b="1" dirty="0"/>
              <a:t>ZERO – nula od nuly pojde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895348D-F3AA-2667-0CCB-2A00C30109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         Produkt - Marketingové pojetí výrobku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09600" y="185212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22E3C113-38CB-43EF-5A3A-D4655B719F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36"/>
    </mc:Choice>
    <mc:Fallback xmlns="">
      <p:transition spd="slow" advTm="13883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094" y="365125"/>
            <a:ext cx="7296705" cy="1325563"/>
          </a:xfrm>
        </p:spPr>
        <p:txBody>
          <a:bodyPr>
            <a:normAutofit/>
          </a:bodyPr>
          <a:lstStyle/>
          <a:p>
            <a:r>
              <a:rPr lang="cs-CZ" altLang="cs-CZ" dirty="0"/>
              <a:t>Životní cyklus výrobku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6"/>
          </p:nvPr>
        </p:nvSpPr>
        <p:spPr>
          <a:xfrm>
            <a:off x="4296000" y="2069999"/>
            <a:ext cx="4314600" cy="1862048"/>
          </a:xfrm>
        </p:spPr>
        <p:txBody>
          <a:bodyPr/>
          <a:lstStyle/>
          <a:p>
            <a:pPr>
              <a:buNone/>
            </a:pPr>
            <a:r>
              <a:rPr lang="cs-CZ" altLang="cs-CZ" dirty="0"/>
              <a:t>= </a:t>
            </a:r>
            <a:r>
              <a:rPr lang="cs-CZ" altLang="cs-CZ" b="1" dirty="0"/>
              <a:t>závislost prodeje výrobku na čase</a:t>
            </a:r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Jeho etapy se liší objemem prodeje, tempem jeho růstu, ziskem, péčí, kterou vyžaduje od podnikatele.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F700018B-DC14-4FB6-BD87-DB313350F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388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89" y="3429000"/>
            <a:ext cx="2468173" cy="24681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AE1A79-359C-1C3E-F0D3-16D7757547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980</Words>
  <Application>Microsoft Office PowerPoint</Application>
  <PresentationFormat>Širokoúhlá obrazovka</PresentationFormat>
  <Paragraphs>191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Prezentace aplikace PowerPoint</vt:lpstr>
      <vt:lpstr>Marketing</vt:lpstr>
      <vt:lpstr>Trh = směna</vt:lpstr>
      <vt:lpstr>Historie marketingu</vt:lpstr>
      <vt:lpstr>Marketingový základ 4P s modifikací na 4C</vt:lpstr>
      <vt:lpstr>                              </vt:lpstr>
      <vt:lpstr>Prezentace aplikace PowerPoint</vt:lpstr>
      <vt:lpstr>          Produkt - Marketingové pojetí výrobku</vt:lpstr>
      <vt:lpstr>Životní cyklus výrobku</vt:lpstr>
      <vt:lpstr>Životní cyklus výrobku</vt:lpstr>
      <vt:lpstr>Fáze zavádění</vt:lpstr>
      <vt:lpstr>Fáze růstu </vt:lpstr>
      <vt:lpstr>Fáze zralosti </vt:lpstr>
      <vt:lpstr>Fáze úpadku</vt:lpstr>
      <vt:lpstr>Prezentace aplikace PowerPoint</vt:lpstr>
      <vt:lpstr>                          Cenová politika vysokých cen</vt:lpstr>
      <vt:lpstr>                           Cenová politika nízkých cen</vt:lpstr>
      <vt:lpstr>                            Tržní cenová politika</vt:lpstr>
      <vt:lpstr>                           Distribuční cesty</vt:lpstr>
      <vt:lpstr>                           Funkce distribučních cest</vt:lpstr>
      <vt:lpstr>                        Podpora prodeje (komunikace)</vt:lpstr>
      <vt:lpstr>Příprava na projektový den</vt:lpstr>
      <vt:lpstr>SEO – Search Engine Optimization</vt:lpstr>
      <vt:lpstr>E-shop</vt:lpstr>
      <vt:lpstr>E-mail, automatizace</vt:lpstr>
      <vt:lpstr>Loajalita (věrnostní programy)</vt:lpstr>
      <vt:lpstr>Customer experience (user experience)</vt:lpstr>
      <vt:lpstr>Projektový den 22. 2. 2023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Hasmanová Veronika</cp:lastModifiedBy>
  <cp:revision>80</cp:revision>
  <dcterms:created xsi:type="dcterms:W3CDTF">2019-01-06T15:12:34Z</dcterms:created>
  <dcterms:modified xsi:type="dcterms:W3CDTF">2023-02-02T11:57:00Z</dcterms:modified>
</cp:coreProperties>
</file>