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39"/>
  </p:notesMasterIdLst>
  <p:sldIdLst>
    <p:sldId id="278" r:id="rId2"/>
    <p:sldId id="281" r:id="rId3"/>
    <p:sldId id="283" r:id="rId4"/>
    <p:sldId id="284" r:id="rId5"/>
    <p:sldId id="296" r:id="rId6"/>
    <p:sldId id="309" r:id="rId7"/>
    <p:sldId id="282" r:id="rId8"/>
    <p:sldId id="293" r:id="rId9"/>
    <p:sldId id="288" r:id="rId10"/>
    <p:sldId id="289" r:id="rId11"/>
    <p:sldId id="310" r:id="rId12"/>
    <p:sldId id="290" r:id="rId13"/>
    <p:sldId id="286" r:id="rId14"/>
    <p:sldId id="297" r:id="rId15"/>
    <p:sldId id="298" r:id="rId16"/>
    <p:sldId id="260" r:id="rId17"/>
    <p:sldId id="266" r:id="rId18"/>
    <p:sldId id="257" r:id="rId19"/>
    <p:sldId id="264" r:id="rId20"/>
    <p:sldId id="287" r:id="rId21"/>
    <p:sldId id="259" r:id="rId22"/>
    <p:sldId id="262" r:id="rId23"/>
    <p:sldId id="261" r:id="rId24"/>
    <p:sldId id="267" r:id="rId25"/>
    <p:sldId id="301" r:id="rId26"/>
    <p:sldId id="279" r:id="rId27"/>
    <p:sldId id="280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299" r:id="rId36"/>
    <p:sldId id="300" r:id="rId37"/>
    <p:sldId id="295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8A9"/>
    <a:srgbClr val="0085A2"/>
    <a:srgbClr val="AAD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3842" autoAdjust="0"/>
  </p:normalViewPr>
  <p:slideViewPr>
    <p:cSldViewPr snapToGrid="0">
      <p:cViewPr varScale="1">
        <p:scale>
          <a:sx n="86" d="100"/>
          <a:sy n="86" d="100"/>
        </p:scale>
        <p:origin x="56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9F7-CC66-4C10-A297-255F43A0DD66}" type="datetimeFigureOut">
              <a:rPr lang="cs-CZ" smtClean="0"/>
              <a:t>12.09.2022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505E-55F5-44F2-82A2-30C5457D8A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3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43753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ástupný symbol pro obrázek snímku 1">
            <a:extLst>
              <a:ext uri="{FF2B5EF4-FFF2-40B4-BE49-F238E27FC236}">
                <a16:creationId xmlns:a16="http://schemas.microsoft.com/office/drawing/2014/main" id="{D73DA519-212C-415B-857D-53B06FC1139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Zástupný symbol pro poznámky 2">
            <a:extLst>
              <a:ext uri="{FF2B5EF4-FFF2-40B4-BE49-F238E27FC236}">
                <a16:creationId xmlns:a16="http://schemas.microsoft.com/office/drawing/2014/main" id="{A944010E-EF7F-45A8-8F3E-96CD7831FA2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32772" name="Zástupný symbol pro číslo snímku 3">
            <a:extLst>
              <a:ext uri="{FF2B5EF4-FFF2-40B4-BE49-F238E27FC236}">
                <a16:creationId xmlns:a16="http://schemas.microsoft.com/office/drawing/2014/main" id="{B069F3E2-6480-4200-8DB3-C24791BAD5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6E771B8-5941-45A3-B413-8AA9D6AF66A1}" type="slidenum">
              <a:rPr lang="cs-CZ" altLang="cs-CZ"/>
              <a:pPr/>
              <a:t>24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>
            <a:extLst>
              <a:ext uri="{FF2B5EF4-FFF2-40B4-BE49-F238E27FC236}">
                <a16:creationId xmlns:a16="http://schemas.microsoft.com/office/drawing/2014/main" id="{F0B5243E-325D-4263-AB09-1415495748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>
            <a:extLst>
              <a:ext uri="{FF2B5EF4-FFF2-40B4-BE49-F238E27FC236}">
                <a16:creationId xmlns:a16="http://schemas.microsoft.com/office/drawing/2014/main" id="{9073F958-2260-412C-B9D0-D0A432B313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33796" name="Zástupný symbol pro číslo snímku 3">
            <a:extLst>
              <a:ext uri="{FF2B5EF4-FFF2-40B4-BE49-F238E27FC236}">
                <a16:creationId xmlns:a16="http://schemas.microsoft.com/office/drawing/2014/main" id="{30975EEB-2B72-4C4B-A9DD-1D689A9CB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E4A6613-4480-4BF0-B37C-BFE80FF29C78}" type="slidenum">
              <a:rPr lang="cs-CZ" altLang="cs-CZ"/>
              <a:pPr/>
              <a:t>25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>
            <a:extLst>
              <a:ext uri="{FF2B5EF4-FFF2-40B4-BE49-F238E27FC236}">
                <a16:creationId xmlns:a16="http://schemas.microsoft.com/office/drawing/2014/main" id="{91FF68B4-0283-4024-BBB7-91CD85C095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>
            <a:extLst>
              <a:ext uri="{FF2B5EF4-FFF2-40B4-BE49-F238E27FC236}">
                <a16:creationId xmlns:a16="http://schemas.microsoft.com/office/drawing/2014/main" id="{3DA852DB-FB2C-4018-B81D-E6749F6315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34820" name="Zástupný symbol pro číslo snímku 3">
            <a:extLst>
              <a:ext uri="{FF2B5EF4-FFF2-40B4-BE49-F238E27FC236}">
                <a16:creationId xmlns:a16="http://schemas.microsoft.com/office/drawing/2014/main" id="{52839DF3-54A9-4115-B746-189C3491F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78C23DB-0277-4379-A1F5-43AEDE32B443}" type="slidenum">
              <a:rPr lang="cs-CZ" altLang="cs-CZ"/>
              <a:pPr/>
              <a:t>26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>
            <a:extLst>
              <a:ext uri="{FF2B5EF4-FFF2-40B4-BE49-F238E27FC236}">
                <a16:creationId xmlns:a16="http://schemas.microsoft.com/office/drawing/2014/main" id="{CBEDCF30-1D04-451F-9379-88B897BDF6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>
            <a:extLst>
              <a:ext uri="{FF2B5EF4-FFF2-40B4-BE49-F238E27FC236}">
                <a16:creationId xmlns:a16="http://schemas.microsoft.com/office/drawing/2014/main" id="{84A1DDEC-C6B5-4339-BF58-0F1B0935A63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35844" name="Zástupný symbol pro číslo snímku 3">
            <a:extLst>
              <a:ext uri="{FF2B5EF4-FFF2-40B4-BE49-F238E27FC236}">
                <a16:creationId xmlns:a16="http://schemas.microsoft.com/office/drawing/2014/main" id="{28CC2E56-8335-4C6D-82FB-30C0F4303E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009987A-79D9-45EF-9952-BFC40A9B6213}" type="slidenum">
              <a:rPr lang="cs-CZ" altLang="cs-CZ"/>
              <a:pPr/>
              <a:t>27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ástupný symbol pro obrázek snímku 1">
            <a:extLst>
              <a:ext uri="{FF2B5EF4-FFF2-40B4-BE49-F238E27FC236}">
                <a16:creationId xmlns:a16="http://schemas.microsoft.com/office/drawing/2014/main" id="{649CDF54-EF1D-4773-9ABD-89560611EB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Zástupný symbol pro poznámky 2">
            <a:extLst>
              <a:ext uri="{FF2B5EF4-FFF2-40B4-BE49-F238E27FC236}">
                <a16:creationId xmlns:a16="http://schemas.microsoft.com/office/drawing/2014/main" id="{07F75CD0-F842-41B4-BA74-AC69EF689B0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36868" name="Zástupný symbol pro číslo snímku 3">
            <a:extLst>
              <a:ext uri="{FF2B5EF4-FFF2-40B4-BE49-F238E27FC236}">
                <a16:creationId xmlns:a16="http://schemas.microsoft.com/office/drawing/2014/main" id="{F85AE828-70D9-4E70-8A15-0C61521DAC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D320331-AAD0-46A3-8B97-DCCF057D8FE7}" type="slidenum">
              <a:rPr lang="cs-CZ" altLang="cs-CZ"/>
              <a:pPr/>
              <a:t>28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C527553D-D4AF-4259-A87A-0EC4A4239D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446C136E-0E71-43BA-BCC5-9255497B26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CFC31478-E845-48C3-B408-10289B6129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9C8E1AB-01C7-469B-A08D-396123F01C36}" type="slidenum">
              <a:rPr lang="cs-CZ" altLang="cs-CZ"/>
              <a:pPr/>
              <a:t>29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ástupný symbol pro obrázek snímku 1">
            <a:extLst>
              <a:ext uri="{FF2B5EF4-FFF2-40B4-BE49-F238E27FC236}">
                <a16:creationId xmlns:a16="http://schemas.microsoft.com/office/drawing/2014/main" id="{EFF08EFF-8111-4F6D-A33F-98D138A69C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Zástupný symbol pro poznámky 2">
            <a:extLst>
              <a:ext uri="{FF2B5EF4-FFF2-40B4-BE49-F238E27FC236}">
                <a16:creationId xmlns:a16="http://schemas.microsoft.com/office/drawing/2014/main" id="{C6B1C4EA-EEC8-41A4-81FA-7DC8939B2D7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38916" name="Zástupný symbol pro číslo snímku 3">
            <a:extLst>
              <a:ext uri="{FF2B5EF4-FFF2-40B4-BE49-F238E27FC236}">
                <a16:creationId xmlns:a16="http://schemas.microsoft.com/office/drawing/2014/main" id="{29448FAB-B4B5-4358-8FA5-5422DF8AD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8D0AC7B-18AF-4668-8ADC-1B10113F5AF6}" type="slidenum">
              <a:rPr lang="cs-CZ" altLang="cs-CZ"/>
              <a:pPr/>
              <a:t>30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>
            <a:extLst>
              <a:ext uri="{FF2B5EF4-FFF2-40B4-BE49-F238E27FC236}">
                <a16:creationId xmlns:a16="http://schemas.microsoft.com/office/drawing/2014/main" id="{7CD257DB-5925-4E29-8F6A-6006634468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>
            <a:extLst>
              <a:ext uri="{FF2B5EF4-FFF2-40B4-BE49-F238E27FC236}">
                <a16:creationId xmlns:a16="http://schemas.microsoft.com/office/drawing/2014/main" id="{23BDED59-494F-48F5-9E48-2ABF9C3BA4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39940" name="Zástupný symbol pro číslo snímku 3">
            <a:extLst>
              <a:ext uri="{FF2B5EF4-FFF2-40B4-BE49-F238E27FC236}">
                <a16:creationId xmlns:a16="http://schemas.microsoft.com/office/drawing/2014/main" id="{4B2A8127-B3BC-43CB-A99C-FC09B2FEC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0B455CA-5636-45E0-B272-C9D4CB336D44}" type="slidenum">
              <a:rPr lang="cs-CZ" altLang="cs-CZ"/>
              <a:pPr/>
              <a:t>31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>
            <a:extLst>
              <a:ext uri="{FF2B5EF4-FFF2-40B4-BE49-F238E27FC236}">
                <a16:creationId xmlns:a16="http://schemas.microsoft.com/office/drawing/2014/main" id="{84FDE472-8F32-4D53-A088-97BD5E92F06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Zástupný symbol pro poznámky 2">
            <a:extLst>
              <a:ext uri="{FF2B5EF4-FFF2-40B4-BE49-F238E27FC236}">
                <a16:creationId xmlns:a16="http://schemas.microsoft.com/office/drawing/2014/main" id="{34894BBC-95E4-4A75-B04A-8A28444DCC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40964" name="Zástupný symbol pro číslo snímku 3">
            <a:extLst>
              <a:ext uri="{FF2B5EF4-FFF2-40B4-BE49-F238E27FC236}">
                <a16:creationId xmlns:a16="http://schemas.microsoft.com/office/drawing/2014/main" id="{53AE7433-F927-45D4-B53A-1E1288FA0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6AE830E-8CF1-4A63-BB9A-B0FB4A64EBA3}" type="slidenum">
              <a:rPr lang="cs-CZ" altLang="cs-CZ"/>
              <a:pPr/>
              <a:t>32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>
            <a:extLst>
              <a:ext uri="{FF2B5EF4-FFF2-40B4-BE49-F238E27FC236}">
                <a16:creationId xmlns:a16="http://schemas.microsoft.com/office/drawing/2014/main" id="{42A9B72F-A4F9-4BA3-8C9C-737D30AD75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Zástupný symbol pro poznámky 2">
            <a:extLst>
              <a:ext uri="{FF2B5EF4-FFF2-40B4-BE49-F238E27FC236}">
                <a16:creationId xmlns:a16="http://schemas.microsoft.com/office/drawing/2014/main" id="{7C041202-BF55-426E-8BB1-D2F13D33AEF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41988" name="Zástupný symbol pro číslo snímku 3">
            <a:extLst>
              <a:ext uri="{FF2B5EF4-FFF2-40B4-BE49-F238E27FC236}">
                <a16:creationId xmlns:a16="http://schemas.microsoft.com/office/drawing/2014/main" id="{82A35F03-675E-4039-AC88-3ACE4F059B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AE6B44D-03B5-42A3-9340-9BC0AB0013D9}" type="slidenum">
              <a:rPr lang="cs-CZ" altLang="cs-CZ"/>
              <a:pPr/>
              <a:t>33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>
            <a:extLst>
              <a:ext uri="{FF2B5EF4-FFF2-40B4-BE49-F238E27FC236}">
                <a16:creationId xmlns:a16="http://schemas.microsoft.com/office/drawing/2014/main" id="{F3E8C95A-98F0-456C-A1E7-D5A94A8EF1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>
            <a:extLst>
              <a:ext uri="{FF2B5EF4-FFF2-40B4-BE49-F238E27FC236}">
                <a16:creationId xmlns:a16="http://schemas.microsoft.com/office/drawing/2014/main" id="{760B7590-706C-4B24-BA23-01253795C50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24580" name="Zástupný symbol pro číslo snímku 3">
            <a:extLst>
              <a:ext uri="{FF2B5EF4-FFF2-40B4-BE49-F238E27FC236}">
                <a16:creationId xmlns:a16="http://schemas.microsoft.com/office/drawing/2014/main" id="{9C363069-4B15-4B2B-86A3-3780C91205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FAA1AE7-001F-4C31-AD41-4B899405001E}" type="slidenum">
              <a:rPr lang="cs-CZ" altLang="cs-CZ"/>
              <a:pPr/>
              <a:t>16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>
            <a:extLst>
              <a:ext uri="{FF2B5EF4-FFF2-40B4-BE49-F238E27FC236}">
                <a16:creationId xmlns:a16="http://schemas.microsoft.com/office/drawing/2014/main" id="{2649F288-DF85-4F41-9E24-7FF68166AE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Zástupný symbol pro poznámky 2">
            <a:extLst>
              <a:ext uri="{FF2B5EF4-FFF2-40B4-BE49-F238E27FC236}">
                <a16:creationId xmlns:a16="http://schemas.microsoft.com/office/drawing/2014/main" id="{5CEF89F3-E5EE-416D-8A68-7B963552160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43012" name="Zástupný symbol pro číslo snímku 3">
            <a:extLst>
              <a:ext uri="{FF2B5EF4-FFF2-40B4-BE49-F238E27FC236}">
                <a16:creationId xmlns:a16="http://schemas.microsoft.com/office/drawing/2014/main" id="{22D12DAB-0CB9-48B6-9E12-72E9388B9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1A980BE-F32F-4E91-B63D-FA5367AACF1A}" type="slidenum">
              <a:rPr lang="cs-CZ" altLang="cs-CZ"/>
              <a:pPr/>
              <a:t>34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>
            <a:extLst>
              <a:ext uri="{FF2B5EF4-FFF2-40B4-BE49-F238E27FC236}">
                <a16:creationId xmlns:a16="http://schemas.microsoft.com/office/drawing/2014/main" id="{932C3DE3-DE3E-4D74-B84B-3D4BCE765A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Zástupný symbol pro poznámky 2">
            <a:extLst>
              <a:ext uri="{FF2B5EF4-FFF2-40B4-BE49-F238E27FC236}">
                <a16:creationId xmlns:a16="http://schemas.microsoft.com/office/drawing/2014/main" id="{12684354-9AB5-4484-B10F-8C62196A3CE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25604" name="Zástupný symbol pro číslo snímku 3">
            <a:extLst>
              <a:ext uri="{FF2B5EF4-FFF2-40B4-BE49-F238E27FC236}">
                <a16:creationId xmlns:a16="http://schemas.microsoft.com/office/drawing/2014/main" id="{AF92F007-1DAE-40F1-80BA-5703966BF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A68629B-79FE-44EE-B4DB-3E51F07B87CD}" type="slidenum">
              <a:rPr lang="cs-CZ" altLang="cs-CZ"/>
              <a:pPr/>
              <a:t>17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>
            <a:extLst>
              <a:ext uri="{FF2B5EF4-FFF2-40B4-BE49-F238E27FC236}">
                <a16:creationId xmlns:a16="http://schemas.microsoft.com/office/drawing/2014/main" id="{E9CA4819-1C88-46FB-84B8-4D5CF74F2F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Zástupný symbol pro poznámky 2">
            <a:extLst>
              <a:ext uri="{FF2B5EF4-FFF2-40B4-BE49-F238E27FC236}">
                <a16:creationId xmlns:a16="http://schemas.microsoft.com/office/drawing/2014/main" id="{CC606F80-EBD3-4725-92B1-69F9FBB8C7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26628" name="Zástupný symbol pro číslo snímku 3">
            <a:extLst>
              <a:ext uri="{FF2B5EF4-FFF2-40B4-BE49-F238E27FC236}">
                <a16:creationId xmlns:a16="http://schemas.microsoft.com/office/drawing/2014/main" id="{E175149B-8DB4-4E5E-A1EE-8DCE30294F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AAF48C9-2532-4522-BC2D-EC08BE71368D}" type="slidenum">
              <a:rPr lang="cs-CZ" altLang="cs-CZ"/>
              <a:pPr/>
              <a:t>18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FF716B7C-F351-46DD-8D6B-C2C57DA41E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0432742E-5E1F-4A62-A262-F69E593910E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F45F1562-C029-4E2A-BD3E-E378C2EED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C290D2F-7C8A-433B-8516-6ECCE26316BE}" type="slidenum">
              <a:rPr lang="cs-CZ" altLang="cs-CZ"/>
              <a:pPr/>
              <a:t>19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>
            <a:extLst>
              <a:ext uri="{FF2B5EF4-FFF2-40B4-BE49-F238E27FC236}">
                <a16:creationId xmlns:a16="http://schemas.microsoft.com/office/drawing/2014/main" id="{B7848E7D-0709-48DF-849D-AE803A39167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Zástupný symbol pro poznámky 2">
            <a:extLst>
              <a:ext uri="{FF2B5EF4-FFF2-40B4-BE49-F238E27FC236}">
                <a16:creationId xmlns:a16="http://schemas.microsoft.com/office/drawing/2014/main" id="{D0B77BCF-9125-490A-8F1C-F5559CD11AB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28676" name="Zástupný symbol pro číslo snímku 3">
            <a:extLst>
              <a:ext uri="{FF2B5EF4-FFF2-40B4-BE49-F238E27FC236}">
                <a16:creationId xmlns:a16="http://schemas.microsoft.com/office/drawing/2014/main" id="{7636A007-1B94-4555-B392-E51DD6E61F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2B2C225-CAD2-4B63-B453-22046AB37E4A}" type="slidenum">
              <a:rPr lang="cs-CZ" altLang="cs-CZ"/>
              <a:pPr/>
              <a:t>20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>
            <a:extLst>
              <a:ext uri="{FF2B5EF4-FFF2-40B4-BE49-F238E27FC236}">
                <a16:creationId xmlns:a16="http://schemas.microsoft.com/office/drawing/2014/main" id="{4EB73F66-3384-47F4-BD7B-B3051DE6DA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Zástupný symbol pro poznámky 2">
            <a:extLst>
              <a:ext uri="{FF2B5EF4-FFF2-40B4-BE49-F238E27FC236}">
                <a16:creationId xmlns:a16="http://schemas.microsoft.com/office/drawing/2014/main" id="{C39C89E9-637E-4E18-B5AF-DE8A2FB967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29700" name="Zástupný symbol pro číslo snímku 3">
            <a:extLst>
              <a:ext uri="{FF2B5EF4-FFF2-40B4-BE49-F238E27FC236}">
                <a16:creationId xmlns:a16="http://schemas.microsoft.com/office/drawing/2014/main" id="{2852ACA1-1346-4224-9170-08165CCEF4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C0D5D0D-DE60-4315-AFD0-B0B513B90632}" type="slidenum">
              <a:rPr lang="cs-CZ" altLang="cs-CZ"/>
              <a:pPr/>
              <a:t>21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>
            <a:extLst>
              <a:ext uri="{FF2B5EF4-FFF2-40B4-BE49-F238E27FC236}">
                <a16:creationId xmlns:a16="http://schemas.microsoft.com/office/drawing/2014/main" id="{662A317F-8421-4D59-BECD-1E15A05580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Zástupný symbol pro poznámky 2">
            <a:extLst>
              <a:ext uri="{FF2B5EF4-FFF2-40B4-BE49-F238E27FC236}">
                <a16:creationId xmlns:a16="http://schemas.microsoft.com/office/drawing/2014/main" id="{245F607D-E549-435D-A051-2C95A3772F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30724" name="Zástupný symbol pro číslo snímku 3">
            <a:extLst>
              <a:ext uri="{FF2B5EF4-FFF2-40B4-BE49-F238E27FC236}">
                <a16:creationId xmlns:a16="http://schemas.microsoft.com/office/drawing/2014/main" id="{45A6DD04-4AF6-4245-9517-5FEB41C39E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189D248-5DC5-4A76-808C-E6010A4324A9}" type="slidenum">
              <a:rPr lang="cs-CZ" altLang="cs-CZ"/>
              <a:pPr/>
              <a:t>22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>
            <a:extLst>
              <a:ext uri="{FF2B5EF4-FFF2-40B4-BE49-F238E27FC236}">
                <a16:creationId xmlns:a16="http://schemas.microsoft.com/office/drawing/2014/main" id="{2632A0E0-3FB1-434D-8603-86576C112D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Zástupný symbol pro poznámky 2">
            <a:extLst>
              <a:ext uri="{FF2B5EF4-FFF2-40B4-BE49-F238E27FC236}">
                <a16:creationId xmlns:a16="http://schemas.microsoft.com/office/drawing/2014/main" id="{1390AC4E-7501-4548-951A-F35327DAB8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altLang="cs-CZ"/>
          </a:p>
        </p:txBody>
      </p:sp>
      <p:sp>
        <p:nvSpPr>
          <p:cNvPr id="31748" name="Zástupný symbol pro číslo snímku 3">
            <a:extLst>
              <a:ext uri="{FF2B5EF4-FFF2-40B4-BE49-F238E27FC236}">
                <a16:creationId xmlns:a16="http://schemas.microsoft.com/office/drawing/2014/main" id="{5F0969DB-A3A7-426B-AB48-C9CA033768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5EF1A44-02AB-4475-B020-7F8B9ADBEAC9}" type="slidenum">
              <a:rPr lang="cs-CZ" altLang="cs-CZ"/>
              <a:pPr/>
              <a:t>23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be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7124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1147445"/>
            <a:ext cx="4013200" cy="69151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9EAA3B4-67B2-44B1-820A-DFBFC81CB6C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3EB82F-EBB7-44B9-B941-D409F333536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7FC70F-036B-4128-99FB-19B58F1D5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ká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350146" y="6377715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ject 2"/>
          <p:cNvSpPr>
            <a:spLocks/>
          </p:cNvSpPr>
          <p:nvPr userDrawn="1"/>
        </p:nvSpPr>
        <p:spPr>
          <a:xfrm>
            <a:off x="386080" y="894080"/>
            <a:ext cx="11054080" cy="5477920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AAD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délník 5"/>
          <p:cNvSpPr/>
          <p:nvPr userDrawn="1"/>
        </p:nvSpPr>
        <p:spPr>
          <a:xfrm>
            <a:off x="3907089" y="2993486"/>
            <a:ext cx="4564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ukázka</a:t>
            </a:r>
            <a:endParaRPr lang="cs-CZ" sz="4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0F9BE0-B643-4C12-AF9E-00A037F418D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863582" y="6290296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ject 2"/>
          <p:cNvSpPr>
            <a:spLocks/>
          </p:cNvSpPr>
          <p:nvPr userDrawn="1"/>
        </p:nvSpPr>
        <p:spPr>
          <a:xfrm>
            <a:off x="518160" y="853440"/>
            <a:ext cx="10883440" cy="5386056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délník 6"/>
          <p:cNvSpPr/>
          <p:nvPr userDrawn="1"/>
        </p:nvSpPr>
        <p:spPr>
          <a:xfrm>
            <a:off x="4410686" y="2993487"/>
            <a:ext cx="389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Přestávka</a:t>
            </a:r>
            <a:endParaRPr lang="cs-CZ" sz="4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5A5DA38-7CE5-44E5-B502-4A518EF37F9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050192" y="6358081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3311" y="820632"/>
            <a:ext cx="11074899" cy="55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3" r="30298" b="5815"/>
          <a:stretch/>
        </p:blipFill>
        <p:spPr>
          <a:xfrm>
            <a:off x="8270140" y="934720"/>
            <a:ext cx="3556100" cy="5214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1BFFC-B178-46EE-BF63-8A26A61F23C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7A8694-6339-4322-9948-DF5497044F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67809" y="26189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88389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9" y="957099"/>
            <a:ext cx="7909561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81" y="957098"/>
            <a:ext cx="3566160" cy="5349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EE8EA0-04F8-48DE-8958-6DE098410F5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65760" y="28838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71296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751" y="1142841"/>
            <a:ext cx="9130489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1" t="195" r="58119" b="-195"/>
          <a:stretch/>
        </p:blipFill>
        <p:spPr>
          <a:xfrm>
            <a:off x="350520" y="1112361"/>
            <a:ext cx="2345231" cy="49868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F9640D-B4D0-465F-8E9F-E2A4D139E0B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2841"/>
            <a:ext cx="2560320" cy="2560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383A10-B5C0-4E70-9DE8-E755C9110298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" y="1144018"/>
            <a:ext cx="2396270" cy="15975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0520" y="2738637"/>
            <a:ext cx="2396270" cy="27964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2BDB1E-59F4-4376-B7F6-AB6F8E52269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993605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6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9AE947-C207-47AD-B8BE-7E1DCB41F59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37CB16-E7D6-4BF7-AAAE-B68252FE3EA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65125"/>
            <a:ext cx="1148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" y="1825625"/>
            <a:ext cx="1148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293" y="6480000"/>
            <a:ext cx="7685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388A9"/>
                </a:solidFill>
              </a:defRPr>
            </a:lvl1pPr>
          </a:lstStyle>
          <a:p>
            <a:fld id="{789B0A88-CBF1-4A65-9018-C7FEF824227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2" r:id="rId4"/>
    <p:sldLayoutId id="2147483688" r:id="rId5"/>
    <p:sldLayoutId id="2147483693" r:id="rId6"/>
    <p:sldLayoutId id="2147483691" r:id="rId7"/>
    <p:sldLayoutId id="2147483690" r:id="rId8"/>
    <p:sldLayoutId id="2147483675" r:id="rId9"/>
    <p:sldLayoutId id="2147483678" r:id="rId10"/>
    <p:sldLayoutId id="2147483679" r:id="rId11"/>
    <p:sldLayoutId id="2147483695" r:id="rId12"/>
    <p:sldLayoutId id="2147483687" r:id="rId13"/>
    <p:sldLayoutId id="2147483684" r:id="rId14"/>
    <p:sldLayoutId id="21474836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slide" Target="slide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slide" Target="slide3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slide" Target="slide29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slide" Target="slide3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slide" Target="slide3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slide" Target="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slide" Target="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slide" Target="slide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hyperlink" Target="http://upload.wikimedia.org/wikipedia/commons/1/1e/Lascaux_painting.jpg" TargetMode="External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12" b="-383"/>
          <a:stretch/>
        </p:blipFill>
        <p:spPr>
          <a:xfrm>
            <a:off x="0" y="-440517"/>
            <a:ext cx="12450871" cy="9297165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3F128430-ADAC-434D-878A-CF6AA61E0EFA}"/>
              </a:ext>
            </a:extLst>
          </p:cNvPr>
          <p:cNvSpPr/>
          <p:nvPr/>
        </p:nvSpPr>
        <p:spPr>
          <a:xfrm>
            <a:off x="18831" y="-440517"/>
            <a:ext cx="12432040" cy="8217356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Mgr. Bc. Daniella Havlová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4527657" y="2429913"/>
            <a:ext cx="3395555" cy="368059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54945A1-67BE-4ED1-8427-C8EBE3A74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BBF015BD-A855-45DB-B2C6-E119C4DF300A}"/>
              </a:ext>
            </a:extLst>
          </p:cNvPr>
          <p:cNvSpPr/>
          <p:nvPr/>
        </p:nvSpPr>
        <p:spPr>
          <a:xfrm>
            <a:off x="4780124" y="2201314"/>
            <a:ext cx="26317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DĚJEPIS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03956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PERIODIZACE PRAVĚKU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</a:t>
            </a:fld>
            <a:endParaRPr 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78EBCCDA-5AED-4D89-AE54-FC75CA8498D5}"/>
              </a:ext>
            </a:extLst>
          </p:cNvPr>
          <p:cNvSpPr txBox="1">
            <a:spLocks/>
          </p:cNvSpPr>
          <p:nvPr/>
        </p:nvSpPr>
        <p:spPr>
          <a:xfrm>
            <a:off x="497150" y="1172585"/>
            <a:ext cx="11300070" cy="567847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b="1" u="sng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PALEOLIT</a:t>
            </a:r>
            <a:r>
              <a:rPr lang="cs-CZ" sz="1800" b="0" u="none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  ( 2 – 3 mil. – 10 000 př. n. l. )</a:t>
            </a:r>
          </a:p>
          <a:p>
            <a:pPr lvl="0" fontAlgn="base">
              <a:tabLst>
                <a:tab pos="449580" algn="l"/>
              </a:tabLst>
            </a:pPr>
            <a:endParaRPr lang="cs-CZ" sz="1800" b="1" u="sng" strike="noStrike" kern="0" spc="0" dirty="0">
              <a:solidFill>
                <a:srgbClr val="2388A9"/>
              </a:solidFill>
              <a:effectLst/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Symbol" panose="05050102010706020507" pitchFamily="18" charset="2"/>
            </a:endParaRPr>
          </a:p>
          <a:p>
            <a:pPr marL="0" lvl="0" indent="0" fontAlgn="base">
              <a:buNone/>
              <a:tabLst>
                <a:tab pos="449580" algn="l"/>
              </a:tabLst>
            </a:pPr>
            <a:r>
              <a:rPr lang="cs-CZ" sz="1800" b="1" u="sng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Symbol" panose="05050102010706020507" pitchFamily="18" charset="2"/>
              </a:rPr>
              <a:t>MATRIARCHÁT</a:t>
            </a:r>
            <a:r>
              <a:rPr lang="cs-CZ" sz="1800" u="none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Symbol" panose="05050102010706020507" pitchFamily="18" charset="2"/>
              </a:rPr>
              <a:t> </a:t>
            </a:r>
            <a:r>
              <a:rPr lang="cs-CZ" sz="1800" b="0" u="none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Symbol" panose="05050102010706020507" pitchFamily="18" charset="2"/>
              </a:rPr>
              <a:t>– rozhodující slovo má žena, zachovává rod a oheň, stará se o potravu</a:t>
            </a:r>
          </a:p>
          <a:p>
            <a:pPr lvl="0" fontAlgn="base">
              <a:tabLst>
                <a:tab pos="449580" algn="l"/>
              </a:tabLst>
            </a:pPr>
            <a:r>
              <a:rPr lang="cs-CZ" sz="1800" b="0" u="none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Symbol" panose="05050102010706020507" pitchFamily="18" charset="2"/>
              </a:rPr>
              <a:t>uspořádání společnosti: TLUPA – ROD – KMEN</a:t>
            </a:r>
          </a:p>
          <a:p>
            <a:pPr lvl="0" fontAlgn="base">
              <a:tabLst>
                <a:tab pos="449580" algn="l"/>
              </a:tabLst>
            </a:pPr>
            <a:r>
              <a:rPr lang="cs-CZ" sz="1800" b="0" u="none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Symbol" panose="05050102010706020507" pitchFamily="18" charset="2"/>
              </a:rPr>
              <a:t>objevují se 1. počátky náboženství ( nedokázali si vysvětlit přírodní jevy )</a:t>
            </a:r>
          </a:p>
          <a:p>
            <a:pPr lvl="0" fontAlgn="base">
              <a:tabLst>
                <a:tab pos="449580" algn="l"/>
              </a:tabLst>
            </a:pPr>
            <a:r>
              <a:rPr lang="cs-CZ" sz="1800" b="0" u="none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Symbol" panose="05050102010706020507" pitchFamily="18" charset="2"/>
              </a:rPr>
              <a:t>vzniká umění – má mít magický účinek</a:t>
            </a:r>
          </a:p>
          <a:p>
            <a:pPr lvl="0" fontAlgn="base">
              <a:tabLst>
                <a:tab pos="449580" algn="l"/>
              </a:tabLst>
            </a:pPr>
            <a:r>
              <a:rPr lang="cs-CZ" sz="1800" b="0" u="none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Symbol" panose="05050102010706020507" pitchFamily="18" charset="2"/>
              </a:rPr>
              <a:t>( hlavně pro lov ), bývá zobrazována žena</a:t>
            </a:r>
          </a:p>
          <a:p>
            <a:pPr lvl="0" fontAlgn="base">
              <a:tabLst>
                <a:tab pos="449580" algn="l"/>
              </a:tabLst>
            </a:pPr>
            <a:r>
              <a:rPr lang="cs-CZ" sz="1800" b="0" u="none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Symbol" panose="05050102010706020507" pitchFamily="18" charset="2"/>
              </a:rPr>
              <a:t>( hlavně partie pro porod ), muž představuje lovce</a:t>
            </a:r>
          </a:p>
          <a:p>
            <a:pPr lvl="0" fontAlgn="base">
              <a:tabLst>
                <a:tab pos="449580" algn="l"/>
              </a:tabLst>
            </a:pPr>
            <a:r>
              <a:rPr lang="cs-CZ" sz="1800" b="0" u="none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Symbol" panose="05050102010706020507" pitchFamily="18" charset="2"/>
              </a:rPr>
              <a:t>nástroje:  kostěné – do hrotu jako zbraně</a:t>
            </a:r>
          </a:p>
          <a:p>
            <a:pPr marL="0" indent="0">
              <a:buNone/>
            </a:pPr>
            <a:r>
              <a:rPr lang="cs-CZ" sz="1800" b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                      kamenné – pěstní klín</a:t>
            </a:r>
          </a:p>
          <a:p>
            <a:pPr marL="0" indent="0">
              <a:buNone/>
            </a:pPr>
            <a:r>
              <a:rPr lang="cs-CZ" sz="1800" b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                      oheň – hlavně pro potravu a ochranu</a:t>
            </a:r>
          </a:p>
          <a:p>
            <a:pPr lvl="0" fontAlgn="base">
              <a:tabLst>
                <a:tab pos="449580" algn="l"/>
              </a:tabLst>
            </a:pPr>
            <a:r>
              <a:rPr lang="cs-CZ" sz="1800" b="0" u="none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Symbol" panose="05050102010706020507" pitchFamily="18" charset="2"/>
              </a:rPr>
              <a:t>střídají se doby ledové</a:t>
            </a:r>
          </a:p>
          <a:p>
            <a:pPr lvl="0" fontAlgn="base">
              <a:tabLst>
                <a:tab pos="449580" algn="l"/>
              </a:tabLst>
            </a:pPr>
            <a:r>
              <a:rPr lang="cs-CZ" sz="1800" b="0" u="none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Symbol" panose="05050102010706020507" pitchFamily="18" charset="2"/>
              </a:rPr>
              <a:t>( glaciály – až o 10 °C nižší než dnes ) a meziledové</a:t>
            </a:r>
          </a:p>
          <a:p>
            <a:pPr lvl="0" fontAlgn="base">
              <a:tabLst>
                <a:tab pos="449580" algn="l"/>
              </a:tabLst>
            </a:pPr>
            <a:r>
              <a:rPr lang="cs-CZ" sz="1800" b="0" u="none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Symbol" panose="05050102010706020507" pitchFamily="18" charset="2"/>
              </a:rPr>
              <a:t>( interglaciály – o 3 °C vyšší než dnes )</a:t>
            </a:r>
          </a:p>
          <a:p>
            <a:pPr lvl="0" fontAlgn="base">
              <a:tabLst>
                <a:tab pos="449580" algn="l"/>
              </a:tabLst>
            </a:pPr>
            <a:r>
              <a:rPr lang="cs-CZ" sz="1800" b="0" u="none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Symbol" panose="05050102010706020507" pitchFamily="18" charset="2"/>
              </a:rPr>
              <a:t>v době ledové klesá hladina moře až o 130 m</a:t>
            </a:r>
          </a:p>
          <a:p>
            <a:pPr marL="228600"/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166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PERIODIZACE PRAVĚKU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</a:t>
            </a:fld>
            <a:endParaRPr 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78EBCCDA-5AED-4D89-AE54-FC75CA8498D5}"/>
              </a:ext>
            </a:extLst>
          </p:cNvPr>
          <p:cNvSpPr txBox="1">
            <a:spLocks/>
          </p:cNvSpPr>
          <p:nvPr/>
        </p:nvSpPr>
        <p:spPr>
          <a:xfrm>
            <a:off x="497150" y="1172585"/>
            <a:ext cx="11300070" cy="30931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tabLst>
                <a:tab pos="449580" algn="l"/>
              </a:tabLst>
            </a:pPr>
            <a:r>
              <a:rPr lang="cs-CZ" sz="1800" b="0" u="none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Symbol" panose="05050102010706020507" pitchFamily="18" charset="2"/>
              </a:rPr>
              <a:t>nastává doba meziledová → roztály evropské ledovce a živočišné druhy začaly migrovat</a:t>
            </a:r>
          </a:p>
          <a:p>
            <a:pPr lvl="0" fontAlgn="base">
              <a:tabLst>
                <a:tab pos="449580" algn="l"/>
              </a:tabLst>
            </a:pPr>
            <a:r>
              <a:rPr lang="cs-CZ" sz="1800" b="0" u="none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Symbol" panose="05050102010706020507" pitchFamily="18" charset="2"/>
              </a:rPr>
              <a:t>člověk se začíná živit rybolovem</a:t>
            </a:r>
          </a:p>
          <a:p>
            <a:pPr lvl="0" fontAlgn="base">
              <a:tabLst>
                <a:tab pos="449580" algn="l"/>
              </a:tabLst>
            </a:pPr>
            <a:r>
              <a:rPr lang="cs-CZ" sz="1800" b="0" u="none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Symbol" panose="05050102010706020507" pitchFamily="18" charset="2"/>
              </a:rPr>
              <a:t>používá nové nástroje: UDICE</a:t>
            </a:r>
          </a:p>
          <a:p>
            <a:pPr marL="0" indent="0">
              <a:buNone/>
            </a:pPr>
            <a:r>
              <a:rPr lang="cs-CZ" sz="1800" b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                                        HARPUNA</a:t>
            </a:r>
          </a:p>
          <a:p>
            <a:pPr marL="0" indent="0">
              <a:buNone/>
            </a:pPr>
            <a:r>
              <a:rPr lang="cs-CZ" sz="1800" b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                                        VRŠ – koš, který byl položen na dně řeky s návnadou; 						dovnitř ryba mohla, ale ven už ne</a:t>
            </a:r>
          </a:p>
          <a:p>
            <a:r>
              <a:rPr lang="cs-CZ" sz="1800" b="0" u="none" strike="noStrike" kern="0" spc="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Symbol" panose="05050102010706020507" pitchFamily="18" charset="2"/>
              </a:rPr>
              <a:t>přetrvává matriarchát a spotřební hospodářství ( nic se nevyrábí )</a:t>
            </a:r>
          </a:p>
          <a:p>
            <a:endParaRPr lang="cs-CZ" sz="1600" b="0" dirty="0">
              <a:solidFill>
                <a:srgbClr val="2388A9"/>
              </a:solidFill>
              <a:effectLst/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Arial Unicode MS"/>
            </a:endParaRPr>
          </a:p>
          <a:p>
            <a:pPr marL="228600"/>
            <a:endParaRPr lang="cs-CZ" sz="1800" b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939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NEOLIT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77024" y="1077404"/>
            <a:ext cx="11723240" cy="4016484"/>
          </a:xfrm>
        </p:spPr>
        <p:txBody>
          <a:bodyPr/>
          <a:lstStyle/>
          <a:p>
            <a:r>
              <a:rPr lang="cs-CZ" b="0" dirty="0">
                <a:latin typeface="Verdana" panose="020B0604030504040204" pitchFamily="34" charset="0"/>
                <a:ea typeface="Verdana" panose="020B0604030504040204" pitchFamily="34" charset="0"/>
              </a:rPr>
              <a:t>probíhá NEOLITICKÁ REVOLUCE – člověk se stává zemědělcem a pěstuje obilí (první zmínky o pěstování byly v Turecku – už v r. 9000 př. n. l.)</a:t>
            </a:r>
          </a:p>
          <a:p>
            <a:r>
              <a:rPr lang="cs-CZ" b="0" dirty="0">
                <a:latin typeface="Verdana" panose="020B0604030504040204" pitchFamily="34" charset="0"/>
                <a:ea typeface="Verdana" panose="020B0604030504040204" pitchFamily="34" charset="0"/>
              </a:rPr>
              <a:t>lidé náhodou objevili, že zrno lze zasadit</a:t>
            </a:r>
          </a:p>
          <a:p>
            <a:r>
              <a:rPr lang="cs-CZ" b="0" dirty="0">
                <a:latin typeface="Verdana" panose="020B0604030504040204" pitchFamily="34" charset="0"/>
                <a:ea typeface="Verdana" panose="020B0604030504040204" pitchFamily="34" charset="0"/>
              </a:rPr>
              <a:t>neznali hnojiva a po vyčerpání půdy odcházeli jinam</a:t>
            </a:r>
          </a:p>
          <a:p>
            <a:r>
              <a:rPr lang="cs-CZ" b="0" dirty="0">
                <a:latin typeface="Verdana" panose="020B0604030504040204" pitchFamily="34" charset="0"/>
                <a:ea typeface="Verdana" panose="020B0604030504040204" pitchFamily="34" charset="0"/>
              </a:rPr>
              <a:t>věřili v magický účinek půdy a věděli, že se za pár let půda znovu obnoví</a:t>
            </a:r>
          </a:p>
          <a:p>
            <a:r>
              <a:rPr lang="cs-CZ" b="0" dirty="0">
                <a:latin typeface="Verdana" panose="020B0604030504040204" pitchFamily="34" charset="0"/>
                <a:ea typeface="Verdana" panose="020B0604030504040204" pitchFamily="34" charset="0"/>
              </a:rPr>
              <a:t>zdokonalují se nástroje, vznikají trvalé vesnice (po dobu kdy tam člověk žil)</a:t>
            </a:r>
          </a:p>
          <a:p>
            <a:r>
              <a:rPr lang="cs-CZ" b="0" dirty="0">
                <a:latin typeface="Verdana" panose="020B0604030504040204" pitchFamily="34" charset="0"/>
                <a:ea typeface="Verdana" panose="020B0604030504040204" pitchFamily="34" charset="0"/>
              </a:rPr>
              <a:t>objevuje se obchod na směnném principu a rozvíjí se řemesla</a:t>
            </a:r>
          </a:p>
          <a:p>
            <a:r>
              <a:rPr lang="cs-CZ" b="0" dirty="0">
                <a:latin typeface="Verdana" panose="020B0604030504040204" pitchFamily="34" charset="0"/>
                <a:ea typeface="Verdana" panose="020B0604030504040204" pitchFamily="34" charset="0"/>
              </a:rPr>
              <a:t>přechází se k PATRIARCHÁTU – hlavní slovo má muž</a:t>
            </a:r>
          </a:p>
          <a:p>
            <a:endParaRPr lang="cs-CZ" b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1468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NEOLIT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9145" y="1195638"/>
            <a:ext cx="10882129" cy="3416320"/>
          </a:xfrm>
        </p:spPr>
        <p:txBody>
          <a:bodyPr/>
          <a:lstStyle/>
          <a:p>
            <a:r>
              <a:rPr lang="cs-CZ" sz="2800" b="0" dirty="0"/>
              <a:t>(5000 – 3000 př. n. l.)</a:t>
            </a:r>
          </a:p>
          <a:p>
            <a:r>
              <a:rPr lang="cs-CZ" sz="2800" b="0" dirty="0"/>
              <a:t>je dokončen přechod od matriarchátu k patriarchátu</a:t>
            </a:r>
          </a:p>
          <a:p>
            <a:r>
              <a:rPr lang="cs-CZ" sz="2800" b="0" dirty="0"/>
              <a:t>rozvíjí se směnný dálkový obchod</a:t>
            </a:r>
          </a:p>
          <a:p>
            <a:r>
              <a:rPr lang="cs-CZ" sz="2800" b="0" dirty="0"/>
              <a:t>rozděluje se </a:t>
            </a:r>
            <a:r>
              <a:rPr lang="cs-CZ" sz="2800" dirty="0"/>
              <a:t>PŘIROZENÁ DĚLBA PRÁCE </a:t>
            </a:r>
            <a:r>
              <a:rPr lang="cs-CZ" sz="2800" b="0" dirty="0"/>
              <a:t>(oddělení řemesel od zemědělství) a </a:t>
            </a:r>
            <a:r>
              <a:rPr lang="cs-CZ" sz="2800" dirty="0"/>
              <a:t>SPOLEČENSKÁ DĚLBA PRÁCE</a:t>
            </a:r>
            <a:r>
              <a:rPr lang="cs-CZ" sz="2800" b="0" dirty="0"/>
              <a:t> (rozdělení práce mezi mužem a ženou)</a:t>
            </a:r>
          </a:p>
          <a:p>
            <a:r>
              <a:rPr lang="cs-CZ" sz="2800" b="0" dirty="0"/>
              <a:t>nejstarším řemeslem je hrnčířství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1895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B44AEE-990D-C7D2-9C3C-F316219A6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DOBA BRONZOVÁ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34FC1F-82DF-D635-710F-B40CFD2EF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642" y="1534147"/>
            <a:ext cx="10853100" cy="3924151"/>
          </a:xfrm>
        </p:spPr>
        <p:txBody>
          <a:bodyPr/>
          <a:lstStyle/>
          <a:p>
            <a:r>
              <a:rPr lang="cs-CZ" sz="3200" b="0" dirty="0"/>
              <a:t>materiálem se stává bronz</a:t>
            </a:r>
          </a:p>
          <a:p>
            <a:pPr lvl="0" fontAlgn="base">
              <a:tabLst>
                <a:tab pos="449580" algn="l"/>
              </a:tabLst>
            </a:pPr>
            <a:r>
              <a:rPr lang="cs-CZ" sz="3200" b="0" dirty="0"/>
              <a:t>zdokonalila se výroba nástrojů a zbraní ( byl snížen bod tání a kov je tvárnější )</a:t>
            </a:r>
          </a:p>
          <a:p>
            <a:pPr lvl="0" fontAlgn="base">
              <a:tabLst>
                <a:tab pos="449580" algn="l"/>
              </a:tabLst>
            </a:pPr>
            <a:r>
              <a:rPr lang="cs-CZ" sz="3200" b="0" dirty="0"/>
              <a:t>objevuje se soukromé vlastnictví</a:t>
            </a:r>
          </a:p>
          <a:p>
            <a:pPr lvl="0" fontAlgn="base">
              <a:tabLst>
                <a:tab pos="449580" algn="l"/>
              </a:tabLst>
            </a:pPr>
            <a:r>
              <a:rPr lang="cs-CZ" sz="3200" b="0" dirty="0"/>
              <a:t>osídlení u nás: hovoří se o kulturách - společenství lidí, pro které je něco typické 3000 – 700 př. n. l. </a:t>
            </a:r>
          </a:p>
          <a:p>
            <a:endParaRPr lang="cs-CZ" sz="3200" b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097CD4D-C652-913F-E002-6C4CE4838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3516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9EC36E-5306-0CD2-EB24-6B851C3E9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DOBA BRONZOVÁ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4BD5104-4719-E960-5B73-B12B0EF9B4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19" y="957099"/>
            <a:ext cx="11350249" cy="5755422"/>
          </a:xfrm>
        </p:spPr>
        <p:txBody>
          <a:bodyPr/>
          <a:lstStyle/>
          <a:p>
            <a:pPr marL="0" lvl="1" indent="0" fontAlgn="base">
              <a:buClr>
                <a:srgbClr val="2388A9"/>
              </a:buClr>
              <a:buSzPct val="130000"/>
              <a:buNone/>
            </a:pPr>
            <a:r>
              <a:rPr lang="cs-CZ" b="1" dirty="0">
                <a:solidFill>
                  <a:srgbClr val="2388A9"/>
                </a:solidFill>
              </a:rPr>
              <a:t> KULTURA ÚNĚTICKÁ</a:t>
            </a:r>
          </a:p>
          <a:p>
            <a:r>
              <a:rPr lang="cs-CZ" b="0" dirty="0"/>
              <a:t>naleziště: Únětice u Prahy</a:t>
            </a:r>
          </a:p>
          <a:p>
            <a:r>
              <a:rPr lang="cs-CZ" b="0" dirty="0"/>
              <a:t>pohřbívali ve skrčené poloze</a:t>
            </a:r>
          </a:p>
          <a:p>
            <a:r>
              <a:rPr lang="cs-CZ" b="0" dirty="0"/>
              <a:t>předměty vyrobené u nás se dostali až do Anglie ( obchodovali s Egyptem, Mezopotámií )</a:t>
            </a:r>
          </a:p>
          <a:p>
            <a:pPr marL="0" lvl="1" indent="0" fontAlgn="base">
              <a:buClr>
                <a:srgbClr val="2388A9"/>
              </a:buClr>
              <a:buSzPct val="130000"/>
              <a:buNone/>
            </a:pPr>
            <a:r>
              <a:rPr lang="cs-CZ" b="1" dirty="0">
                <a:solidFill>
                  <a:srgbClr val="2388A9"/>
                </a:solidFill>
              </a:rPr>
              <a:t>LID MOHYLOVÝ</a:t>
            </a:r>
          </a:p>
          <a:p>
            <a:r>
              <a:rPr lang="cs-CZ" b="0" dirty="0"/>
              <a:t>osídlili jižní Čechy a jižní Moravu</a:t>
            </a:r>
          </a:p>
          <a:p>
            <a:r>
              <a:rPr lang="cs-CZ" b="0" dirty="0"/>
              <a:t>nad zemřelého byla navršena mohyla z kamení</a:t>
            </a:r>
          </a:p>
          <a:p>
            <a:pPr marL="0" lvl="1" indent="0" fontAlgn="base">
              <a:buClr>
                <a:srgbClr val="2388A9"/>
              </a:buClr>
              <a:buSzPct val="130000"/>
              <a:buNone/>
            </a:pPr>
            <a:r>
              <a:rPr lang="cs-CZ" b="1" dirty="0">
                <a:solidFill>
                  <a:srgbClr val="2388A9"/>
                </a:solidFill>
              </a:rPr>
              <a:t>LID LUŽICKÝ = LID POPELNICOVÝCH POLÍ</a:t>
            </a:r>
          </a:p>
          <a:p>
            <a:r>
              <a:rPr lang="cs-CZ" b="0" dirty="0"/>
              <a:t>osídlili severní Čechy</a:t>
            </a:r>
          </a:p>
          <a:p>
            <a:r>
              <a:rPr lang="cs-CZ" b="0" dirty="0"/>
              <a:t>pohřbívali žehem do „popelnic“</a:t>
            </a:r>
          </a:p>
          <a:p>
            <a:pPr marL="0" lvl="1" indent="0" fontAlgn="base">
              <a:buClr>
                <a:srgbClr val="2388A9"/>
              </a:buClr>
              <a:buSzPct val="130000"/>
              <a:buNone/>
            </a:pPr>
            <a:r>
              <a:rPr lang="cs-CZ" b="1" dirty="0">
                <a:solidFill>
                  <a:srgbClr val="2388A9"/>
                </a:solidFill>
              </a:rPr>
              <a:t>KULTURA MAĎAROVSKÁ</a:t>
            </a:r>
          </a:p>
          <a:p>
            <a:r>
              <a:rPr lang="cs-CZ" b="0" dirty="0"/>
              <a:t>naleziště:  </a:t>
            </a:r>
            <a:r>
              <a:rPr lang="cs-CZ" b="0" dirty="0" err="1"/>
              <a:t>Maďarovce</a:t>
            </a:r>
            <a:r>
              <a:rPr lang="cs-CZ" b="0" dirty="0"/>
              <a:t> na Slovensku</a:t>
            </a:r>
          </a:p>
          <a:p>
            <a:endParaRPr lang="cs-CZ" b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1E2E079-D6F2-8C69-EF08-D2D771096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174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9CC9DAEA-BAD5-4461-87FB-AD7B8DFFD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920" y="1727532"/>
            <a:ext cx="11577320" cy="554030"/>
          </a:xfrm>
        </p:spPr>
        <p:txBody>
          <a:bodyPr rtlCol="0">
            <a:noAutofit/>
          </a:bodyPr>
          <a:lstStyle/>
          <a:p>
            <a:pPr defTabSz="914290">
              <a:defRPr/>
            </a:pPr>
            <a:r>
              <a:rPr lang="cs-CZ" sz="2000" b="1" u="sng" dirty="0">
                <a:latin typeface="Verdana" panose="020B0604030504040204" pitchFamily="34" charset="0"/>
                <a:ea typeface="Verdana" panose="020B0604030504040204" pitchFamily="34" charset="0"/>
              </a:rPr>
              <a:t>DOBA KAMENNÁ</a:t>
            </a:r>
            <a:br>
              <a:rPr lang="cs-CZ" sz="2400" u="sng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2000" b="0" dirty="0">
                <a:latin typeface="Verdana" panose="020B0604030504040204" pitchFamily="34" charset="0"/>
                <a:ea typeface="Verdana" panose="020B0604030504040204" pitchFamily="34" charset="0"/>
              </a:rPr>
              <a:t>název vznikl podle  hlavního nástroje, který pravěcí lidé používali- opracovaného kamene - PĚSTNÍHO KLÍNU . Používali ho k řezání, sekání i jako zbraň.</a:t>
            </a:r>
          </a:p>
        </p:txBody>
      </p:sp>
      <p:pic>
        <p:nvPicPr>
          <p:cNvPr id="3075" name="Picture 2" descr="Soubor:Biface Silex Venerque MHNT PRE .2009.0.194.1 Fond.jpg">
            <a:extLst>
              <a:ext uri="{FF2B5EF4-FFF2-40B4-BE49-F238E27FC236}">
                <a16:creationId xmlns:a16="http://schemas.microsoft.com/office/drawing/2014/main" id="{FA38D08F-C082-46AB-8803-4FD56253C4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5" y="3069034"/>
            <a:ext cx="7577931" cy="3788966"/>
          </a:xfr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BD481A5C-EAD7-41A8-AE35-8A1FEA272DF1}"/>
              </a:ext>
            </a:extLst>
          </p:cNvPr>
          <p:cNvSpPr txBox="1">
            <a:spLocks/>
          </p:cNvSpPr>
          <p:nvPr/>
        </p:nvSpPr>
        <p:spPr>
          <a:xfrm>
            <a:off x="2001520" y="260681"/>
            <a:ext cx="982472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2388A9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DOBA KAMENNÁ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F906B5-1AD8-78B6-E93C-1D0C1BE7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DOBA KAMENNÁ</a:t>
            </a:r>
          </a:p>
        </p:txBody>
      </p:sp>
      <p:sp>
        <p:nvSpPr>
          <p:cNvPr id="4098" name="Zástupný symbol pro obsah 2">
            <a:extLst>
              <a:ext uri="{FF2B5EF4-FFF2-40B4-BE49-F238E27FC236}">
                <a16:creationId xmlns:a16="http://schemas.microsoft.com/office/drawing/2014/main" id="{EDDAEF63-736E-41A5-9617-D0754B2E8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19" y="957099"/>
            <a:ext cx="11323617" cy="1800493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b="0" dirty="0">
                <a:latin typeface="Verdana" panose="020B0604030504040204" pitchFamily="34" charset="0"/>
                <a:ea typeface="Verdana" panose="020B0604030504040204" pitchFamily="34" charset="0"/>
              </a:rPr>
              <a:t>Podle způsobu obživy lidí dělíme dobu kamennou na dva úseky:</a:t>
            </a:r>
          </a:p>
          <a:p>
            <a:pPr marL="0" indent="0">
              <a:buNone/>
            </a:pPr>
            <a:endParaRPr lang="cs-CZ" altLang="cs-CZ" sz="2400" b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cs-CZ" altLang="cs-CZ" sz="2400" u="sng" dirty="0">
                <a:latin typeface="Verdana" panose="020B0604030504040204" pitchFamily="34" charset="0"/>
                <a:ea typeface="Verdana" panose="020B0604030504040204" pitchFamily="34" charset="0"/>
              </a:rPr>
              <a:t>STARŠÍ DOBA KAMENNÁ</a:t>
            </a:r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 	   	</a:t>
            </a:r>
            <a:r>
              <a:rPr lang="cs-CZ" altLang="cs-CZ" sz="2400" u="sng" dirty="0">
                <a:latin typeface="Verdana" panose="020B0604030504040204" pitchFamily="34" charset="0"/>
                <a:ea typeface="Verdana" panose="020B0604030504040204" pitchFamily="34" charset="0"/>
              </a:rPr>
              <a:t>MLADŠÍ DOBA KAMENNÁ</a:t>
            </a:r>
          </a:p>
          <a:p>
            <a:pPr marL="0" indent="0">
              <a:buNone/>
            </a:pPr>
            <a:r>
              <a:rPr lang="cs-CZ" altLang="cs-CZ" sz="2400" b="0" dirty="0">
                <a:latin typeface="Verdana" panose="020B0604030504040204" pitchFamily="34" charset="0"/>
                <a:ea typeface="Verdana" panose="020B0604030504040204" pitchFamily="34" charset="0"/>
              </a:rPr>
              <a:t>doba lovců a sběračů          		období prvních zemědělců</a:t>
            </a:r>
            <a:r>
              <a:rPr lang="cs-CZ" altLang="cs-CZ" sz="2400" dirty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         </a:t>
            </a:r>
          </a:p>
        </p:txBody>
      </p:sp>
      <p:pic>
        <p:nvPicPr>
          <p:cNvPr id="4099" name="Picture 4" descr="C:\Documents and Settings\OEM\Plocha\4. třída\INTERAKTIVNÍ VLASTIVĚDA\n2.jpg">
            <a:extLst>
              <a:ext uri="{FF2B5EF4-FFF2-40B4-BE49-F238E27FC236}">
                <a16:creationId xmlns:a16="http://schemas.microsoft.com/office/drawing/2014/main" id="{3487F5D2-145E-4C04-A0EA-3445E996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149" y="2852738"/>
            <a:ext cx="49053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http://lucky-feet.com/data/storage/attachments/614c740ae9916ad5152c89dae235c013.jpg">
            <a:extLst>
              <a:ext uri="{FF2B5EF4-FFF2-40B4-BE49-F238E27FC236}">
                <a16:creationId xmlns:a16="http://schemas.microsoft.com/office/drawing/2014/main" id="{7530E14B-135F-4006-B4D4-BC6177610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87" y="2852738"/>
            <a:ext cx="34210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6EF11F-352B-23E1-3E92-BF71A95E7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STARŠÍ DOBA KAMENNÁ</a:t>
            </a:r>
          </a:p>
        </p:txBody>
      </p:sp>
      <p:sp>
        <p:nvSpPr>
          <p:cNvPr id="5122" name="Zástupný symbol pro obsah 2">
            <a:extLst>
              <a:ext uri="{FF2B5EF4-FFF2-40B4-BE49-F238E27FC236}">
                <a16:creationId xmlns:a16="http://schemas.microsoft.com/office/drawing/2014/main" id="{48E2E591-934C-444F-9304-9DE3D526B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90" y="1501073"/>
            <a:ext cx="11584120" cy="461665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b="0" dirty="0">
                <a:latin typeface="Verdana" panose="020B0604030504040204" pitchFamily="34" charset="0"/>
                <a:ea typeface="Verdana" panose="020B0604030504040204" pitchFamily="34" charset="0"/>
              </a:rPr>
              <a:t>Zpočátku si pravěcí lidé hledali úkryty pod převisy skal nebo v jeskyních.</a:t>
            </a:r>
          </a:p>
        </p:txBody>
      </p:sp>
      <p:pic>
        <p:nvPicPr>
          <p:cNvPr id="5123" name="Picture 8" descr="http://3.bp.blogspot.com/-MYgT2fcmqRs/Ti-cP7DSbwI/AAAAAAAAFBI/m8qFO25ilVc/s1600/encampment_of_late_palaeolithic_hunters_by_zdenek_burian_1949.jpg">
            <a:extLst>
              <a:ext uri="{FF2B5EF4-FFF2-40B4-BE49-F238E27FC236}">
                <a16:creationId xmlns:a16="http://schemas.microsoft.com/office/drawing/2014/main" id="{0D3D901D-AE26-4F24-94DA-CBAF79A4D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2556799"/>
            <a:ext cx="584835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75D117-3B88-8FC9-93ED-CD99072BA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STARŠÍ DOBA KAMENNÁ</a:t>
            </a:r>
          </a:p>
        </p:txBody>
      </p:sp>
      <p:sp>
        <p:nvSpPr>
          <p:cNvPr id="6146" name="Zástupný symbol pro obsah 2">
            <a:extLst>
              <a:ext uri="{FF2B5EF4-FFF2-40B4-BE49-F238E27FC236}">
                <a16:creationId xmlns:a16="http://schemas.microsoft.com/office/drawing/2014/main" id="{3858CEB7-5C9B-4E50-80B0-43CAF791D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19" y="957099"/>
            <a:ext cx="11616579" cy="954107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800" b="0" dirty="0">
                <a:latin typeface="Verdana" panose="020B0604030504040204" pitchFamily="34" charset="0"/>
                <a:ea typeface="Verdana" panose="020B0604030504040204" pitchFamily="34" charset="0"/>
              </a:rPr>
              <a:t>Později si stavěli jednoduché chýše z kůlů, větví a zvířecích kůží.</a:t>
            </a:r>
          </a:p>
        </p:txBody>
      </p:sp>
      <p:pic>
        <p:nvPicPr>
          <p:cNvPr id="6147" name="Picture 8" descr="http://3.bp.blogspot.com/-MYgT2fcmqRs/Ti-cP7DSbwI/AAAAAAAAFBI/m8qFO25ilVc/s1600/encampment_of_late_palaeolithic_hunters_by_zdenek_burian_1949.jpg">
            <a:extLst>
              <a:ext uri="{FF2B5EF4-FFF2-40B4-BE49-F238E27FC236}">
                <a16:creationId xmlns:a16="http://schemas.microsoft.com/office/drawing/2014/main" id="{DE3333BB-9501-43E0-AD17-30FFA5503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10" y="1883836"/>
            <a:ext cx="662305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PRAVĚK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6A105AE-BFCE-B086-40E7-A79FADF10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245" y="2982776"/>
            <a:ext cx="3328987" cy="3246574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705D656-B363-4F01-9FCB-145397F37E65}"/>
              </a:ext>
            </a:extLst>
          </p:cNvPr>
          <p:cNvSpPr txBox="1">
            <a:spLocks/>
          </p:cNvSpPr>
          <p:nvPr/>
        </p:nvSpPr>
        <p:spPr>
          <a:xfrm>
            <a:off x="360501" y="1197672"/>
            <a:ext cx="10292703" cy="178510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2 - 3 miliony př. n. l. - 3 - 400 n. l.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u nás: až v 5. stol. n. l. s dobou římskou</a:t>
            </a:r>
          </a:p>
          <a:p>
            <a:pPr algn="just"/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vědy zabývající se touto epochou:  archeologie</a:t>
            </a:r>
          </a:p>
          <a:p>
            <a:pPr marL="0" lvl="0" indent="0" fontAlgn="base">
              <a:buNone/>
            </a:pPr>
            <a:r>
              <a:rPr lang="cs-CZ" sz="1800" dirty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                            antropogeneze – vznik a vývoj člověka</a:t>
            </a:r>
          </a:p>
          <a:p>
            <a:pPr algn="just"/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111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CED312-1775-6074-A541-DD674E047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STARŠÍ DOBA KAMENNÁ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A95629-E0C4-4866-9E02-96DE92BBA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957099"/>
            <a:ext cx="11475720" cy="876650"/>
          </a:xfrm>
        </p:spPr>
        <p:txBody>
          <a:bodyPr rtlCol="0">
            <a:normAutofit/>
          </a:bodyPr>
          <a:lstStyle/>
          <a:p>
            <a:pPr marL="0" indent="0" defTabSz="914290">
              <a:spcAft>
                <a:spcPts val="0"/>
              </a:spcAft>
              <a:buNone/>
              <a:defRPr/>
            </a:pPr>
            <a:r>
              <a:rPr lang="cs-CZ" b="0" dirty="0">
                <a:latin typeface="Verdana" panose="020B0604030504040204" pitchFamily="34" charset="0"/>
                <a:ea typeface="Verdana" panose="020B0604030504040204" pitchFamily="34" charset="0"/>
              </a:rPr>
              <a:t>Tam, kde byl nedostatek stavebního materiálu, stavěli si chatrče z kostí zvířat, využívali např. dlouhé mamutí kosti.</a:t>
            </a:r>
            <a:endParaRPr lang="cs-CZ" sz="3000" b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7171" name="Picture 8" descr="http://3.bp.blogspot.com/-MYgT2fcmqRs/Ti-cP7DSbwI/AAAAAAAAFBI/m8qFO25ilVc/s1600/encampment_of_late_palaeolithic_hunters_by_zdenek_burian_1949.jpg">
            <a:extLst>
              <a:ext uri="{FF2B5EF4-FFF2-40B4-BE49-F238E27FC236}">
                <a16:creationId xmlns:a16="http://schemas.microsoft.com/office/drawing/2014/main" id="{9D98C3AB-5639-4887-9A11-AF69D4F7E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234" y="2055924"/>
            <a:ext cx="7459662" cy="454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Obrázek 4" descr="lupa.gif">
            <a:hlinkClick r:id="rId4" action="ppaction://hlinksldjump"/>
            <a:extLst>
              <a:ext uri="{FF2B5EF4-FFF2-40B4-BE49-F238E27FC236}">
                <a16:creationId xmlns:a16="http://schemas.microsoft.com/office/drawing/2014/main" id="{2DFAD774-281B-4046-9A22-708AC23E8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688" y="4643439"/>
            <a:ext cx="4508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C98724-0C21-70F0-D435-44DFAE23B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STARŠÍ DOBA KAMENNÁ</a:t>
            </a:r>
          </a:p>
        </p:txBody>
      </p:sp>
      <p:sp>
        <p:nvSpPr>
          <p:cNvPr id="8194" name="Zástupný symbol pro obsah 2">
            <a:extLst>
              <a:ext uri="{FF2B5EF4-FFF2-40B4-BE49-F238E27FC236}">
                <a16:creationId xmlns:a16="http://schemas.microsoft.com/office/drawing/2014/main" id="{CB743088-3161-4B78-AC11-EAEE1F3B0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19" y="957099"/>
            <a:ext cx="11234839" cy="1092607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3000" b="0" dirty="0"/>
              <a:t>Muži lovili zvěř, ženy sbírali jedlé rostliny, různé plody a kořínky. </a:t>
            </a:r>
          </a:p>
          <a:p>
            <a:pPr marL="0" indent="0">
              <a:buNone/>
            </a:pPr>
            <a:r>
              <a:rPr lang="cs-CZ" altLang="cs-CZ" sz="3000" b="0" dirty="0"/>
              <a:t>                                                </a:t>
            </a:r>
          </a:p>
        </p:txBody>
      </p:sp>
      <p:pic>
        <p:nvPicPr>
          <p:cNvPr id="8195" name="Obrázek 5" descr="lov.jpg">
            <a:extLst>
              <a:ext uri="{FF2B5EF4-FFF2-40B4-BE49-F238E27FC236}">
                <a16:creationId xmlns:a16="http://schemas.microsoft.com/office/drawing/2014/main" id="{847247A0-026A-4FB8-B401-86D899243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833749"/>
            <a:ext cx="508158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Obrázek 6" descr="cromagnon_b.jpg">
            <a:extLst>
              <a:ext uri="{FF2B5EF4-FFF2-40B4-BE49-F238E27FC236}">
                <a16:creationId xmlns:a16="http://schemas.microsoft.com/office/drawing/2014/main" id="{58232B71-E7CE-4500-9DE7-0BDA0C3C27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11" y="1833748"/>
            <a:ext cx="2411735" cy="347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Obdélník 7">
            <a:extLst>
              <a:ext uri="{FF2B5EF4-FFF2-40B4-BE49-F238E27FC236}">
                <a16:creationId xmlns:a16="http://schemas.microsoft.com/office/drawing/2014/main" id="{9E35ED71-63FA-46A5-BFD5-C7B92C9433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93" y="5239075"/>
            <a:ext cx="10733103" cy="147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cs-CZ" altLang="cs-CZ" sz="3000" dirty="0"/>
          </a:p>
          <a:p>
            <a:r>
              <a:rPr lang="cs-CZ" altLang="cs-CZ" sz="3000" dirty="0">
                <a:solidFill>
                  <a:srgbClr val="2388A9"/>
                </a:solidFill>
                <a:latin typeface="+mn-lt"/>
              </a:rPr>
              <a:t>Zprvu dokázali ulovit  jen menší zvířata.  Později zdokonalovali své zbraně,  a lovili medvědy, divoké koně, bizony.</a:t>
            </a:r>
          </a:p>
        </p:txBody>
      </p:sp>
      <p:pic>
        <p:nvPicPr>
          <p:cNvPr id="8198" name="Obrázek 8" descr="lupa.gif">
            <a:hlinkClick r:id="rId5" action="ppaction://hlinksldjump"/>
            <a:extLst>
              <a:ext uri="{FF2B5EF4-FFF2-40B4-BE49-F238E27FC236}">
                <a16:creationId xmlns:a16="http://schemas.microsoft.com/office/drawing/2014/main" id="{78006E0F-226D-4DA2-9590-A519B2B5F7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4857751"/>
            <a:ext cx="4508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Obrázek 9" descr="lupa.gif">
            <a:hlinkClick r:id="rId7" action="ppaction://hlinksldjump"/>
            <a:extLst>
              <a:ext uri="{FF2B5EF4-FFF2-40B4-BE49-F238E27FC236}">
                <a16:creationId xmlns:a16="http://schemas.microsoft.com/office/drawing/2014/main" id="{C9590E26-1CC6-4614-B41D-6782DD9509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0" y="4857751"/>
            <a:ext cx="4508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5623CD-D25A-D548-2D12-EC96A5573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STARŠÍ DOBA KAMENNÁ</a:t>
            </a:r>
          </a:p>
        </p:txBody>
      </p:sp>
      <p:sp>
        <p:nvSpPr>
          <p:cNvPr id="9218" name="Zástupný symbol pro obsah 2">
            <a:extLst>
              <a:ext uri="{FF2B5EF4-FFF2-40B4-BE49-F238E27FC236}">
                <a16:creationId xmlns:a16="http://schemas.microsoft.com/office/drawing/2014/main" id="{999DC20D-4C7C-4236-A197-0777A76D1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957099"/>
            <a:ext cx="10879732" cy="907941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400" b="0" dirty="0">
                <a:latin typeface="Verdana" panose="020B0604030504040204" pitchFamily="34" charset="0"/>
                <a:ea typeface="Verdana" panose="020B0604030504040204" pitchFamily="34" charset="0"/>
              </a:rPr>
              <a:t>V poslední době ledové žili na našem území lovci mamutů. </a:t>
            </a:r>
          </a:p>
          <a:p>
            <a:pPr marL="0" indent="0">
              <a:buNone/>
            </a:pPr>
            <a:r>
              <a:rPr lang="cs-CZ" altLang="cs-CZ" sz="2400" b="0" dirty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              </a:t>
            </a:r>
          </a:p>
        </p:txBody>
      </p:sp>
      <p:pic>
        <p:nvPicPr>
          <p:cNvPr id="9219" name="Obrázek 6" descr="mamuti.jpg">
            <a:extLst>
              <a:ext uri="{FF2B5EF4-FFF2-40B4-BE49-F238E27FC236}">
                <a16:creationId xmlns:a16="http://schemas.microsoft.com/office/drawing/2014/main" id="{B63822D7-DF06-454B-84A6-7E66E7A7F01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4" y="1700213"/>
            <a:ext cx="7038975" cy="45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2" descr="http://maranausd.org/images/pages/N4427/Early%20Man%20uid%20928803.gif">
            <a:extLst>
              <a:ext uri="{FF2B5EF4-FFF2-40B4-BE49-F238E27FC236}">
                <a16:creationId xmlns:a16="http://schemas.microsoft.com/office/drawing/2014/main" id="{CDC2B975-E3FB-40A8-99B4-9213CDE06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4357688"/>
            <a:ext cx="187642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Obrázek 7" descr="lupa.gif">
            <a:hlinkClick r:id="rId5" action="ppaction://hlinksldjump"/>
            <a:extLst>
              <a:ext uri="{FF2B5EF4-FFF2-40B4-BE49-F238E27FC236}">
                <a16:creationId xmlns:a16="http://schemas.microsoft.com/office/drawing/2014/main" id="{E197BFC3-FC75-4EE1-94F1-D772E081C7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875" y="5929314"/>
            <a:ext cx="4508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BBD84-78BD-2C18-6752-F50A956B6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STARŠÍ DOBA KAMENNÁ</a:t>
            </a:r>
          </a:p>
        </p:txBody>
      </p:sp>
      <p:sp>
        <p:nvSpPr>
          <p:cNvPr id="10242" name="Zástupný symbol pro obsah 2">
            <a:extLst>
              <a:ext uri="{FF2B5EF4-FFF2-40B4-BE49-F238E27FC236}">
                <a16:creationId xmlns:a16="http://schemas.microsoft.com/office/drawing/2014/main" id="{34D0F312-8C91-4854-9C18-3D0B4C19D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965977"/>
            <a:ext cx="11475720" cy="707886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000" b="0" dirty="0">
                <a:latin typeface="Verdana" panose="020B0604030504040204" pitchFamily="34" charset="0"/>
                <a:ea typeface="Verdana" panose="020B0604030504040204" pitchFamily="34" charset="0"/>
              </a:rPr>
              <a:t>Převratným objevem starší doby kamenné byl oheň.  Ten znamenal pro pravěkého člověka ochranu před zimou i zvěří a usnadnil mu přípravu potravy.</a:t>
            </a:r>
          </a:p>
        </p:txBody>
      </p:sp>
      <p:pic>
        <p:nvPicPr>
          <p:cNvPr id="10243" name="Obrázek 8" descr="oheň.jpg">
            <a:extLst>
              <a:ext uri="{FF2B5EF4-FFF2-40B4-BE49-F238E27FC236}">
                <a16:creationId xmlns:a16="http://schemas.microsoft.com/office/drawing/2014/main" id="{E9E9187A-205C-4AF0-B339-030A1B00E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26" y="2229644"/>
            <a:ext cx="5786438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Obrázek 4" descr="2.gif">
            <a:extLst>
              <a:ext uri="{FF2B5EF4-FFF2-40B4-BE49-F238E27FC236}">
                <a16:creationId xmlns:a16="http://schemas.microsoft.com/office/drawing/2014/main" id="{D87C6CA5-3A6C-4168-9956-38E0114F76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859" y="3113088"/>
            <a:ext cx="215582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620264-E03D-2E26-0BD2-9AB63BFE8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STARŠÍ DOBA KAMENNÁ</a:t>
            </a:r>
          </a:p>
        </p:txBody>
      </p:sp>
      <p:sp>
        <p:nvSpPr>
          <p:cNvPr id="11266" name="Zástupný symbol pro obsah 2">
            <a:extLst>
              <a:ext uri="{FF2B5EF4-FFF2-40B4-BE49-F238E27FC236}">
                <a16:creationId xmlns:a16="http://schemas.microsoft.com/office/drawing/2014/main" id="{EFEF5B51-AD6D-4943-AB2C-6F98CC623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707886"/>
          </a:xfrm>
        </p:spPr>
        <p:txBody>
          <a:bodyPr/>
          <a:lstStyle/>
          <a:p>
            <a:pPr marL="0" indent="0">
              <a:buNone/>
            </a:pPr>
            <a:r>
              <a:rPr lang="cs-CZ" altLang="cs-CZ" sz="2000" b="0" dirty="0">
                <a:latin typeface="Verdana" panose="020B0604030504040204" pitchFamily="34" charset="0"/>
                <a:ea typeface="Verdana" panose="020B0604030504040204" pitchFamily="34" charset="0"/>
              </a:rPr>
              <a:t>Pravěcí lidé vytvářeli svá první umělecká díla – drobné sošky, znázorňující většinou ženy nebo zvířata.</a:t>
            </a:r>
            <a:endParaRPr lang="cs-CZ" altLang="cs-CZ" sz="2400" b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267" name="Obrázek 4" descr="muž.jpg">
            <a:extLst>
              <a:ext uri="{FF2B5EF4-FFF2-40B4-BE49-F238E27FC236}">
                <a16:creationId xmlns:a16="http://schemas.microsoft.com/office/drawing/2014/main" id="{C5C57BE4-C06D-42F3-974F-418C0577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520" y="2073277"/>
            <a:ext cx="3084035" cy="442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Obrázek 6" descr="Soubor:Lascaux painting.jpg">
            <a:extLst>
              <a:ext uri="{FF2B5EF4-FFF2-40B4-BE49-F238E27FC236}">
                <a16:creationId xmlns:a16="http://schemas.microsoft.com/office/drawing/2014/main" id="{4C3DD9A8-67A4-40F4-9FD9-DAF56243B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279" y="3547867"/>
            <a:ext cx="4641849" cy="295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Obdélník 7">
            <a:extLst>
              <a:ext uri="{FF2B5EF4-FFF2-40B4-BE49-F238E27FC236}">
                <a16:creationId xmlns:a16="http://schemas.microsoft.com/office/drawing/2014/main" id="{FA043080-8278-4EA3-8FD3-200137020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069" y="1256244"/>
            <a:ext cx="1978874" cy="101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 sz="3000" i="1" dirty="0"/>
              <a:t>Věstonická Venuše</a:t>
            </a:r>
          </a:p>
        </p:txBody>
      </p:sp>
      <p:pic>
        <p:nvPicPr>
          <p:cNvPr id="11270" name="Obrázek 9" descr="Soubor:Vestonicka venuse edit.jpg">
            <a:extLst>
              <a:ext uri="{FF2B5EF4-FFF2-40B4-BE49-F238E27FC236}">
                <a16:creationId xmlns:a16="http://schemas.microsoft.com/office/drawing/2014/main" id="{25FB2A28-2069-450E-915E-7CC4A3FBE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871" y="254809"/>
            <a:ext cx="1948257" cy="317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Obdélník 10">
            <a:extLst>
              <a:ext uri="{FF2B5EF4-FFF2-40B4-BE49-F238E27FC236}">
                <a16:creationId xmlns:a16="http://schemas.microsoft.com/office/drawing/2014/main" id="{6937AA92-3416-442C-9056-D150BEB155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3188" y="2936952"/>
            <a:ext cx="2943226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 sz="3000" i="1" dirty="0"/>
              <a:t>Malby v jeskyních</a:t>
            </a:r>
          </a:p>
        </p:txBody>
      </p:sp>
      <p:pic>
        <p:nvPicPr>
          <p:cNvPr id="11272" name="Obrázek 8" descr="lupa.gif">
            <a:hlinkClick r:id="rId6" action="ppaction://hlinksldjump"/>
            <a:extLst>
              <a:ext uri="{FF2B5EF4-FFF2-40B4-BE49-F238E27FC236}">
                <a16:creationId xmlns:a16="http://schemas.microsoft.com/office/drawing/2014/main" id="{9882D60F-71A0-44D4-A1F9-54B43DC68C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5929314"/>
            <a:ext cx="4508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7" descr="3.gif">
            <a:extLst>
              <a:ext uri="{FF2B5EF4-FFF2-40B4-BE49-F238E27FC236}">
                <a16:creationId xmlns:a16="http://schemas.microsoft.com/office/drawing/2014/main" id="{D47DE81D-FFA0-4A45-AC24-C07A0AF63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54326"/>
            <a:ext cx="502920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válný popisek 8">
            <a:extLst>
              <a:ext uri="{FF2B5EF4-FFF2-40B4-BE49-F238E27FC236}">
                <a16:creationId xmlns:a16="http://schemas.microsoft.com/office/drawing/2014/main" id="{D1F62BFA-9374-4E64-822C-48C1901C40B3}"/>
              </a:ext>
            </a:extLst>
          </p:cNvPr>
          <p:cNvSpPr/>
          <p:nvPr/>
        </p:nvSpPr>
        <p:spPr>
          <a:xfrm>
            <a:off x="2309814" y="549275"/>
            <a:ext cx="7786687" cy="2165350"/>
          </a:xfrm>
          <a:prstGeom prst="wedgeEllipseCallout">
            <a:avLst>
              <a:gd name="adj1" fmla="val -19884"/>
              <a:gd name="adj2" fmla="val 6049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0">
              <a:defRPr/>
            </a:pPr>
            <a:r>
              <a:rPr lang="cs-CZ" sz="3000" dirty="0"/>
              <a:t>TAK TO JE VŠECHNO, </a:t>
            </a:r>
          </a:p>
          <a:p>
            <a:pPr algn="ctr" defTabSz="914290">
              <a:defRPr/>
            </a:pPr>
            <a:r>
              <a:rPr lang="cs-CZ" sz="3000" dirty="0"/>
              <a:t>KLUCI A HOLKY. </a:t>
            </a:r>
          </a:p>
          <a:p>
            <a:pPr algn="ctr" defTabSz="914290">
              <a:defRPr/>
            </a:pPr>
            <a:r>
              <a:rPr lang="cs-CZ" sz="3000" dirty="0"/>
              <a:t>UVIDÍME SE ZASE</a:t>
            </a:r>
          </a:p>
          <a:p>
            <a:pPr algn="ctr" defTabSz="914290">
              <a:defRPr/>
            </a:pPr>
            <a:r>
              <a:rPr lang="cs-CZ" sz="3000" dirty="0"/>
              <a:t>V MLADŠÍ DOBĚ KAMENNÉ.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8" descr="http://3.bp.blogspot.com/-MYgT2fcmqRs/Ti-cP7DSbwI/AAAAAAAAFBI/m8qFO25ilVc/s1600/encampment_of_late_palaeolithic_hunters_by_zdenek_burian_1949.jpg">
            <a:extLst>
              <a:ext uri="{FF2B5EF4-FFF2-40B4-BE49-F238E27FC236}">
                <a16:creationId xmlns:a16="http://schemas.microsoft.com/office/drawing/2014/main" id="{986EB767-287C-41E3-B511-EDBB31CAA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50" y="377825"/>
            <a:ext cx="9178926" cy="610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12E868CC-1088-41C6-A464-3ECEDA670329}"/>
              </a:ext>
            </a:extLst>
          </p:cNvPr>
          <p:cNvSpPr/>
          <p:nvPr/>
        </p:nvSpPr>
        <p:spPr>
          <a:xfrm>
            <a:off x="3114675" y="1140734"/>
            <a:ext cx="7075805" cy="5456584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0">
              <a:defRPr/>
            </a:pPr>
            <a:endParaRPr lang="cs-CZ"/>
          </a:p>
        </p:txBody>
      </p:sp>
      <p:pic>
        <p:nvPicPr>
          <p:cNvPr id="14339" name="Picture 8" descr="http://3.bp.blogspot.com/-MYgT2fcmqRs/Ti-cP7DSbwI/AAAAAAAAFBI/m8qFO25ilVc/s1600/encampment_of_late_palaeolithic_hunters_by_zdenek_burian_1949.jpg">
            <a:extLst>
              <a:ext uri="{FF2B5EF4-FFF2-40B4-BE49-F238E27FC236}">
                <a16:creationId xmlns:a16="http://schemas.microsoft.com/office/drawing/2014/main" id="{F75A3292-45ED-4F02-87BA-77D580231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" r="2663"/>
          <a:stretch>
            <a:fillRect/>
          </a:stretch>
        </p:blipFill>
        <p:spPr bwMode="auto">
          <a:xfrm>
            <a:off x="2886074" y="1140735"/>
            <a:ext cx="7540625" cy="54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ázek 7" descr="lupa.gif">
            <a:hlinkClick r:id="rId4" action="ppaction://hlinksldjump"/>
            <a:extLst>
              <a:ext uri="{FF2B5EF4-FFF2-40B4-BE49-F238E27FC236}">
                <a16:creationId xmlns:a16="http://schemas.microsoft.com/office/drawing/2014/main" id="{49D10C94-8464-4FA4-988C-00616733E5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938" y="6215065"/>
            <a:ext cx="450850" cy="39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8" descr="http://3.bp.blogspot.com/-MYgT2fcmqRs/Ti-cP7DSbwI/AAAAAAAAFBI/m8qFO25ilVc/s1600/encampment_of_late_palaeolithic_hunters_by_zdenek_burian_1949.jpg">
            <a:extLst>
              <a:ext uri="{FF2B5EF4-FFF2-40B4-BE49-F238E27FC236}">
                <a16:creationId xmlns:a16="http://schemas.microsoft.com/office/drawing/2014/main" id="{95B855F8-CB26-416C-A11A-B84378E73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r="6651"/>
          <a:stretch>
            <a:fillRect/>
          </a:stretch>
        </p:blipFill>
        <p:spPr bwMode="auto">
          <a:xfrm>
            <a:off x="2243384" y="484712"/>
            <a:ext cx="9178926" cy="611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1356A777-EF33-492D-A8A1-80ED22AF4812}"/>
              </a:ext>
            </a:extLst>
          </p:cNvPr>
          <p:cNvSpPr/>
          <p:nvPr/>
        </p:nvSpPr>
        <p:spPr>
          <a:xfrm>
            <a:off x="4170326" y="957099"/>
            <a:ext cx="4319625" cy="5758027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0">
              <a:defRPr/>
            </a:pPr>
            <a:endParaRPr lang="cs-CZ"/>
          </a:p>
        </p:txBody>
      </p:sp>
      <p:pic>
        <p:nvPicPr>
          <p:cNvPr id="16387" name="Obrázek 6" descr="cromagnon_b.jpg">
            <a:extLst>
              <a:ext uri="{FF2B5EF4-FFF2-40B4-BE49-F238E27FC236}">
                <a16:creationId xmlns:a16="http://schemas.microsoft.com/office/drawing/2014/main" id="{658B613D-C592-4BAE-AC0E-2946CA79E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326" y="907011"/>
            <a:ext cx="4319624" cy="596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PRAVĚK</a:t>
            </a:r>
          </a:p>
        </p:txBody>
      </p:sp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E0BE8310-0EF3-8678-747E-E646C8312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985" y="2991775"/>
            <a:ext cx="5835663" cy="2201108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</a:t>
            </a:fld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E66D710-4B57-CB5A-3FF0-601836D7C2D9}"/>
              </a:ext>
            </a:extLst>
          </p:cNvPr>
          <p:cNvSpPr txBox="1"/>
          <p:nvPr/>
        </p:nvSpPr>
        <p:spPr>
          <a:xfrm>
            <a:off x="5133180" y="3429000"/>
            <a:ext cx="715327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fontAlgn="base">
              <a:buFont typeface="Arial" panose="020B0604020202020204" pitchFamily="34" charset="0"/>
              <a:buChar char="·"/>
            </a:pPr>
            <a:endParaRPr lang="cs-CZ" sz="1800" u="none" strike="noStrike" kern="0" spc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Symbol" panose="05050102010706020507" pitchFamily="18" charset="2"/>
            </a:endParaRPr>
          </a:p>
          <a:p>
            <a:pPr marL="228600"/>
            <a:endParaRPr lang="cs-CZ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Arial Unicode MS"/>
            </a:endParaRPr>
          </a:p>
          <a:p>
            <a:pPr marL="228600"/>
            <a:endParaRPr lang="cs-CZ" sz="16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Arial Unicode MS"/>
            </a:endParaRP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E8271A50-BE1D-40D2-BC5E-7D702EE222A4}"/>
              </a:ext>
            </a:extLst>
          </p:cNvPr>
          <p:cNvSpPr txBox="1">
            <a:spLocks/>
          </p:cNvSpPr>
          <p:nvPr/>
        </p:nvSpPr>
        <p:spPr>
          <a:xfrm>
            <a:off x="351623" y="1297647"/>
            <a:ext cx="10292703" cy="426270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base">
              <a:spcAft>
                <a:spcPts val="600"/>
              </a:spcAft>
              <a:buClr>
                <a:srgbClr val="2388A9"/>
              </a:buClr>
              <a:buSzPct val="130000"/>
              <a:buNone/>
            </a:pPr>
            <a:r>
              <a:rPr lang="cs-CZ" sz="18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HOMINIZACE = proces polidštění</a:t>
            </a:r>
          </a:p>
          <a:p>
            <a:pPr marL="228600"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</a:pPr>
            <a:r>
              <a:rPr lang="cs-CZ" sz="18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byla vyvolána změnou klimatických podmínek</a:t>
            </a:r>
          </a:p>
          <a:p>
            <a:pPr marL="228600"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</a:pPr>
            <a:r>
              <a:rPr lang="cs-CZ" sz="18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probíhá na přelomu třetihor a čtvrtohor</a:t>
            </a:r>
          </a:p>
          <a:p>
            <a:pPr marL="228600"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</a:pPr>
            <a:r>
              <a:rPr lang="cs-CZ" sz="18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ustupují pralesy a objevuje se step</a:t>
            </a:r>
          </a:p>
          <a:p>
            <a:pPr marL="228600"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</a:pPr>
            <a:endParaRPr lang="cs-CZ" sz="1800" b="1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fontAlgn="base">
              <a:spcAft>
                <a:spcPts val="600"/>
              </a:spcAft>
              <a:buClr>
                <a:srgbClr val="2388A9"/>
              </a:buClr>
              <a:buSzPct val="130000"/>
              <a:buNone/>
            </a:pPr>
            <a:r>
              <a:rPr lang="cs-CZ" sz="18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BIPEDIE = napřimování a chůze po dvou</a:t>
            </a:r>
          </a:p>
          <a:p>
            <a:pPr marL="228600"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</a:pPr>
            <a:r>
              <a:rPr lang="cs-CZ" sz="18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zvětšila se mozkovna</a:t>
            </a:r>
          </a:p>
          <a:p>
            <a:pPr marL="228600"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</a:pPr>
            <a:r>
              <a:rPr lang="cs-CZ" sz="18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zmenšily se nadočnicové oblouky</a:t>
            </a:r>
          </a:p>
          <a:p>
            <a:pPr marL="228600"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</a:pPr>
            <a:r>
              <a:rPr lang="cs-CZ" sz="18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zvětšila se nosní kost</a:t>
            </a:r>
          </a:p>
          <a:p>
            <a:pPr marL="228600"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</a:pPr>
            <a:r>
              <a:rPr lang="cs-CZ" sz="18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zvětšila se brada</a:t>
            </a:r>
          </a:p>
          <a:p>
            <a:pPr marL="228600"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</a:pPr>
            <a:r>
              <a:rPr lang="cs-CZ" sz="18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palec se postavil proti prstům ruky</a:t>
            </a:r>
          </a:p>
          <a:p>
            <a:pPr marL="228600"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</a:pPr>
            <a:r>
              <a:rPr lang="cs-CZ" sz="18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vyvíjí se řeč</a:t>
            </a:r>
          </a:p>
        </p:txBody>
      </p:sp>
    </p:spTree>
    <p:extLst>
      <p:ext uri="{BB962C8B-B14F-4D97-AF65-F5344CB8AC3E}">
        <p14:creationId xmlns:p14="http://schemas.microsoft.com/office/powerpoint/2010/main" val="2406011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DE5019A2-57DE-4741-BD55-0D99C78B2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altLang="cs-CZ" sz="3000"/>
              <a:t> </a:t>
            </a:r>
          </a:p>
          <a:p>
            <a:pPr marL="0" indent="0">
              <a:buNone/>
            </a:pPr>
            <a:r>
              <a:rPr lang="cs-CZ" altLang="cs-CZ" sz="3000"/>
              <a:t>                                                </a:t>
            </a:r>
          </a:p>
        </p:txBody>
      </p:sp>
      <p:pic>
        <p:nvPicPr>
          <p:cNvPr id="17412" name="Obrázek 5" descr="lov.jpg">
            <a:extLst>
              <a:ext uri="{FF2B5EF4-FFF2-40B4-BE49-F238E27FC236}">
                <a16:creationId xmlns:a16="http://schemas.microsoft.com/office/drawing/2014/main" id="{2F5D811D-8116-4C9F-9EB4-6470DC9B3B5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554" y="285751"/>
            <a:ext cx="9178926" cy="63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Obrázek 9" descr="lupa.gif">
            <a:hlinkClick r:id="rId4" action="ppaction://hlinksldjump"/>
            <a:extLst>
              <a:ext uri="{FF2B5EF4-FFF2-40B4-BE49-F238E27FC236}">
                <a16:creationId xmlns:a16="http://schemas.microsoft.com/office/drawing/2014/main" id="{289127E2-0C01-4BB2-BE08-4F96B566E9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150" y="6072189"/>
            <a:ext cx="4508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Obrázek 6" descr="mamuti.jpg">
            <a:extLst>
              <a:ext uri="{FF2B5EF4-FFF2-40B4-BE49-F238E27FC236}">
                <a16:creationId xmlns:a16="http://schemas.microsoft.com/office/drawing/2014/main" id="{AF611B45-D48A-4E56-9209-D557D2D05D3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368" y="428624"/>
            <a:ext cx="9178926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Obrázek 7" descr="lupa.gif">
            <a:hlinkClick r:id="rId4" action="ppaction://hlinksldjump"/>
            <a:extLst>
              <a:ext uri="{FF2B5EF4-FFF2-40B4-BE49-F238E27FC236}">
                <a16:creationId xmlns:a16="http://schemas.microsoft.com/office/drawing/2014/main" id="{5BCAF2FD-EF00-4AE2-B3B0-66675D6ACA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938" y="6000751"/>
            <a:ext cx="45085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41657890-DA86-4647-8310-B59E82194B9A}"/>
              </a:ext>
            </a:extLst>
          </p:cNvPr>
          <p:cNvSpPr/>
          <p:nvPr/>
        </p:nvSpPr>
        <p:spPr>
          <a:xfrm>
            <a:off x="1524000" y="7697007"/>
            <a:ext cx="9180513" cy="3000375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0">
              <a:defRPr/>
            </a:pPr>
            <a:endParaRPr lang="cs-CZ"/>
          </a:p>
        </p:txBody>
      </p:sp>
      <p:pic>
        <p:nvPicPr>
          <p:cNvPr id="19459" name="Obrázek 12" descr="muž3.jpg">
            <a:extLst>
              <a:ext uri="{FF2B5EF4-FFF2-40B4-BE49-F238E27FC236}">
                <a16:creationId xmlns:a16="http://schemas.microsoft.com/office/drawing/2014/main" id="{E7E76FA7-F200-4970-B7AF-9C8EA8993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028" y="1247775"/>
            <a:ext cx="3519485" cy="505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Obrázek 4" descr="muž.jpg">
            <a:extLst>
              <a:ext uri="{FF2B5EF4-FFF2-40B4-BE49-F238E27FC236}">
                <a16:creationId xmlns:a16="http://schemas.microsoft.com/office/drawing/2014/main" id="{27E39132-53F9-417C-8485-BA79A967325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482" y="1248266"/>
            <a:ext cx="3519485" cy="505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4AA8D3D6-4D5D-4037-9AF8-A84976DF71A2}"/>
              </a:ext>
            </a:extLst>
          </p:cNvPr>
          <p:cNvSpPr/>
          <p:nvPr/>
        </p:nvSpPr>
        <p:spPr>
          <a:xfrm>
            <a:off x="2251075" y="260681"/>
            <a:ext cx="7559675" cy="4663744"/>
          </a:xfrm>
          <a:prstGeom prst="rect">
            <a:avLst/>
          </a:prstGeom>
          <a:solidFill>
            <a:srgbClr val="9966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290">
              <a:defRPr/>
            </a:pPr>
            <a:endParaRPr lang="cs-CZ"/>
          </a:p>
        </p:txBody>
      </p:sp>
      <p:pic>
        <p:nvPicPr>
          <p:cNvPr id="20484" name="Obrázek 12" descr="venuše2.jpg">
            <a:extLst>
              <a:ext uri="{FF2B5EF4-FFF2-40B4-BE49-F238E27FC236}">
                <a16:creationId xmlns:a16="http://schemas.microsoft.com/office/drawing/2014/main" id="{18486CBB-BA05-46C8-AFA8-07167E66A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075" y="188914"/>
            <a:ext cx="7689850" cy="481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Obdélník 14">
            <a:extLst>
              <a:ext uri="{FF2B5EF4-FFF2-40B4-BE49-F238E27FC236}">
                <a16:creationId xmlns:a16="http://schemas.microsoft.com/office/drawing/2014/main" id="{CBB794FF-BE9D-4D83-869A-B29542146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351" y="5072063"/>
            <a:ext cx="1039575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 sz="2400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Žena byla oslavována jako nositelka života. </a:t>
            </a:r>
          </a:p>
          <a:p>
            <a:r>
              <a:rPr lang="cs-CZ" altLang="cs-CZ" sz="2400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 tohoto důvodu se ideálem stávaly ženy s širokou pánví a velkými prsy - stejně jako Věstonická Venuše.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Obdélník 10">
            <a:extLst>
              <a:ext uri="{FF2B5EF4-FFF2-40B4-BE49-F238E27FC236}">
                <a16:creationId xmlns:a16="http://schemas.microsoft.com/office/drawing/2014/main" id="{1925E82E-539C-4B6D-BAFE-8F975B1446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0238" y="333375"/>
            <a:ext cx="6029192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cs-CZ" altLang="cs-CZ" sz="2400" i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prezentace obrázků jeskynních maleb</a:t>
            </a:r>
          </a:p>
        </p:txBody>
      </p:sp>
      <p:pic>
        <p:nvPicPr>
          <p:cNvPr id="8" name="Obrázek 7" descr="Soubor:Lascaux painting.jpg">
            <a:hlinkClick r:id="rId3"/>
            <a:extLst>
              <a:ext uri="{FF2B5EF4-FFF2-40B4-BE49-F238E27FC236}">
                <a16:creationId xmlns:a16="http://schemas.microsoft.com/office/drawing/2014/main" id="{422085C8-DA1C-4883-8B60-3C58FA52E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638" y="1145219"/>
            <a:ext cx="3938361" cy="276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 descr="Soubor:Lascaux painting.jpg">
            <a:hlinkClick r:id="rId3"/>
            <a:extLst>
              <a:ext uri="{FF2B5EF4-FFF2-40B4-BE49-F238E27FC236}">
                <a16:creationId xmlns:a16="http://schemas.microsoft.com/office/drawing/2014/main" id="{D3F58118-E1ED-4863-B318-D9C34C64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190" y="2914246"/>
            <a:ext cx="5370194" cy="3943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ázek 15" descr="Soubor:Lascaux painting.jpg">
            <a:hlinkClick r:id="rId3"/>
            <a:extLst>
              <a:ext uri="{FF2B5EF4-FFF2-40B4-BE49-F238E27FC236}">
                <a16:creationId xmlns:a16="http://schemas.microsoft.com/office/drawing/2014/main" id="{74E525A4-76F0-45CA-AE17-8DD533CCD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869" y="1137489"/>
            <a:ext cx="3224088" cy="27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 descr="Soubor:Lascaux painting.jpg">
            <a:hlinkClick r:id="rId3"/>
            <a:extLst>
              <a:ext uri="{FF2B5EF4-FFF2-40B4-BE49-F238E27FC236}">
                <a16:creationId xmlns:a16="http://schemas.microsoft.com/office/drawing/2014/main" id="{3AC96EE7-FFBC-4CAC-8AC6-FB318D6E1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969" y="1140658"/>
            <a:ext cx="3751490" cy="27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 descr="Soubor:Lascaux painting.jpg">
            <a:hlinkClick r:id="rId3"/>
            <a:extLst>
              <a:ext uri="{FF2B5EF4-FFF2-40B4-BE49-F238E27FC236}">
                <a16:creationId xmlns:a16="http://schemas.microsoft.com/office/drawing/2014/main" id="{FA96D1F5-65E0-47E8-B792-A68A638E6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396" y="3897296"/>
            <a:ext cx="3947604" cy="296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Obrázek 11" descr="1.gif">
            <a:extLst>
              <a:ext uri="{FF2B5EF4-FFF2-40B4-BE49-F238E27FC236}">
                <a16:creationId xmlns:a16="http://schemas.microsoft.com/office/drawing/2014/main" id="{74952A32-1317-4910-A7D3-C23361F71F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71" y="4749971"/>
            <a:ext cx="2514600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xit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0" presetID="23" presetClass="exit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xit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40" presetID="23" presetClass="exit" presetSubtype="3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0D5628-DF1A-8FD3-BF2E-7D9DB5F25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35</a:t>
            </a:fld>
            <a:endParaRPr lang="cs-CZ" dirty="0"/>
          </a:p>
        </p:txBody>
      </p:sp>
      <p:pic>
        <p:nvPicPr>
          <p:cNvPr id="4098" name="officeArt object" descr="Obrázek">
            <a:extLst>
              <a:ext uri="{FF2B5EF4-FFF2-40B4-BE49-F238E27FC236}">
                <a16:creationId xmlns:a16="http://schemas.microsoft.com/office/drawing/2014/main" id="{3B2892DC-DC17-5A25-2882-EAE57EBB2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8" t="7874" r="9602" b="7874"/>
          <a:stretch>
            <a:fillRect/>
          </a:stretch>
        </p:blipFill>
        <p:spPr bwMode="auto">
          <a:xfrm>
            <a:off x="794497" y="1833749"/>
            <a:ext cx="3109801" cy="456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4097" name="Picture 1" descr="Obrázek">
            <a:extLst>
              <a:ext uri="{FF2B5EF4-FFF2-40B4-BE49-F238E27FC236}">
                <a16:creationId xmlns:a16="http://schemas.microsoft.com/office/drawing/2014/main" id="{E7A00B09-87D6-AE11-A6C4-1BF34DB0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7" t="6136" r="12804" b="8180"/>
          <a:stretch>
            <a:fillRect/>
          </a:stretch>
        </p:blipFill>
        <p:spPr bwMode="auto">
          <a:xfrm>
            <a:off x="6657975" y="1430567"/>
            <a:ext cx="3721534" cy="426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3FD9EA9F-706F-AEDD-DD1E-7CB88B9DC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3990740-50FF-7FC1-7858-5BD320B253D4}"/>
              </a:ext>
            </a:extLst>
          </p:cNvPr>
          <p:cNvSpPr txBox="1"/>
          <p:nvPr/>
        </p:nvSpPr>
        <p:spPr>
          <a:xfrm>
            <a:off x="4586288" y="5888950"/>
            <a:ext cx="6105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/>
            <a:r>
              <a:rPr lang="cs-CZ" sz="1800" dirty="0">
                <a:solidFill>
                  <a:srgbClr val="2388A9"/>
                </a:solidFill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východní Morava</a:t>
            </a:r>
            <a:endParaRPr lang="cs-CZ" sz="1600" dirty="0">
              <a:solidFill>
                <a:srgbClr val="2388A9"/>
              </a:solidFill>
              <a:effectLst/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Arial Unicode MS"/>
            </a:endParaRPr>
          </a:p>
          <a:p>
            <a:r>
              <a:rPr lang="cs-CZ" sz="1800" dirty="0">
                <a:solidFill>
                  <a:srgbClr val="2388A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pohřbívali ve skrčené poloze, obličejem k východu</a:t>
            </a:r>
            <a:endParaRPr lang="cs-CZ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493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B39719-8066-9E31-355C-15C32BBEC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DOBA ŽELEZNÁ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5050F5-1BCA-7FF1-82EF-3BBA6CFC8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2342016"/>
            <a:ext cx="10524626" cy="3847207"/>
          </a:xfrm>
        </p:spPr>
        <p:txBody>
          <a:bodyPr/>
          <a:lstStyle/>
          <a:p>
            <a:pPr marL="0" indent="0">
              <a:buNone/>
            </a:pPr>
            <a:r>
              <a:rPr lang="cs-CZ" sz="2800" dirty="0">
                <a:latin typeface="Verdana" panose="020B0604030504040204" pitchFamily="34" charset="0"/>
                <a:ea typeface="Verdana" panose="020B0604030504040204" pitchFamily="34" charset="0"/>
              </a:rPr>
              <a:t>DOBA ŽELEZNÁ  ( 800 - 0 )</a:t>
            </a:r>
          </a:p>
          <a:p>
            <a:pPr lvl="0" fontAlgn="base">
              <a:tabLst>
                <a:tab pos="449580" algn="l"/>
              </a:tabLst>
            </a:pPr>
            <a:r>
              <a:rPr lang="cs-CZ" sz="2800" b="0" dirty="0">
                <a:latin typeface="Verdana" panose="020B0604030504040204" pitchFamily="34" charset="0"/>
                <a:ea typeface="Verdana" panose="020B0604030504040204" pitchFamily="34" charset="0"/>
              </a:rPr>
              <a:t>přechod k době železné nebyl plynulý</a:t>
            </a:r>
          </a:p>
          <a:p>
            <a:pPr lvl="0" fontAlgn="base">
              <a:tabLst>
                <a:tab pos="449580" algn="l"/>
              </a:tabLst>
            </a:pPr>
            <a:r>
              <a:rPr lang="cs-CZ" sz="2800" b="0" dirty="0">
                <a:latin typeface="Verdana" panose="020B0604030504040204" pitchFamily="34" charset="0"/>
                <a:ea typeface="Verdana" panose="020B0604030504040204" pitchFamily="34" charset="0"/>
              </a:rPr>
              <a:t>ve 2. tisíciletí př. n. l. se začalo poprvé používat železo, zpočátku nebylo lepší než bronz – neuměli ho kalit</a:t>
            </a:r>
          </a:p>
          <a:p>
            <a:pPr lvl="0" fontAlgn="base">
              <a:tabLst>
                <a:tab pos="449580" algn="l"/>
              </a:tabLst>
            </a:pPr>
            <a:r>
              <a:rPr lang="cs-CZ" sz="2800" b="0" dirty="0">
                <a:latin typeface="Verdana" panose="020B0604030504040204" pitchFamily="34" charset="0"/>
                <a:ea typeface="Verdana" panose="020B0604030504040204" pitchFamily="34" charset="0"/>
              </a:rPr>
              <a:t>používali ho na dekorace – Řekové ho odmítali</a:t>
            </a:r>
          </a:p>
          <a:p>
            <a:pPr lvl="0" fontAlgn="base">
              <a:tabLst>
                <a:tab pos="449580" algn="l"/>
              </a:tabLst>
            </a:pPr>
            <a:r>
              <a:rPr lang="cs-CZ" sz="2800" b="0" dirty="0">
                <a:latin typeface="Verdana" panose="020B0604030504040204" pitchFamily="34" charset="0"/>
                <a:ea typeface="Verdana" panose="020B0604030504040204" pitchFamily="34" charset="0"/>
              </a:rPr>
              <a:t>v 8. – 7. stol. př. n. l. se začínají vyrábět železné zbraně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292620A-EE9E-E8B5-8A0B-90F4E66F7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9941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3" t="15038" r="106" b="-384"/>
          <a:stretch/>
        </p:blipFill>
        <p:spPr>
          <a:xfrm>
            <a:off x="-133350" y="-31749"/>
            <a:ext cx="12382662" cy="6974810"/>
          </a:xfrm>
          <a:prstGeom prst="rect">
            <a:avLst/>
          </a:prstGeom>
        </p:spPr>
      </p:pic>
      <p:sp>
        <p:nvSpPr>
          <p:cNvPr id="14" name="Obdélník 13"/>
          <p:cNvSpPr/>
          <p:nvPr/>
        </p:nvSpPr>
        <p:spPr>
          <a:xfrm>
            <a:off x="-43315" y="-53347"/>
            <a:ext cx="12309128" cy="6978652"/>
          </a:xfrm>
          <a:prstGeom prst="rect">
            <a:avLst/>
          </a:prstGeom>
          <a:solidFill>
            <a:schemeClr val="tx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Mgr. Bc. Daniella Havlová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15463" r="84758"/>
          <a:stretch/>
        </p:blipFill>
        <p:spPr>
          <a:xfrm>
            <a:off x="3684685" y="2362096"/>
            <a:ext cx="1469834" cy="1593219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5027149" y="2508765"/>
            <a:ext cx="49117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DĚKUJI </a:t>
            </a:r>
            <a:b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cs-CZ" sz="44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ZA POZORNOST</a:t>
            </a:r>
            <a:endParaRPr lang="cs-CZ" sz="28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34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PRAVĚK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4</a:t>
            </a:fld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816EC79-6902-4868-913B-71C6B6276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644" y="957099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878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389C6D-3F0B-E9D5-C97A-8AE286174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PRAVĚK</a:t>
            </a:r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7F4EDFB-A93F-8FC6-9FD0-80931A9A9B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26" y="1971675"/>
            <a:ext cx="4076700" cy="3829050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3160FC-8E0C-5941-7FE5-30082120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5</a:t>
            </a:fld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17D33D2-26CD-4F1C-992B-6744BE3346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81" y="1236056"/>
            <a:ext cx="3135503" cy="491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7317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389C6D-3F0B-E9D5-C97A-8AE286174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PRAVĚK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93160FC-8E0C-5941-7FE5-30082120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2A229D0-230D-4E1E-A169-973E5F0ED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91" y="1804916"/>
            <a:ext cx="6616639" cy="411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04A5F74-46BE-4CD0-86D3-C0B461633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460" y="1287448"/>
            <a:ext cx="4762500" cy="476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4736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PRAVĚK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</a:t>
            </a:fld>
            <a:endParaRPr lang="cs-CZ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33FF5057-B3A6-555D-4728-2BBF7FA50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4D46B845-86C8-AC6C-6BEE-0A568DC4D5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634" y="7436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9" name="Obrázek 1028">
            <a:extLst>
              <a:ext uri="{FF2B5EF4-FFF2-40B4-BE49-F238E27FC236}">
                <a16:creationId xmlns:a16="http://schemas.microsoft.com/office/drawing/2014/main" id="{729550E6-C3A8-5F37-8C38-9253424C2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10" t="36944" r="32890" b="32917"/>
          <a:stretch/>
        </p:blipFill>
        <p:spPr>
          <a:xfrm>
            <a:off x="628943" y="1532879"/>
            <a:ext cx="10232922" cy="43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83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</a:t>
            </a:fld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77024" y="1447429"/>
            <a:ext cx="2617967" cy="31775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2400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CA018D1-107A-49C5-B4C1-EAEC30055DCB}"/>
              </a:ext>
            </a:extLst>
          </p:cNvPr>
          <p:cNvSpPr txBox="1"/>
          <p:nvPr/>
        </p:nvSpPr>
        <p:spPr>
          <a:xfrm>
            <a:off x="1944209" y="801098"/>
            <a:ext cx="104135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/>
            <a:r>
              <a:rPr lang="cs-CZ" sz="20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ETAPY ANTROPOGENEZE</a:t>
            </a: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1E88FFBD-B796-4D7C-9D68-9F2A435FB88E}"/>
              </a:ext>
            </a:extLst>
          </p:cNvPr>
          <p:cNvSpPr txBox="1">
            <a:spLocks/>
          </p:cNvSpPr>
          <p:nvPr/>
        </p:nvSpPr>
        <p:spPr>
          <a:xfrm>
            <a:off x="497150" y="1172585"/>
            <a:ext cx="11300070" cy="5924699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fontAlgn="base">
              <a:buNone/>
            </a:pPr>
            <a:r>
              <a:rPr lang="cs-CZ" sz="1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PROCONSUL AFRICANUS ( před 20 miliony let )</a:t>
            </a:r>
          </a:p>
          <a:p>
            <a:pPr marL="228600"/>
            <a:r>
              <a:rPr lang="cs-CZ" sz="1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převažují zvířecí znaky</a:t>
            </a:r>
          </a:p>
          <a:p>
            <a:pPr marL="228600"/>
            <a:endParaRPr lang="cs-CZ" sz="1400" b="1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fontAlgn="base">
              <a:buNone/>
            </a:pPr>
            <a:r>
              <a:rPr lang="cs-CZ" sz="1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RAMAPITHECUS ( před 15 miliony let )</a:t>
            </a:r>
          </a:p>
          <a:p>
            <a:pPr marL="228600"/>
            <a:r>
              <a:rPr lang="cs-CZ" sz="1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výška: 1 m</a:t>
            </a:r>
          </a:p>
          <a:p>
            <a:pPr marL="228600"/>
            <a:r>
              <a:rPr lang="cs-CZ" sz="1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neživil se lovem → byl sběrač</a:t>
            </a:r>
          </a:p>
          <a:p>
            <a:pPr marL="228600"/>
            <a:endParaRPr lang="cs-CZ" sz="1400" b="1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fontAlgn="base">
              <a:buNone/>
            </a:pPr>
            <a:r>
              <a:rPr lang="cs-CZ" sz="1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AUSTRALOPITHECUS ( před 5 miliony let )</a:t>
            </a:r>
          </a:p>
          <a:p>
            <a:pPr marL="228600"/>
            <a:r>
              <a:rPr lang="cs-CZ" sz="1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používá nástroje, ale nevyrábí je</a:t>
            </a:r>
          </a:p>
          <a:p>
            <a:pPr marL="228600"/>
            <a:r>
              <a:rPr lang="cs-CZ" sz="1400" b="1" dirty="0" err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australis</a:t>
            </a:r>
            <a:r>
              <a:rPr lang="cs-CZ" sz="1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= latinsky jižní</a:t>
            </a:r>
          </a:p>
          <a:p>
            <a:pPr marL="228600"/>
            <a:endParaRPr lang="cs-CZ" sz="1400" b="1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fontAlgn="base">
              <a:buNone/>
            </a:pPr>
            <a:r>
              <a:rPr lang="cs-CZ" sz="1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HOMO HABILIS ( před 2 miliony let )</a:t>
            </a:r>
          </a:p>
          <a:p>
            <a:pPr marL="228600"/>
            <a:r>
              <a:rPr lang="cs-CZ" sz="1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„člověk zručný“</a:t>
            </a:r>
          </a:p>
          <a:p>
            <a:pPr marL="228600"/>
            <a:r>
              <a:rPr lang="cs-CZ" sz="1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cíleně vyrábí nástroje</a:t>
            </a:r>
          </a:p>
          <a:p>
            <a:pPr marL="228600"/>
            <a:endParaRPr lang="cs-CZ" sz="1400" b="1" dirty="0">
              <a:solidFill>
                <a:srgbClr val="2388A9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lvl="0" indent="0" fontAlgn="base">
              <a:buNone/>
            </a:pPr>
            <a:r>
              <a:rPr lang="cs-CZ" sz="1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HOMO ERECTUS ( před 1 milionem let )</a:t>
            </a:r>
          </a:p>
          <a:p>
            <a:pPr marL="228600"/>
            <a:r>
              <a:rPr lang="cs-CZ" sz="1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„člověk vzpřímený“</a:t>
            </a:r>
          </a:p>
          <a:p>
            <a:pPr marL="228600"/>
            <a:r>
              <a:rPr lang="cs-CZ" sz="1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postava se napřimuje</a:t>
            </a:r>
          </a:p>
          <a:p>
            <a:pPr marL="228600"/>
            <a:r>
              <a:rPr lang="cs-CZ" sz="14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jiný název: PITECANTROPUS nebo ČLOVĚK HEIDELBERSKÝ</a:t>
            </a:r>
          </a:p>
          <a:p>
            <a:pPr algn="just"/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5FE9F922-40E9-4936-AF1F-B94B05BFA667}"/>
              </a:ext>
            </a:extLst>
          </p:cNvPr>
          <p:cNvSpPr txBox="1">
            <a:spLocks/>
          </p:cNvSpPr>
          <p:nvPr/>
        </p:nvSpPr>
        <p:spPr>
          <a:xfrm>
            <a:off x="2001520" y="260681"/>
            <a:ext cx="9824720" cy="6463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600" b="1" dirty="0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PRAVĚK</a:t>
            </a:r>
          </a:p>
        </p:txBody>
      </p:sp>
    </p:spTree>
    <p:extLst>
      <p:ext uri="{BB962C8B-B14F-4D97-AF65-F5344CB8AC3E}">
        <p14:creationId xmlns:p14="http://schemas.microsoft.com/office/powerpoint/2010/main" val="1107279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Verdana" panose="020B0604030504040204" pitchFamily="34" charset="0"/>
                <a:ea typeface="Verdana" panose="020B0604030504040204" pitchFamily="34" charset="0"/>
              </a:rPr>
              <a:t>PRAVĚK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8747" y="1377180"/>
            <a:ext cx="10169777" cy="4909036"/>
          </a:xfrm>
        </p:spPr>
        <p:txBody>
          <a:bodyPr/>
          <a:lstStyle/>
          <a:p>
            <a:pPr marL="0" indent="0">
              <a:buNone/>
            </a:pPr>
            <a:r>
              <a:rPr lang="cs-CZ" sz="1800" b="1" u="sng" strike="noStrike" kern="0" spc="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HOMO ERECTUS PEKINENSIS</a:t>
            </a:r>
            <a:r>
              <a:rPr lang="cs-CZ" sz="1800" b="1" u="none" strike="noStrike" kern="0" spc="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 (</a:t>
            </a:r>
            <a:r>
              <a:rPr lang="cs-CZ" sz="1800" u="none" strike="noStrike" kern="0" spc="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 500 000 př. n. l. )</a:t>
            </a:r>
            <a:endParaRPr lang="cs-CZ" sz="1600" u="none" strike="noStrike" kern="0" spc="0" dirty="0">
              <a:effectLst/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Arial Unicode MS"/>
            </a:endParaRPr>
          </a:p>
          <a:p>
            <a:pPr marL="228600"/>
            <a:r>
              <a:rPr lang="cs-CZ" sz="180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používá oheň </a:t>
            </a:r>
            <a:endParaRPr lang="cs-CZ" sz="1600" dirty="0">
              <a:effectLst/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Arial Unicode MS"/>
            </a:endParaRPr>
          </a:p>
          <a:p>
            <a:pPr marL="228600"/>
            <a:r>
              <a:rPr lang="cs-CZ" sz="180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žil v Asii</a:t>
            </a:r>
            <a:endParaRPr lang="cs-CZ" sz="1600" dirty="0">
              <a:effectLst/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Arial Unicode MS"/>
            </a:endParaRPr>
          </a:p>
          <a:p>
            <a:pPr marL="0" lvl="0" indent="0" fontAlgn="base">
              <a:buNone/>
            </a:pPr>
            <a:r>
              <a:rPr lang="cs-CZ" sz="1800" b="1" u="sng" strike="noStrike" kern="0" spc="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HOMO SAPIENS</a:t>
            </a:r>
            <a:r>
              <a:rPr lang="cs-CZ" sz="1800" b="1" u="none" strike="noStrike" kern="0" spc="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 </a:t>
            </a:r>
            <a:endParaRPr lang="cs-CZ" sz="1600" u="none" strike="noStrike" kern="0" spc="0" dirty="0">
              <a:effectLst/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Arial Unicode MS"/>
            </a:endParaRPr>
          </a:p>
          <a:p>
            <a:pPr marL="228600"/>
            <a:r>
              <a:rPr lang="cs-CZ" sz="180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začíná se podobat dnešním lidem</a:t>
            </a:r>
            <a:endParaRPr lang="cs-CZ" sz="1600" dirty="0"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Arial Unicode MS"/>
            </a:endParaRPr>
          </a:p>
          <a:p>
            <a:pPr marL="228600"/>
            <a:endParaRPr lang="cs-CZ" sz="1600" dirty="0">
              <a:effectLst/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Arial Unicode MS"/>
            </a:endParaRPr>
          </a:p>
          <a:p>
            <a:pPr marL="228600"/>
            <a:r>
              <a:rPr lang="cs-CZ" sz="180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poddruhy:  </a:t>
            </a:r>
            <a:r>
              <a:rPr lang="cs-CZ" sz="1800" b="1" u="sng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HOMO SAPIENS NEANDERTALENSIS</a:t>
            </a:r>
            <a:r>
              <a:rPr lang="cs-CZ" sz="180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 ( 150 000 př. n. l. )</a:t>
            </a:r>
            <a:endParaRPr lang="cs-CZ" sz="1800" dirty="0"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Arial Unicode MS"/>
            </a:endParaRPr>
          </a:p>
          <a:p>
            <a:pPr marL="0" indent="0">
              <a:buNone/>
            </a:pPr>
            <a:r>
              <a:rPr lang="cs-CZ" sz="160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                      		- nalezen v Německu</a:t>
            </a:r>
            <a:endParaRPr lang="cs-CZ" sz="1400" dirty="0">
              <a:effectLst/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Arial Unicode MS"/>
            </a:endParaRPr>
          </a:p>
          <a:p>
            <a:pPr marL="0" indent="0">
              <a:buNone/>
            </a:pPr>
            <a:r>
              <a:rPr lang="cs-CZ" sz="180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                   		- slepá větev</a:t>
            </a:r>
            <a:endParaRPr lang="cs-CZ" sz="1600" dirty="0">
              <a:effectLst/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Arial Unicode MS"/>
            </a:endParaRPr>
          </a:p>
          <a:p>
            <a:pPr marL="0" indent="0">
              <a:buNone/>
            </a:pPr>
            <a:r>
              <a:rPr lang="cs-CZ" sz="180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                            </a:t>
            </a:r>
            <a:r>
              <a:rPr lang="cs-CZ" sz="1800" b="1" u="sng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HOMO SAPIENS CROMAGNON</a:t>
            </a:r>
            <a:r>
              <a:rPr lang="cs-CZ" sz="180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 </a:t>
            </a:r>
            <a:endParaRPr lang="cs-CZ" sz="1600" dirty="0"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Arial Unicode MS"/>
            </a:endParaRPr>
          </a:p>
          <a:p>
            <a:pPr marL="0" indent="0">
              <a:buNone/>
            </a:pPr>
            <a:r>
              <a:rPr lang="cs-CZ" sz="160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			- </a:t>
            </a:r>
            <a:r>
              <a:rPr lang="cs-CZ" sz="180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nalezen ve Francii ( </a:t>
            </a:r>
            <a:r>
              <a:rPr lang="cs-CZ" sz="1800" dirty="0" err="1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Crô</a:t>
            </a:r>
            <a:r>
              <a:rPr lang="cs-CZ" sz="180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 – </a:t>
            </a:r>
            <a:r>
              <a:rPr lang="cs-CZ" sz="1800" dirty="0" err="1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Magnon</a:t>
            </a:r>
            <a:r>
              <a:rPr lang="cs-CZ" sz="180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 )</a:t>
            </a:r>
            <a:endParaRPr lang="cs-CZ" sz="1600" dirty="0">
              <a:effectLst/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Arial Unicode MS"/>
            </a:endParaRPr>
          </a:p>
          <a:p>
            <a:pPr marL="0" lvl="0" indent="0" fontAlgn="base">
              <a:buNone/>
            </a:pPr>
            <a:r>
              <a:rPr lang="cs-CZ" sz="1800" b="1" u="sng" strike="noStrike" kern="0" spc="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HOMO SAPIENS </a:t>
            </a:r>
            <a:r>
              <a:rPr lang="cs-CZ" sz="1800" b="1" u="sng" strike="noStrike" kern="0" spc="0" dirty="0" err="1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SAPIENS</a:t>
            </a:r>
            <a:r>
              <a:rPr lang="cs-CZ" sz="1800" u="none" strike="noStrike" kern="0" spc="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 ( 35 000 př. n. l. )</a:t>
            </a:r>
            <a:endParaRPr lang="cs-CZ" sz="1600" u="none" strike="noStrike" kern="0" spc="0" dirty="0">
              <a:effectLst/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Arial Unicode MS"/>
            </a:endParaRPr>
          </a:p>
          <a:p>
            <a:pPr marL="228600"/>
            <a:r>
              <a:rPr lang="cs-CZ" sz="1800" dirty="0">
                <a:effectLst/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Arial Unicode MS"/>
              </a:rPr>
              <a:t>naleziště u nás:  Předmostí u Přerova a Dolní Věstonice</a:t>
            </a:r>
            <a:endParaRPr lang="cs-CZ" sz="1600" dirty="0">
              <a:effectLst/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  <a:cs typeface="Arial Unicode MS"/>
            </a:endParaRPr>
          </a:p>
          <a:p>
            <a:pPr algn="just"/>
            <a:endParaRPr lang="cs-CZ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1247851"/>
      </p:ext>
    </p:extLst>
  </p:cSld>
  <p:clrMapOvr>
    <a:masterClrMapping/>
  </p:clrMapOvr>
</p:sld>
</file>

<file path=ppt/theme/theme1.xml><?xml version="1.0" encoding="utf-8"?>
<a:theme xmlns:a="http://schemas.openxmlformats.org/drawingml/2006/main" name="VŠEM 2021">
  <a:themeElements>
    <a:clrScheme name="Vlastní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AD47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Akademie VŠEM.potx.pptx" id="{717EA536-0998-46C9-86E7-D6144D8C8E34}" vid="{83C76FF8-1325-42BE-A3BB-C12C64C1000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Vlastní 33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70AD47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Šablona Akademie VŠEM</Template>
  <TotalTime>376</TotalTime>
  <Words>1160</Words>
  <Application>Microsoft Office PowerPoint</Application>
  <PresentationFormat>Širokoúhlá obrazovka</PresentationFormat>
  <Paragraphs>198</Paragraphs>
  <Slides>37</Slides>
  <Notes>20</Notes>
  <HiddenSlides>1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Verdana</vt:lpstr>
      <vt:lpstr>VŠEM 2021</vt:lpstr>
      <vt:lpstr>Prezentace aplikace PowerPoint</vt:lpstr>
      <vt:lpstr>PRAVĚK</vt:lpstr>
      <vt:lpstr>PRAVĚK</vt:lpstr>
      <vt:lpstr>PRAVĚK</vt:lpstr>
      <vt:lpstr>PRAVĚK</vt:lpstr>
      <vt:lpstr>PRAVĚK</vt:lpstr>
      <vt:lpstr>PRAVĚK</vt:lpstr>
      <vt:lpstr>Prezentace aplikace PowerPoint</vt:lpstr>
      <vt:lpstr>PRAVĚK</vt:lpstr>
      <vt:lpstr>PERIODIZACE PRAVĚKU</vt:lpstr>
      <vt:lpstr>PERIODIZACE PRAVĚKU</vt:lpstr>
      <vt:lpstr>NEOLIT</vt:lpstr>
      <vt:lpstr>NEOLIT</vt:lpstr>
      <vt:lpstr>DOBA BRONZOVÁ</vt:lpstr>
      <vt:lpstr>DOBA BRONZOVÁ</vt:lpstr>
      <vt:lpstr>DOBA KAMENNÁ název vznikl podle  hlavního nástroje, který pravěcí lidé používali- opracovaného kamene - PĚSTNÍHO KLÍNU . Používali ho k řezání, sekání i jako zbraň.</vt:lpstr>
      <vt:lpstr>DOBA KAMENNÁ</vt:lpstr>
      <vt:lpstr>STARŠÍ DOBA KAMENNÁ</vt:lpstr>
      <vt:lpstr>STARŠÍ DOBA KAMENNÁ</vt:lpstr>
      <vt:lpstr>STARŠÍ DOBA KAMENNÁ</vt:lpstr>
      <vt:lpstr>STARŠÍ DOBA KAMENNÁ</vt:lpstr>
      <vt:lpstr>STARŠÍ DOBA KAMENNÁ</vt:lpstr>
      <vt:lpstr>STARŠÍ DOBA KAMENNÁ</vt:lpstr>
      <vt:lpstr>STARŠÍ DOBA KAMENNÁ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DOBA ŽELEZNÁ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Havlová Daniella Ema</dc:creator>
  <cp:lastModifiedBy>Dan</cp:lastModifiedBy>
  <cp:revision>47</cp:revision>
  <dcterms:created xsi:type="dcterms:W3CDTF">2022-09-07T11:40:21Z</dcterms:created>
  <dcterms:modified xsi:type="dcterms:W3CDTF">2022-09-12T18:51:35Z</dcterms:modified>
</cp:coreProperties>
</file>