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6" r:id="rId2"/>
  </p:sldMasterIdLst>
  <p:notesMasterIdLst>
    <p:notesMasterId r:id="rId19"/>
  </p:notesMasterIdLst>
  <p:sldIdLst>
    <p:sldId id="278" r:id="rId3"/>
    <p:sldId id="281" r:id="rId4"/>
    <p:sldId id="283" r:id="rId5"/>
    <p:sldId id="284" r:id="rId6"/>
    <p:sldId id="285" r:id="rId7"/>
    <p:sldId id="282" r:id="rId8"/>
    <p:sldId id="287" r:id="rId9"/>
    <p:sldId id="293" r:id="rId10"/>
    <p:sldId id="294" r:id="rId11"/>
    <p:sldId id="288" r:id="rId12"/>
    <p:sldId id="289" r:id="rId13"/>
    <p:sldId id="291" r:id="rId14"/>
    <p:sldId id="292" r:id="rId15"/>
    <p:sldId id="290" r:id="rId16"/>
    <p:sldId id="286" r:id="rId17"/>
    <p:sldId id="29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0085A2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07.09.2022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184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693AE-F58C-439D-A686-C11395BF41E0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436" name="Zástupný symbol pro záhlaví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Elektronická učebnice - Základní škola Děčín VI, Na Stráni 879/2, příspěvková organizace</a:t>
            </a:r>
          </a:p>
        </p:txBody>
      </p:sp>
    </p:spTree>
    <p:extLst>
      <p:ext uri="{BB962C8B-B14F-4D97-AF65-F5344CB8AC3E}">
        <p14:creationId xmlns:p14="http://schemas.microsoft.com/office/powerpoint/2010/main" val="140266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B0BE35F-A9DC-4F18-B0AF-D95CA2F6667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F08CA1D-C0E4-4DFC-8563-785A08EA6DD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0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1030369-EBD4-445C-8B86-9CCF8574DE1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8A475EB-BC13-48B3-9A0A-3A067C32E83C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5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4ADD6CA-0883-414D-9DED-A5D407385F0A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688C936-0C76-4DC6-A3AA-58C9114ACAD8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08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D7BE57A-90E8-4B67-8B13-763B8DF82A4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66058DB-0763-4969-9532-8E6E93A97361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8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DA9DD14-5854-482E-96EC-9E24F2FDEBC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879E688-D654-40EE-8845-38BEDEC43DC8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1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6A787C6-981B-4ACE-8F0B-16C768A8031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ED04DF1-50AC-4E7B-B760-75A4D8434D4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90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90CE295-673C-4946-8CCD-F6171CC8821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7BC0395-07A3-4D9D-B0B0-FA09E83B28B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84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2CFDE7C-BC47-4329-84BE-EF2B3DAEE78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48E28B1-9FCF-4E49-A1F0-CCC2E2A12A3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5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4430942-E3C5-4686-9CB4-8862E7324A43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8351E23-58E2-41B3-9FF9-3B096AB09C2C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27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3853752-65A8-4EE4-B624-9531FDB62085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D7B08F0-94C7-4998-BB87-CACE6BA64CD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85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1A97B4B-0FB8-4506-8FA8-B61D248DB45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2F42C3F-D961-4862-92B5-5B6A74EA984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9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70">
              <a:defRPr/>
            </a:pPr>
            <a:fld id="{DCF724C8-E3C4-471E-BD5D-70FAB6016F7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07.09.2022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70"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70">
              <a:defRPr/>
            </a:pPr>
            <a:fld id="{BA85C8D4-B36B-4F67-B1A9-060D41C35AC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3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914268" y="1127116"/>
            <a:ext cx="2631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ÚVOD DO STUDIA DĚJEPISU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Chronologie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3528" y="1288404"/>
            <a:ext cx="8859005" cy="4361194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cs-CZ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Chronos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= čas.</a:t>
            </a:r>
          </a:p>
          <a:p>
            <a:pPr marL="0" indent="0" algn="just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V minulosti se čas určoval různými způsoby: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V antickém Řecku podle olympiád.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Ve starověkém Orientu podle vlády panovníků.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Ve starověkém Římě buď od založení města nebo podle vlády panovníků (konzulů, později císařů).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V roce 525 bylo zavedeno datování od narození Ježíše Krista.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Juliánský kalendář.</a:t>
            </a:r>
          </a:p>
          <a:p>
            <a:pPr lvl="2" algn="just"/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1582 založen Gregoriánský kalendář.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pic>
        <p:nvPicPr>
          <p:cNvPr id="205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56" y="2643809"/>
            <a:ext cx="2354335" cy="235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4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Genealogie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051" y="1142630"/>
            <a:ext cx="9395791" cy="2277547"/>
          </a:xfrm>
        </p:spPr>
        <p:txBody>
          <a:bodyPr/>
          <a:lstStyle/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Zkoumá rodové vztahy.</a:t>
            </a: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U nás se tím zabývali nejstarší kronikáři.</a:t>
            </a: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 dnešní době se už rodokmeny dělají v online prostředí, kde si uživatel může vkládat vlastní rodokmen a systém vyhledá případné shody s jinými již zadanými rodokmeny.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166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/>
          </a:p>
        </p:txBody>
      </p:sp>
      <p:pic>
        <p:nvPicPr>
          <p:cNvPr id="40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36" y="113813"/>
            <a:ext cx="8537851" cy="66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3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704" y="121827"/>
            <a:ext cx="5453270" cy="66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4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Heraldika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1" y="1077404"/>
            <a:ext cx="8026400" cy="2954655"/>
          </a:xfrm>
        </p:spPr>
        <p:txBody>
          <a:bodyPr/>
          <a:lstStyle/>
          <a:p>
            <a:pPr marL="0" indent="0">
              <a:buNone/>
            </a:pP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- Heraldika popisuje erby (znaky).</a:t>
            </a:r>
          </a:p>
          <a:p>
            <a:pPr marL="0" indent="0">
              <a:buNone/>
            </a:pP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- Největší rozkvět heraldiky datujeme do středověku. Svůj vlastní znak mohl a může mít nejen rod nebo jednotlivec, ale i město, stát či společnost.</a:t>
            </a:r>
          </a:p>
          <a:p>
            <a:pPr marL="0" indent="0">
              <a:buNone/>
            </a:pP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- Vznik erbů se počítá do období křížových výprav </a:t>
            </a:r>
            <a:b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do Svaté země, kdy se evropští rytíři potřebovali jednoduše od sebe odlišit. A proto jednoduchými tvary </a:t>
            </a:r>
            <a:b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či barvami vyzdobili své štíty.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457" y="1421312"/>
            <a:ext cx="2480848" cy="29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68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Zakladatel dějepisu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45" y="1195638"/>
            <a:ext cx="9509097" cy="76944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Za zakladatele historie je považován řecký dějepisec Hérodotos, kterému také přezdíváme „otec dějepisu“.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2" y="1969604"/>
            <a:ext cx="3060700" cy="4191000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881895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Úvod do studia dějepisu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3868" y="1308237"/>
            <a:ext cx="11492372" cy="4470455"/>
          </a:xfrm>
        </p:spPr>
        <p:txBody>
          <a:bodyPr/>
          <a:lstStyle/>
          <a:p>
            <a:pPr marL="0" lvl="0" indent="0" algn="just" fontAlgn="base">
              <a:lnSpc>
                <a:spcPct val="150000"/>
              </a:lnSpc>
              <a:buNone/>
            </a:pPr>
            <a:r>
              <a:rPr lang="cs-CZ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- historie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= věda, která zkoumá minulost;</a:t>
            </a:r>
          </a:p>
          <a:p>
            <a:pPr marL="0" lvl="0" indent="0" algn="just" fontAlgn="base">
              <a:lnSpc>
                <a:spcPct val="150000"/>
              </a:lnSpc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minulost poznáváme skrze historické prameny;</a:t>
            </a:r>
          </a:p>
          <a:p>
            <a:pPr lvl="0" algn="just" fontAlgn="base">
              <a:lnSpc>
                <a:spcPct val="150000"/>
              </a:lnSpc>
            </a:pPr>
            <a:endParaRPr lang="cs-CZ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just" fontAlgn="base">
              <a:lnSpc>
                <a:spcPct val="150000"/>
              </a:lnSpc>
              <a:buNone/>
            </a:pPr>
            <a:r>
              <a:rPr lang="cs-CZ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- historické prameny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HMOTNÉ - archeologie, vykopávky, kosterní pozůstatky člověka, výtvory, šperky.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PÍSEMNÉ - texty, smlouvy, zákoníky, kroniky, noviny, dopisy.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Cíle historie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512" y="1579951"/>
            <a:ext cx="7919620" cy="20980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  <a:t>- poznat minulost;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  <a:t>- pochopit přítomnost;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  <a:t>- předvídat budoucnost.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613" y="248175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Periodizace dějin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3285" y="1578824"/>
            <a:ext cx="7919620" cy="4783361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Dějiny lidské společnosti dělíme na určitá období (periody, epochy).</a:t>
            </a:r>
          </a:p>
          <a:p>
            <a:pPr marL="0" indent="0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- 5 epoch: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2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PRAVĚK; 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2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STAROVĚK;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2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STŘEDOVĚK;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2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NOVOVĚK;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cs-CZ" sz="2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MODERNÍ DĚJINY.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A2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7093" y="649044"/>
            <a:ext cx="10060767" cy="379656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867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Dějiny lidské společnosti členíme na určitá období (periody/epochy/éry</a:t>
            </a:r>
            <a:r>
              <a:rPr lang="cs-CZ" sz="1600" b="1" dirty="0">
                <a:solidFill>
                  <a:srgbClr val="9BBB5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):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39184" y="3429000"/>
            <a:ext cx="1132840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5615517" y="3236385"/>
            <a:ext cx="0" cy="385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119967" y="3236385"/>
            <a:ext cx="0" cy="385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303684" y="3236385"/>
            <a:ext cx="0" cy="385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1103446" y="3813043"/>
            <a:ext cx="1109599" cy="3385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PRAVĚK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599724" y="3813043"/>
            <a:ext cx="1418978" cy="3385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STAROVĚK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288022" y="3813043"/>
            <a:ext cx="1569660" cy="3385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STŘEDOVĚK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8304245" y="3813043"/>
            <a:ext cx="1319592" cy="33855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NOVOVĚK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936427" y="3717033"/>
            <a:ext cx="1330580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MODERNÍ</a:t>
            </a:r>
            <a:r>
              <a:rPr lang="cs-CZ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DĚJINY</a:t>
            </a:r>
          </a:p>
        </p:txBody>
      </p:sp>
      <p:cxnSp>
        <p:nvCxnSpPr>
          <p:cNvPr id="26" name="Přímá spojnice se šipkou 25"/>
          <p:cNvCxnSpPr/>
          <p:nvPr/>
        </p:nvCxnSpPr>
        <p:spPr>
          <a:xfrm>
            <a:off x="239184" y="2660915"/>
            <a:ext cx="113284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5615517" y="2468034"/>
            <a:ext cx="0" cy="385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11" name="Přímá spojnice 17410"/>
          <p:cNvCxnSpPr/>
          <p:nvPr/>
        </p:nvCxnSpPr>
        <p:spPr>
          <a:xfrm>
            <a:off x="4271433" y="2468034"/>
            <a:ext cx="0" cy="3852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15" name="Přímá spojnice 17414"/>
          <p:cNvCxnSpPr/>
          <p:nvPr/>
        </p:nvCxnSpPr>
        <p:spPr>
          <a:xfrm>
            <a:off x="6959600" y="2468034"/>
            <a:ext cx="0" cy="385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19" name="Přímá spojnice 17418"/>
          <p:cNvCxnSpPr/>
          <p:nvPr/>
        </p:nvCxnSpPr>
        <p:spPr>
          <a:xfrm>
            <a:off x="8303684" y="2468034"/>
            <a:ext cx="0" cy="385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21" name="Přímá spojnice 17420"/>
          <p:cNvCxnSpPr/>
          <p:nvPr/>
        </p:nvCxnSpPr>
        <p:spPr>
          <a:xfrm>
            <a:off x="9647767" y="2468034"/>
            <a:ext cx="0" cy="3852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23" name="Přímá spojnice 17422"/>
          <p:cNvCxnSpPr/>
          <p:nvPr/>
        </p:nvCxnSpPr>
        <p:spPr>
          <a:xfrm>
            <a:off x="9457267" y="3236385"/>
            <a:ext cx="0" cy="3852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8" name="TextovéPole 17423"/>
          <p:cNvSpPr txBox="1">
            <a:spLocks noChangeArrowheads="1"/>
          </p:cNvSpPr>
          <p:nvPr/>
        </p:nvSpPr>
        <p:spPr bwMode="auto">
          <a:xfrm>
            <a:off x="3983568" y="2755900"/>
            <a:ext cx="385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7439" name="TextovéPole 17424"/>
          <p:cNvSpPr txBox="1">
            <a:spLocks noChangeArrowheads="1"/>
          </p:cNvSpPr>
          <p:nvPr/>
        </p:nvSpPr>
        <p:spPr bwMode="auto">
          <a:xfrm>
            <a:off x="5135034" y="2755900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</p:txBody>
      </p:sp>
      <p:sp>
        <p:nvSpPr>
          <p:cNvPr id="17440" name="TextovéPole 17425"/>
          <p:cNvSpPr txBox="1">
            <a:spLocks noChangeArrowheads="1"/>
          </p:cNvSpPr>
          <p:nvPr/>
        </p:nvSpPr>
        <p:spPr bwMode="auto">
          <a:xfrm>
            <a:off x="6383867" y="2755900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</a:p>
        </p:txBody>
      </p:sp>
      <p:sp>
        <p:nvSpPr>
          <p:cNvPr id="17441" name="TextovéPole 17426"/>
          <p:cNvSpPr txBox="1">
            <a:spLocks noChangeArrowheads="1"/>
          </p:cNvSpPr>
          <p:nvPr/>
        </p:nvSpPr>
        <p:spPr bwMode="auto">
          <a:xfrm>
            <a:off x="7727951" y="2755900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1500</a:t>
            </a:r>
          </a:p>
        </p:txBody>
      </p:sp>
      <p:sp>
        <p:nvSpPr>
          <p:cNvPr id="17442" name="TextovéPole 17427"/>
          <p:cNvSpPr txBox="1">
            <a:spLocks noChangeArrowheads="1"/>
          </p:cNvSpPr>
          <p:nvPr/>
        </p:nvSpPr>
        <p:spPr bwMode="auto">
          <a:xfrm>
            <a:off x="9072034" y="2755900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</p:txBody>
      </p:sp>
      <p:sp>
        <p:nvSpPr>
          <p:cNvPr id="17443" name="TextovéPole 17430"/>
          <p:cNvSpPr txBox="1">
            <a:spLocks noChangeArrowheads="1"/>
          </p:cNvSpPr>
          <p:nvPr/>
        </p:nvSpPr>
        <p:spPr bwMode="auto">
          <a:xfrm>
            <a:off x="527051" y="1989667"/>
            <a:ext cx="4586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před naším letopočtem (před Kristem</a:t>
            </a:r>
            <a:r>
              <a:rPr lang="cs-CZ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444" name="TextovéPole 17431"/>
          <p:cNvSpPr txBox="1">
            <a:spLocks noChangeArrowheads="1"/>
          </p:cNvSpPr>
          <p:nvPr/>
        </p:nvSpPr>
        <p:spPr bwMode="auto">
          <a:xfrm>
            <a:off x="5903384" y="1989667"/>
            <a:ext cx="34692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našeho letopočtu (po Kristu</a:t>
            </a:r>
            <a:r>
              <a:rPr lang="cs-CZ" sz="1600" b="1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  <p:pic>
        <p:nvPicPr>
          <p:cNvPr id="17445" name="Picture 38" descr="185d2cb3ac_578694_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34" y="4580467"/>
            <a:ext cx="2832100" cy="19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6" name="Picture 40" descr="divy1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9967" y="4389967"/>
            <a:ext cx="2561167" cy="192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7" name="Picture 42" descr="middle_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384" y="4389968"/>
            <a:ext cx="2048933" cy="230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8" name="Picture 44" descr="250px-Columbus_Taking_Possess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3184" y="4773085"/>
            <a:ext cx="2207683" cy="167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49" name="Picture 46" descr="Image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08734" y="4485217"/>
            <a:ext cx="1384300" cy="22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0" name="TextovéPole 2"/>
          <p:cNvSpPr txBox="1">
            <a:spLocks noChangeArrowheads="1"/>
          </p:cNvSpPr>
          <p:nvPr/>
        </p:nvSpPr>
        <p:spPr bwMode="auto">
          <a:xfrm>
            <a:off x="10407250" y="1028700"/>
            <a:ext cx="1253869" cy="9543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867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léta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867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staletí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cs-CZ" sz="1867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tisíciletí</a:t>
            </a:r>
          </a:p>
        </p:txBody>
      </p:sp>
    </p:spTree>
    <p:extLst>
      <p:ext uri="{BB962C8B-B14F-4D97-AF65-F5344CB8AC3E}">
        <p14:creationId xmlns:p14="http://schemas.microsoft.com/office/powerpoint/2010/main" val="255278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Pomocné vědy historické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0285" y="1293965"/>
            <a:ext cx="9471182" cy="5632311"/>
          </a:xfrm>
        </p:spPr>
        <p:txBody>
          <a:bodyPr/>
          <a:lstStyle/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paleografie -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zabývá se písemnými doklady;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diplomatika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zkoumá listinný materiál úřední;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numismatika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zabývá se mincemi;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heraldika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nauka o erbech a rodových znacích zejména šlechtických rodin;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sfragistika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zkoumá pečetě na listinném materiálu;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demografie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studuje pohyb obyvatelstva (národní vývoj hranic...);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statistika -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vyhodnocuje statistické údaje;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paleontologie –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zkoumá zkameněliny; 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genealogie - 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zkoumá rodokmeny;</a:t>
            </a:r>
          </a:p>
          <a:p>
            <a:pPr marL="0" lvl="0" indent="0" algn="just" fontAlgn="base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- chronologie</a:t>
            </a:r>
            <a:r>
              <a:rPr 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 – zabývá se způsoby měření času.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704" y="5056368"/>
            <a:ext cx="1453188" cy="1423632"/>
          </a:xfrm>
          <a:prstGeom prst="rect">
            <a:avLst/>
          </a:prstGeom>
        </p:spPr>
      </p:pic>
      <p:pic>
        <p:nvPicPr>
          <p:cNvPr id="1026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86" y="1574503"/>
            <a:ext cx="1190454" cy="119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385" y="2990822"/>
            <a:ext cx="1077401" cy="16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Paleografie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42" y="1354665"/>
            <a:ext cx="8992262" cy="118494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Termín paleografie vzniká ve Francii v 18. století.</a:t>
            </a:r>
          </a:p>
          <a:p>
            <a:pPr marL="0" indent="0"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 Cílem paleografie je správně číst a místně a časově určit písmo.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72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/>
          </a:p>
        </p:txBody>
      </p:sp>
      <p:pic>
        <p:nvPicPr>
          <p:cNvPr id="512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080" y="696474"/>
            <a:ext cx="8710129" cy="5783526"/>
          </a:xfrm>
          <a:prstGeom prst="rect">
            <a:avLst/>
          </a:prstGeom>
          <a:noFill/>
          <a:effectLst>
            <a:softEdge rad="419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377024" y="1447429"/>
            <a:ext cx="2617967" cy="3177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Podpisy pod Deklarací nezávislosti USA (1776)</a:t>
            </a:r>
          </a:p>
        </p:txBody>
      </p:sp>
    </p:spTree>
    <p:extLst>
      <p:ext uri="{BB962C8B-B14F-4D97-AF65-F5344CB8AC3E}">
        <p14:creationId xmlns:p14="http://schemas.microsoft.com/office/powerpoint/2010/main" val="110727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/>
          </a:p>
        </p:txBody>
      </p:sp>
      <p:pic>
        <p:nvPicPr>
          <p:cNvPr id="6146" name="Picture 2" descr="Nemohu změnit svých názorů.“ Příběh jednoho z nejvýznamnějších českých  ekonomů, jenž se po válce mocným nehodil do nové do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8" y="0"/>
            <a:ext cx="5475312" cy="6768000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09562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107</TotalTime>
  <Words>508</Words>
  <Application>Microsoft Office PowerPoint</Application>
  <PresentationFormat>Širokoúhlá obrazovka</PresentationFormat>
  <Paragraphs>90</Paragraphs>
  <Slides>16</Slides>
  <Notes>2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VŠEM 2021</vt:lpstr>
      <vt:lpstr>Motiv sady Office</vt:lpstr>
      <vt:lpstr>Prezentace aplikace PowerPoint</vt:lpstr>
      <vt:lpstr>Úvod do studia dějepisu</vt:lpstr>
      <vt:lpstr>Cíle historie</vt:lpstr>
      <vt:lpstr>Periodizace dějin</vt:lpstr>
      <vt:lpstr>Prezentace aplikace PowerPoint</vt:lpstr>
      <vt:lpstr>Pomocné vědy historické</vt:lpstr>
      <vt:lpstr>Paleografie</vt:lpstr>
      <vt:lpstr>Prezentace aplikace PowerPoint</vt:lpstr>
      <vt:lpstr>Prezentace aplikace PowerPoint</vt:lpstr>
      <vt:lpstr>Chronologie</vt:lpstr>
      <vt:lpstr>Genealogie</vt:lpstr>
      <vt:lpstr>Prezentace aplikace PowerPoint</vt:lpstr>
      <vt:lpstr>Prezentace aplikace PowerPoint</vt:lpstr>
      <vt:lpstr>Heraldika</vt:lpstr>
      <vt:lpstr>Zakladatel dějepisu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Hynek Gilík</cp:lastModifiedBy>
  <cp:revision>13</cp:revision>
  <dcterms:created xsi:type="dcterms:W3CDTF">2022-09-07T11:40:21Z</dcterms:created>
  <dcterms:modified xsi:type="dcterms:W3CDTF">2022-09-07T20:31:40Z</dcterms:modified>
</cp:coreProperties>
</file>