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4"/>
  </p:notesMasterIdLst>
  <p:sldIdLst>
    <p:sldId id="278" r:id="rId2"/>
    <p:sldId id="281" r:id="rId3"/>
    <p:sldId id="283" r:id="rId4"/>
    <p:sldId id="284" r:id="rId5"/>
    <p:sldId id="311" r:id="rId6"/>
    <p:sldId id="312" r:id="rId7"/>
    <p:sldId id="296" r:id="rId8"/>
    <p:sldId id="282" r:id="rId9"/>
    <p:sldId id="313" r:id="rId10"/>
    <p:sldId id="314" r:id="rId11"/>
    <p:sldId id="315" r:id="rId12"/>
    <p:sldId id="295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8A9"/>
    <a:srgbClr val="0085A2"/>
    <a:srgbClr val="AAD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3842" autoAdjust="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8A9F7-CC66-4C10-A297-255F43A0DD66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0505E-55F5-44F2-82A2-30C5457D8A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239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505E-55F5-44F2-82A2-30C5457D8AB3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375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be.com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71241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" y="1147445"/>
            <a:ext cx="4013200" cy="69151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9EAA3B4-67B2-44B1-820A-DFBFC81CB6C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3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3EB82F-EBB7-44B9-B941-D409F333536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08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7FC70F-036B-4128-99FB-19B58F1D5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ukáz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350146" y="6377715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5" name="object 2"/>
          <p:cNvSpPr>
            <a:spLocks/>
          </p:cNvSpPr>
          <p:nvPr userDrawn="1"/>
        </p:nvSpPr>
        <p:spPr>
          <a:xfrm>
            <a:off x="386080" y="894080"/>
            <a:ext cx="11054080" cy="5477920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AAD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délník 5"/>
          <p:cNvSpPr/>
          <p:nvPr userDrawn="1"/>
        </p:nvSpPr>
        <p:spPr>
          <a:xfrm>
            <a:off x="3907089" y="2993486"/>
            <a:ext cx="45640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Video ukázka</a:t>
            </a:r>
            <a:endParaRPr lang="cs-CZ" sz="4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A0F9BE0-B643-4C12-AF9E-00A037F418D5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1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stá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0863582" y="6290296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ject 2"/>
          <p:cNvSpPr>
            <a:spLocks/>
          </p:cNvSpPr>
          <p:nvPr userDrawn="1"/>
        </p:nvSpPr>
        <p:spPr>
          <a:xfrm>
            <a:off x="518160" y="853440"/>
            <a:ext cx="10883440" cy="5386056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délník 6"/>
          <p:cNvSpPr/>
          <p:nvPr userDrawn="1"/>
        </p:nvSpPr>
        <p:spPr>
          <a:xfrm>
            <a:off x="4410686" y="2993487"/>
            <a:ext cx="3891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Přestávka</a:t>
            </a:r>
            <a:endParaRPr lang="cs-CZ" sz="4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5A5DA38-7CE5-44E5-B502-4A518EF37F9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9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ku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050192" y="6358081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11" y="820632"/>
            <a:ext cx="11074899" cy="55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3" r="30298" b="5815"/>
          <a:stretch/>
        </p:blipFill>
        <p:spPr>
          <a:xfrm>
            <a:off x="8270140" y="934720"/>
            <a:ext cx="3556100" cy="52149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8F1BFFC-B178-46EE-BF63-8A26A61F23C4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8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7A8694-6339-4322-9948-DF5497044F0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67809" y="26189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9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88389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19" y="957099"/>
            <a:ext cx="7909561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81" y="957098"/>
            <a:ext cx="3566160" cy="53492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9EE8EA0-04F8-48DE-8958-6DE098410F5B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65760" y="28838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0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71296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751" y="1142841"/>
            <a:ext cx="9130489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1" t="195" r="58119" b="-195"/>
          <a:stretch/>
        </p:blipFill>
        <p:spPr>
          <a:xfrm>
            <a:off x="350520" y="1112361"/>
            <a:ext cx="2345231" cy="49868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CF9640D-B4D0-465F-8E9F-E2A4D139E0B1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7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142841"/>
            <a:ext cx="2560320" cy="25603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C383A10-B5C0-4E70-9DE8-E755C9110298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144018"/>
            <a:ext cx="2396270" cy="15975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520" y="2738637"/>
            <a:ext cx="2396270" cy="279647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D2BDB1E-59F4-4376-B7F6-AB6F8E522693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6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993605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6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09AE947-C207-47AD-B8BE-7E1DCB41F596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7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37CB16-E7D6-4BF7-AAAE-B68252FE3EA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5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440" y="365125"/>
            <a:ext cx="1148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" y="1825625"/>
            <a:ext cx="1148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293" y="6480000"/>
            <a:ext cx="7685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388A9"/>
                </a:solidFill>
              </a:defRPr>
            </a:lvl1pPr>
          </a:lstStyle>
          <a:p>
            <a:fld id="{789B0A88-CBF1-4A65-9018-C7FEF824227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469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4" r:id="rId3"/>
    <p:sldLayoutId id="2147483692" r:id="rId4"/>
    <p:sldLayoutId id="2147483688" r:id="rId5"/>
    <p:sldLayoutId id="2147483693" r:id="rId6"/>
    <p:sldLayoutId id="2147483691" r:id="rId7"/>
    <p:sldLayoutId id="2147483690" r:id="rId8"/>
    <p:sldLayoutId id="2147483675" r:id="rId9"/>
    <p:sldLayoutId id="2147483678" r:id="rId10"/>
    <p:sldLayoutId id="2147483679" r:id="rId11"/>
    <p:sldLayoutId id="2147483695" r:id="rId12"/>
    <p:sldLayoutId id="2147483687" r:id="rId13"/>
    <p:sldLayoutId id="2147483684" r:id="rId14"/>
    <p:sldLayoutId id="214748368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ongame.cz/hra/nebuchadnezzar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Kl%C3%ADnov%C3%A9_p%C3%ADsmo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2" b="-383"/>
          <a:stretch/>
        </p:blipFill>
        <p:spPr>
          <a:xfrm>
            <a:off x="0" y="-440517"/>
            <a:ext cx="12450871" cy="9297165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3F128430-ADAC-434D-878A-CF6AA61E0EFA}"/>
              </a:ext>
            </a:extLst>
          </p:cNvPr>
          <p:cNvSpPr/>
          <p:nvPr/>
        </p:nvSpPr>
        <p:spPr>
          <a:xfrm>
            <a:off x="18831" y="-440517"/>
            <a:ext cx="12432040" cy="8217356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Mgr. Pavel Fiala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5463" r="84758"/>
          <a:stretch/>
        </p:blipFill>
        <p:spPr>
          <a:xfrm>
            <a:off x="4527657" y="2429913"/>
            <a:ext cx="3395555" cy="368059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54945A1-67BE-4ED1-8427-C8EBE3A74D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BBF015BD-A855-45DB-B2C6-E119C4DF300A}"/>
              </a:ext>
            </a:extLst>
          </p:cNvPr>
          <p:cNvSpPr/>
          <p:nvPr/>
        </p:nvSpPr>
        <p:spPr>
          <a:xfrm>
            <a:off x="4780124" y="2201314"/>
            <a:ext cx="2631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DĚJEPIS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39560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KLÍNOVÉ PÍSMO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4981B7F-9FD4-C194-B6E4-8DC409D9E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670" y="1725478"/>
            <a:ext cx="30003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ACB1CA4-3E45-93DD-CFC1-9FE97C547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007" y="907012"/>
            <a:ext cx="5524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797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18172" y="240762"/>
            <a:ext cx="9824720" cy="1200329"/>
          </a:xfrm>
        </p:spPr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CHRÁMOVÉ A PALÁCOVÉ HOSPODÁŘSTVÍ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11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1188720" y="2049571"/>
            <a:ext cx="6136640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rtl="0">
              <a:spcBef>
                <a:spcPts val="0"/>
              </a:spcBef>
              <a:spcAft>
                <a:spcPts val="0"/>
              </a:spcAft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Jaký je rozdíl mezi chrámovým a palácovým hospodářstvím:</a:t>
            </a:r>
            <a:endParaRPr lang="cs-CZ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chrámové  hospodářství</a:t>
            </a:r>
            <a:r>
              <a:rPr lang="cs-CZ" sz="1800" b="0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centrem městského  státu je chrám, zasvěcen některému z bohů – patří mu půda, úroda, v čele kněží</a:t>
            </a:r>
            <a:endParaRPr lang="cs-CZ" sz="1800" b="1" i="0" u="none" strike="noStrike" dirty="0">
              <a:solidFill>
                <a:srgbClr val="0099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palácové hospodářství</a:t>
            </a:r>
            <a:r>
              <a:rPr lang="cs-CZ" sz="1800" b="0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v době vlády králů, kteří jsou vlastníky půdy i úrody, </a:t>
            </a:r>
            <a:endParaRPr lang="cs-CZ" sz="1800" b="1" i="0" u="none" strike="noStrike" dirty="0">
              <a:solidFill>
                <a:srgbClr val="0099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-342900" rtl="0">
              <a:spcBef>
                <a:spcPts val="640"/>
              </a:spcBef>
              <a:spcAft>
                <a:spcPts val="0"/>
              </a:spcAft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 čele královští úředníci</a:t>
            </a:r>
            <a:endParaRPr lang="cs-CZ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8D47CDE-2973-1451-9392-59CD5AA46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8887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3" t="15038" r="106" b="-384"/>
          <a:stretch/>
        </p:blipFill>
        <p:spPr>
          <a:xfrm>
            <a:off x="-133350" y="-31749"/>
            <a:ext cx="12382662" cy="697481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-43315" y="-53347"/>
            <a:ext cx="12309128" cy="697865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Mgr. Pavel Fiala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5463" r="84758"/>
          <a:stretch/>
        </p:blipFill>
        <p:spPr>
          <a:xfrm>
            <a:off x="3684685" y="2362096"/>
            <a:ext cx="1469834" cy="1593219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5027149" y="2508765"/>
            <a:ext cx="49117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DĚKUJI </a:t>
            </a:r>
            <a:b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 POZORNOST</a:t>
            </a:r>
            <a:endParaRPr lang="cs-CZ" sz="28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34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STAROVĚK MEZOPOTAMIE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</a:t>
            </a:fld>
            <a:endParaRPr 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705D656-B363-4F01-9FCB-145397F37E65}"/>
              </a:ext>
            </a:extLst>
          </p:cNvPr>
          <p:cNvSpPr txBox="1">
            <a:spLocks/>
          </p:cNvSpPr>
          <p:nvPr/>
        </p:nvSpPr>
        <p:spPr>
          <a:xfrm>
            <a:off x="360501" y="1197672"/>
            <a:ext cx="10292703" cy="32008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18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Přírodní podmínky</a:t>
            </a:r>
          </a:p>
          <a:p>
            <a:pPr algn="just"/>
            <a:r>
              <a:rPr lang="cs-CZ" sz="18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Hospodářství</a:t>
            </a:r>
          </a:p>
          <a:p>
            <a:pPr algn="just"/>
            <a:r>
              <a:rPr lang="cs-CZ" sz="18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Obchod</a:t>
            </a:r>
          </a:p>
          <a:p>
            <a:pPr algn="just"/>
            <a:r>
              <a:rPr lang="cs-CZ" sz="18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Nejstarší civilizace </a:t>
            </a:r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sz="18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Despocie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Přínos Sumerů</a:t>
            </a:r>
          </a:p>
          <a:p>
            <a:pPr algn="just"/>
            <a:r>
              <a:rPr lang="cs-CZ" sz="18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Chrámové a palácové hospodářství</a:t>
            </a:r>
          </a:p>
          <a:p>
            <a:pPr algn="just"/>
            <a:endParaRPr lang="cs-CZ" sz="1800" b="1" i="0" u="none" strike="noStrike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111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MEZOPOTÁMIE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3</a:t>
            </a:fld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E8271A50-BE1D-40D2-BC5E-7D702EE222A4}"/>
              </a:ext>
            </a:extLst>
          </p:cNvPr>
          <p:cNvSpPr txBox="1">
            <a:spLocks/>
          </p:cNvSpPr>
          <p:nvPr/>
        </p:nvSpPr>
        <p:spPr>
          <a:xfrm>
            <a:off x="321143" y="1358607"/>
            <a:ext cx="10292703" cy="461151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2900" rtl="0">
              <a:spcBef>
                <a:spcPts val="0"/>
              </a:spcBef>
              <a:spcAft>
                <a:spcPts val="0"/>
              </a:spcAft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význam slova Mezopotámie:</a:t>
            </a:r>
            <a:endParaRPr lang="cs-CZ" sz="1400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meziříčí</a:t>
            </a:r>
          </a:p>
          <a:p>
            <a:pPr indent="-342900" rtl="0">
              <a:spcBef>
                <a:spcPts val="520"/>
              </a:spcBef>
              <a:spcAft>
                <a:spcPts val="0"/>
              </a:spcAft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Jak se jmenují řeky ústící do Perského zálivu?</a:t>
            </a:r>
            <a:endParaRPr lang="cs-CZ" sz="1400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solidFill>
                  <a:srgbClr val="92D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Eufrat a Tigris</a:t>
            </a:r>
          </a:p>
          <a:p>
            <a:pPr indent="-342900" rtl="0">
              <a:spcBef>
                <a:spcPts val="520"/>
              </a:spcBef>
              <a:spcAft>
                <a:spcPts val="0"/>
              </a:spcAft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Jak se nazývaly státy, které vznikly na území Mezopotámie?</a:t>
            </a:r>
            <a:endParaRPr lang="cs-CZ" sz="1400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sever – </a:t>
            </a:r>
            <a:r>
              <a:rPr lang="cs-CZ" sz="1800" b="1" i="0" u="none" strike="noStrike" dirty="0">
                <a:solidFill>
                  <a:srgbClr val="92D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Asýrie</a:t>
            </a:r>
            <a:endParaRPr lang="cs-CZ" sz="1800" b="0" i="0" u="none" strike="noStrike" dirty="0">
              <a:solidFill>
                <a:srgbClr val="92D05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jih –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1" i="0" u="none" strike="noStrike" dirty="0">
                <a:solidFill>
                  <a:srgbClr val="92D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Babylónie</a:t>
            </a:r>
            <a:endParaRPr lang="cs-CZ" sz="1800" b="0" i="0" u="none" strike="noStrike" dirty="0">
              <a:solidFill>
                <a:srgbClr val="92D05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-342900" rtl="0">
              <a:spcBef>
                <a:spcPts val="520"/>
              </a:spcBef>
              <a:spcAft>
                <a:spcPts val="0"/>
              </a:spcAft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Jak se nazývá dnešní stát, na jehož území se nacházela největší část st. Mezopotámie?</a:t>
            </a:r>
            <a:endParaRPr lang="cs-CZ" sz="1400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solidFill>
                  <a:srgbClr val="92D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Írán</a:t>
            </a:r>
          </a:p>
          <a:p>
            <a:pPr indent="-342900" rtl="0">
              <a:spcBef>
                <a:spcPts val="520"/>
              </a:spcBef>
              <a:spcAft>
                <a:spcPts val="0"/>
              </a:spcAft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Proč byla Mezopotámie často napadána nepřáteli?</a:t>
            </a:r>
            <a:endParaRPr lang="cs-CZ" sz="1400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Mezopotámie neměla přirozeně chráněné hranice (kromě jihu) ⇒ napadána cizími kmeny</a:t>
            </a:r>
          </a:p>
          <a:p>
            <a:pPr marL="0" indent="0">
              <a:buNone/>
            </a:pPr>
            <a:endParaRPr lang="cs-CZ" sz="1800" b="1" dirty="0">
              <a:solidFill>
                <a:srgbClr val="2388A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011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MEZOPOTAMIE = MEZIŘÍČÍ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4</a:t>
            </a:fld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D4DFA1-7101-CC89-6A16-8D7949374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877" y="1053000"/>
            <a:ext cx="56864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878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HOSPODÁŘSTVÍ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5</a:t>
            </a:fld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0C928A-642E-9598-E2D4-03E6C3FBC13C}"/>
              </a:ext>
            </a:extLst>
          </p:cNvPr>
          <p:cNvSpPr txBox="1">
            <a:spLocks/>
          </p:cNvSpPr>
          <p:nvPr/>
        </p:nvSpPr>
        <p:spPr>
          <a:xfrm>
            <a:off x="360501" y="1197672"/>
            <a:ext cx="10292703" cy="312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2900" rtl="0">
              <a:spcBef>
                <a:spcPts val="0"/>
              </a:spcBef>
              <a:spcAft>
                <a:spcPts val="0"/>
              </a:spcAft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Vyhledejte informace o hospodářství </a:t>
            </a:r>
            <a:b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 Mezopotámii:</a:t>
            </a:r>
            <a:endParaRPr lang="cs-CZ" sz="3600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solidFill>
                  <a:srgbClr val="92D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závlahové zemědělství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soustava kanálů</a:t>
            </a:r>
            <a:endParaRPr lang="cs-CZ" sz="1800" b="1" i="0" u="none" strike="noStrike" dirty="0">
              <a:solidFill>
                <a:srgbClr val="0099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obilí, sezam, vinná réva,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datle</a:t>
            </a:r>
          </a:p>
          <a:p>
            <a:pPr rtl="0" fontAlgn="base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rádlo</a:t>
            </a:r>
          </a:p>
          <a:p>
            <a:pPr rtl="0" fontAlgn="base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pastevectví a chov dobytka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(ovce, kozy, prasata, osli)</a:t>
            </a:r>
            <a:endParaRPr lang="cs-CZ" sz="1800" b="1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rybolov, užívání koně</a:t>
            </a:r>
          </a:p>
          <a:p>
            <a:pPr rtl="0" fontAlgn="base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řemesla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– zpracování bronzu (kovotepectví)</a:t>
            </a:r>
            <a:endParaRPr lang="cs-CZ" sz="1800" b="1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hrnčířství, tkalcovství, mlynářství, výroba šperků, truhlářství</a:t>
            </a:r>
          </a:p>
        </p:txBody>
      </p:sp>
    </p:spTree>
    <p:extLst>
      <p:ext uri="{BB962C8B-B14F-4D97-AF65-F5344CB8AC3E}">
        <p14:creationId xmlns:p14="http://schemas.microsoft.com/office/powerpoint/2010/main" val="773931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OBCHOD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6</a:t>
            </a:fld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0C928A-642E-9598-E2D4-03E6C3FBC13C}"/>
              </a:ext>
            </a:extLst>
          </p:cNvPr>
          <p:cNvSpPr txBox="1">
            <a:spLocks/>
          </p:cNvSpPr>
          <p:nvPr/>
        </p:nvSpPr>
        <p:spPr>
          <a:xfrm>
            <a:off x="360501" y="1197672"/>
            <a:ext cx="10292703" cy="34163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2900" rtl="0">
              <a:spcBef>
                <a:spcPts val="0"/>
              </a:spcBef>
              <a:spcAft>
                <a:spcPts val="0"/>
              </a:spcAft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 jste zjistili o obchodu v Mezopotámii?</a:t>
            </a:r>
            <a:endParaRPr lang="cs-CZ" sz="1400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solidFill>
                  <a:srgbClr val="92D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dálkový obchod</a:t>
            </a:r>
            <a:r>
              <a:rPr lang="cs-CZ" sz="1800" b="0" i="0" u="none" strike="noStrike" dirty="0">
                <a:solidFill>
                  <a:srgbClr val="92D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užívání vozů – karavany oslů, velbloudů</a:t>
            </a:r>
            <a:endParaRPr lang="cs-CZ" sz="1800" b="1" i="0" u="none" strike="noStrike" dirty="0">
              <a:solidFill>
                <a:srgbClr val="0099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 placení kousky stříbra</a:t>
            </a:r>
          </a:p>
          <a:p>
            <a:pPr indent="-342900" rtl="0">
              <a:spcBef>
                <a:spcPts val="560"/>
              </a:spcBef>
              <a:spcAft>
                <a:spcPts val="0"/>
              </a:spcAft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 používali v Mezopotámii jako stavební materiál?</a:t>
            </a:r>
            <a:endParaRPr lang="cs-CZ" sz="1400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hlínu a rákos – na stavbu obydlí i psaní</a:t>
            </a:r>
          </a:p>
          <a:p>
            <a:pPr indent="-342900" rtl="0">
              <a:spcBef>
                <a:spcPts val="560"/>
              </a:spcBef>
              <a:spcAft>
                <a:spcPts val="0"/>
              </a:spcAft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Čeho měli  v Mezopotámii nedostatek a jak to řešili?</a:t>
            </a:r>
            <a:endParaRPr lang="cs-CZ" sz="1400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5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nedostatek kovů, kamene i dřeva – obchod nebo války</a:t>
            </a:r>
          </a:p>
          <a:p>
            <a:r>
              <a:rPr lang="cs-CZ" sz="14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cs-CZ" sz="14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4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cs-CZ" sz="14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4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cs-CZ" sz="14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0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389C6D-3F0B-E9D5-C97A-8AE286174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NEJSTARŠÍ CIVILIZACE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93160FC-8E0C-5941-7FE5-30082120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7</a:t>
            </a:fld>
            <a:endParaRPr lang="cs-CZ" dirty="0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9D7FFD76-44F4-570B-91CD-4821F74CE2AF}"/>
              </a:ext>
            </a:extLst>
          </p:cNvPr>
          <p:cNvSpPr txBox="1">
            <a:spLocks/>
          </p:cNvSpPr>
          <p:nvPr/>
        </p:nvSpPr>
        <p:spPr>
          <a:xfrm>
            <a:off x="360501" y="1197672"/>
            <a:ext cx="11375779" cy="16312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2900" rtl="0">
              <a:spcBef>
                <a:spcPts val="0"/>
              </a:spcBef>
              <a:spcAft>
                <a:spcPts val="0"/>
              </a:spcAft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Jak se nazývá nejstarší národ </a:t>
            </a:r>
            <a:b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 dějinách? Kdy osídlil Mezopotámii?</a:t>
            </a:r>
            <a:endParaRPr lang="cs-CZ" sz="1400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solidFill>
                  <a:srgbClr val="92D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3 500 př.n.l.</a:t>
            </a:r>
            <a:r>
              <a:rPr lang="cs-CZ" sz="1800" b="0" i="0" u="none" strike="noStrike" dirty="0">
                <a:solidFill>
                  <a:srgbClr val="92D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cs-CZ" sz="18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Sumerové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osídlili jih Mezopotámie (první národ v dějinách)</a:t>
            </a:r>
            <a:endParaRPr lang="cs-CZ" sz="1800" b="1" i="0" u="none" strike="noStrike" dirty="0">
              <a:solidFill>
                <a:srgbClr val="0099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-342900" rtl="0">
              <a:spcBef>
                <a:spcPts val="640"/>
              </a:spcBef>
              <a:spcAft>
                <a:spcPts val="0"/>
              </a:spcAft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Kdy vytvořili Sumerové městské státy a jak se nazývaly?</a:t>
            </a:r>
            <a:endParaRPr lang="cs-CZ" sz="1400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1800" b="1" i="0" u="none" strike="noStrike" dirty="0">
                <a:solidFill>
                  <a:srgbClr val="92D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3000 př.n.l. - vytvoření státu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městské státy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(Ur,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Uruk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Lagaš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Kiš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Eridu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54EB7B3D-1578-ED97-68A8-06ACF5445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311790" y="2976503"/>
            <a:ext cx="3473200" cy="3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17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MĚSTSKÉ STÁTY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1F2A628-D3C4-4340-89C4-8AEB80A7C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84" y="1620520"/>
            <a:ext cx="41529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183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PŘÍNOS SUMERŮ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9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AD887-C995-F349-BBFA-9E60A81F5642}"/>
              </a:ext>
            </a:extLst>
          </p:cNvPr>
          <p:cNvSpPr txBox="1"/>
          <p:nvPr/>
        </p:nvSpPr>
        <p:spPr>
          <a:xfrm>
            <a:off x="1188720" y="2049571"/>
            <a:ext cx="7480300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rtl="0">
              <a:spcBef>
                <a:spcPts val="0"/>
              </a:spcBef>
              <a:spcAft>
                <a:spcPts val="0"/>
              </a:spcAft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Jak se nazývalo písmo  Sumerů?</a:t>
            </a:r>
            <a:endParaRPr lang="cs-CZ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vznik písma </a:t>
            </a:r>
            <a:r>
              <a:rPr lang="cs-CZ" sz="1800" b="0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cs-CZ" sz="1800" b="1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KLÍNOVÉ</a:t>
            </a:r>
            <a:r>
              <a:rPr lang="cs-CZ" sz="1800" b="0" i="0" u="none" strike="noStrike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indent="-342900" rtl="0">
              <a:spcBef>
                <a:spcPts val="640"/>
              </a:spcBef>
              <a:spcAft>
                <a:spcPts val="0"/>
              </a:spcAft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Na co a čím Sumerové psali?</a:t>
            </a:r>
            <a:endParaRPr lang="cs-CZ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psalo se na hliněné tabulky rákosovým pisátkem</a:t>
            </a:r>
          </a:p>
          <a:p>
            <a:pPr indent="-342900" rtl="0">
              <a:spcBef>
                <a:spcPts val="640"/>
              </a:spcBef>
              <a:spcAft>
                <a:spcPts val="0"/>
              </a:spcAft>
            </a:pPr>
            <a:r>
              <a:rPr lang="cs-CZ" sz="1800" b="1" i="1" u="none" strike="noStrike" dirty="0">
                <a:solidFill>
                  <a:srgbClr val="4D4D4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Kterými vynálezy obohatili Sumerové lidstvo?</a:t>
            </a:r>
            <a:endParaRPr lang="cs-CZ" b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rtl="0" fontAlgn="base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kolo, hrnčířský kruh, vůz tažený dobytkem nebo koňmi</a:t>
            </a:r>
          </a:p>
          <a:p>
            <a:r>
              <a:rPr lang="cs-CZ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cs-CZ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Obrázek 10" descr="Obsah obrázku text, stavební materiál, budova, kámen&#10;&#10;Popis byl vytvořen automaticky">
            <a:extLst>
              <a:ext uri="{FF2B5EF4-FFF2-40B4-BE49-F238E27FC236}">
                <a16:creationId xmlns:a16="http://schemas.microsoft.com/office/drawing/2014/main" id="{7FBBF700-B519-F34A-D17C-8E3BF22D5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881706" y="1873717"/>
            <a:ext cx="3468284" cy="334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04703"/>
      </p:ext>
    </p:extLst>
  </p:cSld>
  <p:clrMapOvr>
    <a:masterClrMapping/>
  </p:clrMapOvr>
</p:sld>
</file>

<file path=ppt/theme/theme1.xml><?xml version="1.0" encoding="utf-8"?>
<a:theme xmlns:a="http://schemas.openxmlformats.org/drawingml/2006/main" name="VŠEM 2021">
  <a:themeElements>
    <a:clrScheme name="Vlastní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AD47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Akademie VŠEM.potx.pptx" id="{717EA536-0998-46C9-86E7-D6144D8C8E34}" vid="{83C76FF8-1325-42BE-A3BB-C12C64C1000B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Akademie VŠEM</Template>
  <TotalTime>424</TotalTime>
  <Words>191</Words>
  <Application>Microsoft Office PowerPoint</Application>
  <PresentationFormat>Širokoúhlá obrazovka</PresentationFormat>
  <Paragraphs>79</Paragraphs>
  <Slides>12</Slides>
  <Notes>1</Notes>
  <HiddenSlides>1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Verdana</vt:lpstr>
      <vt:lpstr>VŠEM 2021</vt:lpstr>
      <vt:lpstr>Prezentace aplikace PowerPoint</vt:lpstr>
      <vt:lpstr>STAROVĚK MEZOPOTAMIE</vt:lpstr>
      <vt:lpstr>MEZOPOTÁMIE</vt:lpstr>
      <vt:lpstr>MEZOPOTAMIE = MEZIŘÍČÍ</vt:lpstr>
      <vt:lpstr>HOSPODÁŘSTVÍ</vt:lpstr>
      <vt:lpstr>OBCHOD</vt:lpstr>
      <vt:lpstr>NEJSTARŠÍ CIVILIZACE</vt:lpstr>
      <vt:lpstr>MĚSTSKÉ STÁTY</vt:lpstr>
      <vt:lpstr>PŘÍNOS SUMERŮ</vt:lpstr>
      <vt:lpstr>KLÍNOVÉ PÍSMO</vt:lpstr>
      <vt:lpstr>CHRÁMOVÉ A PALÁCOVÉ HOSPODÁŘSTVÍ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Havlová Daniella Ema</dc:creator>
  <cp:lastModifiedBy>Bittnerová Lucie</cp:lastModifiedBy>
  <cp:revision>52</cp:revision>
  <dcterms:created xsi:type="dcterms:W3CDTF">2022-09-07T11:40:21Z</dcterms:created>
  <dcterms:modified xsi:type="dcterms:W3CDTF">2022-11-21T12:10:19Z</dcterms:modified>
</cp:coreProperties>
</file>