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8"/>
  </p:notesMasterIdLst>
  <p:sldIdLst>
    <p:sldId id="278" r:id="rId2"/>
    <p:sldId id="281" r:id="rId3"/>
    <p:sldId id="283" r:id="rId4"/>
    <p:sldId id="284" r:id="rId5"/>
    <p:sldId id="311" r:id="rId6"/>
    <p:sldId id="312" r:id="rId7"/>
    <p:sldId id="296" r:id="rId8"/>
    <p:sldId id="28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25" r:id="rId22"/>
    <p:sldId id="326" r:id="rId23"/>
    <p:sldId id="327" r:id="rId24"/>
    <p:sldId id="328" r:id="rId25"/>
    <p:sldId id="329" r:id="rId26"/>
    <p:sldId id="295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88A9"/>
    <a:srgbClr val="AAD03A"/>
    <a:srgbClr val="0085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3842" autoAdjust="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8A9F7-CC66-4C10-A297-255F43A0DD66}" type="datetimeFigureOut">
              <a:rPr lang="cs-CZ" smtClean="0"/>
              <a:t>17.11.2022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0505E-55F5-44F2-82A2-30C5457D8A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7239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0505E-55F5-44F2-82A2-30C5457D8AB3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3753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youtube.com/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712414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40" y="1147445"/>
            <a:ext cx="4013200" cy="691515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9EAA3B4-67B2-44B1-820A-DFBFC81CB6C3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36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F3EB82F-EBB7-44B9-B941-D409F3335362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08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E7FC70F-036B-4128-99FB-19B58F1D51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23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ukáz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1350146" y="6377715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5" name="object 2"/>
          <p:cNvSpPr>
            <a:spLocks/>
          </p:cNvSpPr>
          <p:nvPr userDrawn="1"/>
        </p:nvSpPr>
        <p:spPr>
          <a:xfrm>
            <a:off x="386080" y="894080"/>
            <a:ext cx="11054080" cy="5477920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rgbClr val="AAD0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délník 5"/>
          <p:cNvSpPr/>
          <p:nvPr userDrawn="1"/>
        </p:nvSpPr>
        <p:spPr>
          <a:xfrm>
            <a:off x="3907089" y="2993486"/>
            <a:ext cx="45640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Video ukázka</a:t>
            </a:r>
            <a:endParaRPr lang="cs-CZ" sz="48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A0F9BE0-B643-4C12-AF9E-00A037F418D5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18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stá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0863582" y="6290296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ject 2"/>
          <p:cNvSpPr>
            <a:spLocks/>
          </p:cNvSpPr>
          <p:nvPr userDrawn="1"/>
        </p:nvSpPr>
        <p:spPr>
          <a:xfrm>
            <a:off x="518160" y="853440"/>
            <a:ext cx="10883440" cy="5386056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délník 6"/>
          <p:cNvSpPr/>
          <p:nvPr userDrawn="1"/>
        </p:nvSpPr>
        <p:spPr>
          <a:xfrm>
            <a:off x="4410686" y="2993487"/>
            <a:ext cx="3891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8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Přestávka</a:t>
            </a:r>
            <a:endParaRPr lang="cs-CZ" sz="48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5A5DA38-7CE5-44E5-B502-4A518EF37F9C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09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ku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1050192" y="6358081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3311" y="820632"/>
            <a:ext cx="11074899" cy="553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02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60681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" y="957099"/>
            <a:ext cx="79196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3" r="30298" b="5815"/>
          <a:stretch/>
        </p:blipFill>
        <p:spPr>
          <a:xfrm>
            <a:off x="8270140" y="934720"/>
            <a:ext cx="3556100" cy="521495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8F1BFFC-B178-46EE-BF63-8A26A61F23C4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82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60681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" y="957099"/>
            <a:ext cx="79196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27A8694-6339-4322-9948-DF5497044F00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67809" y="261899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97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88389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19" y="957099"/>
            <a:ext cx="7909561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081" y="957098"/>
            <a:ext cx="3566160" cy="534923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9EE8EA0-04F8-48DE-8958-6DE098410F5B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65760" y="288389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03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71296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5751" y="1142841"/>
            <a:ext cx="9130489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1" t="195" r="58119" b="-195"/>
          <a:stretch/>
        </p:blipFill>
        <p:spPr>
          <a:xfrm>
            <a:off x="350520" y="1112361"/>
            <a:ext cx="2345231" cy="498685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CF9640D-B4D0-465F-8E9F-E2A4D139E0B1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7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" y="1142841"/>
            <a:ext cx="2560320" cy="256032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C383A10-B5C0-4E70-9DE8-E755C9110298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91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" y="1144018"/>
            <a:ext cx="2396270" cy="159751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0520" y="2738637"/>
            <a:ext cx="2396270" cy="279647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D2BDB1E-59F4-4376-B7F6-AB6F8E522693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61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993605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6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09AE947-C207-47AD-B8BE-7E1DCB41F596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7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D37CB16-E7D6-4BF7-AAAE-B68252FE3EA9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5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5440" y="365125"/>
            <a:ext cx="11480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" y="1825625"/>
            <a:ext cx="11480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4293" y="6480000"/>
            <a:ext cx="7685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2388A9"/>
                </a:solidFill>
              </a:defRPr>
            </a:lvl1pPr>
          </a:lstStyle>
          <a:p>
            <a:fld id="{789B0A88-CBF1-4A65-9018-C7FEF824227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469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4" r:id="rId3"/>
    <p:sldLayoutId id="2147483692" r:id="rId4"/>
    <p:sldLayoutId id="2147483688" r:id="rId5"/>
    <p:sldLayoutId id="2147483693" r:id="rId6"/>
    <p:sldLayoutId id="2147483691" r:id="rId7"/>
    <p:sldLayoutId id="2147483690" r:id="rId8"/>
    <p:sldLayoutId id="2147483675" r:id="rId9"/>
    <p:sldLayoutId id="2147483678" r:id="rId10"/>
    <p:sldLayoutId id="2147483679" r:id="rId11"/>
    <p:sldLayoutId id="2147483695" r:id="rId12"/>
    <p:sldLayoutId id="2147483687" r:id="rId13"/>
    <p:sldLayoutId id="2147483684" r:id="rId14"/>
    <p:sldLayoutId id="2147483685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jrthibault/49785497752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12" b="-383"/>
          <a:stretch/>
        </p:blipFill>
        <p:spPr>
          <a:xfrm>
            <a:off x="0" y="-440517"/>
            <a:ext cx="12450871" cy="9297165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3F128430-ADAC-434D-878A-CF6AA61E0EFA}"/>
              </a:ext>
            </a:extLst>
          </p:cNvPr>
          <p:cNvSpPr/>
          <p:nvPr/>
        </p:nvSpPr>
        <p:spPr>
          <a:xfrm>
            <a:off x="18831" y="-440517"/>
            <a:ext cx="12432040" cy="8217356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651545" y="6315488"/>
            <a:ext cx="32050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Mgr. Pavel Fiala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5463" r="84758"/>
          <a:stretch/>
        </p:blipFill>
        <p:spPr>
          <a:xfrm>
            <a:off x="4527657" y="2429913"/>
            <a:ext cx="3395555" cy="368059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54945A1-67BE-4ED1-8427-C8EBE3A74D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9" y="384155"/>
            <a:ext cx="3384457" cy="742961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BBF015BD-A855-45DB-B2C6-E119C4DF300A}"/>
              </a:ext>
            </a:extLst>
          </p:cNvPr>
          <p:cNvSpPr/>
          <p:nvPr/>
        </p:nvSpPr>
        <p:spPr>
          <a:xfrm>
            <a:off x="4780124" y="2201314"/>
            <a:ext cx="26317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DĚJEPIS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039560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PERIODIZACE DĚJIN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10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BB0F880-98BD-C953-1DB8-A5DFBD45FF74}"/>
              </a:ext>
            </a:extLst>
          </p:cNvPr>
          <p:cNvSpPr txBox="1"/>
          <p:nvPr/>
        </p:nvSpPr>
        <p:spPr>
          <a:xfrm>
            <a:off x="2001520" y="2162317"/>
            <a:ext cx="7988193" cy="3062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800" b="1" i="1" u="none" strike="noStrike" dirty="0">
                <a:solidFill>
                  <a:srgbClr val="4D4D4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Víte, jak se člení dějiny Egypta?</a:t>
            </a:r>
            <a:r>
              <a:rPr lang="cs-CZ" sz="2800" b="1" i="1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cs-CZ" sz="2800" b="1" i="1" u="none" strike="noStrike" dirty="0">
              <a:solidFill>
                <a:srgbClr val="4D4D4D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indent="-342900" rtl="0">
              <a:spcBef>
                <a:spcPts val="640"/>
              </a:spcBef>
              <a:spcAft>
                <a:spcPts val="0"/>
              </a:spcAft>
            </a:pPr>
            <a:r>
              <a:rPr lang="cs-CZ" sz="2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- podle královských </a:t>
            </a:r>
            <a:r>
              <a:rPr lang="cs-CZ" sz="2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dynastií</a:t>
            </a:r>
            <a:endParaRPr lang="cs-CZ" sz="2800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indent="-342900" rtl="0">
              <a:spcBef>
                <a:spcPts val="640"/>
              </a:spcBef>
              <a:spcAft>
                <a:spcPts val="0"/>
              </a:spcAft>
            </a:pPr>
            <a:r>
              <a:rPr lang="cs-CZ" sz="2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- dále pak do větších celků – </a:t>
            </a:r>
            <a:r>
              <a:rPr lang="cs-CZ" sz="2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říší</a:t>
            </a:r>
            <a:endParaRPr lang="cs-CZ" sz="2800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800" b="1" i="0" u="none" strike="noStrike" dirty="0">
                <a:solidFill>
                  <a:srgbClr val="AAD03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Stará říše (2700–2200 př. n. l.)</a:t>
            </a:r>
          </a:p>
          <a:p>
            <a:pPr rtl="0" fontAlgn="base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800" b="1" i="0" u="none" strike="noStrike" dirty="0">
                <a:solidFill>
                  <a:srgbClr val="AAD03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Střední říše (2000–1800 př. n. l.)</a:t>
            </a:r>
          </a:p>
          <a:p>
            <a:pPr rtl="0" fontAlgn="base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800" b="1" i="0" u="none" strike="noStrike" dirty="0">
                <a:solidFill>
                  <a:srgbClr val="AAD03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Nová říše (1600–1100 př. n. l.)</a:t>
            </a:r>
          </a:p>
        </p:txBody>
      </p:sp>
    </p:spTree>
    <p:extLst>
      <p:ext uri="{BB962C8B-B14F-4D97-AF65-F5344CB8AC3E}">
        <p14:creationId xmlns:p14="http://schemas.microsoft.com/office/powerpoint/2010/main" val="2128797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18172" y="466636"/>
            <a:ext cx="9824720" cy="646331"/>
          </a:xfrm>
        </p:spPr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PYRAMIDY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11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1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0BAD887-C995-F349-BBFA-9E60A81F5642}"/>
              </a:ext>
            </a:extLst>
          </p:cNvPr>
          <p:cNvSpPr txBox="1"/>
          <p:nvPr/>
        </p:nvSpPr>
        <p:spPr>
          <a:xfrm>
            <a:off x="1188720" y="2049571"/>
            <a:ext cx="613664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1" u="none" strike="noStrike" dirty="0">
                <a:solidFill>
                  <a:srgbClr val="4D4D4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 jsou to pyramidy a k čemu sloužily?</a:t>
            </a:r>
          </a:p>
          <a:p>
            <a:pPr indent="-342900" rtl="0">
              <a:spcBef>
                <a:spcPts val="640"/>
              </a:spcBef>
              <a:spcAft>
                <a:spcPts val="0"/>
              </a:spcAft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- monumentální stavby, jediný ze sedmi divů světa, který se zachoval dodnes, sloužily jako hrobky panovníků</a:t>
            </a:r>
            <a:endParaRPr lang="cs-CZ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1" u="none" strike="noStrike" dirty="0">
                <a:solidFill>
                  <a:srgbClr val="4D4D4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Jak se nazývá nejstarší pyramida?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cs-CZ" sz="1800" b="1" i="1" u="none" strike="noStrike" dirty="0">
              <a:solidFill>
                <a:srgbClr val="4D4D4D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indent="-342900" rtl="0">
              <a:spcBef>
                <a:spcPts val="640"/>
              </a:spcBef>
              <a:spcAft>
                <a:spcPts val="0"/>
              </a:spcAft>
            </a:pPr>
            <a:r>
              <a:rPr lang="cs-CZ" sz="1800" b="1" i="0" u="none" strike="noStrike" dirty="0">
                <a:solidFill>
                  <a:srgbClr val="AAD03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DŽOSÉROVA</a:t>
            </a:r>
            <a:endParaRPr lang="cs-CZ" b="0" dirty="0">
              <a:solidFill>
                <a:srgbClr val="AAD03A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1" u="none" strike="noStrike" dirty="0">
                <a:solidFill>
                  <a:srgbClr val="4D4D4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Jak se nazývá největší pyramida?</a:t>
            </a:r>
          </a:p>
          <a:p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tzv. </a:t>
            </a: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Velká pyramida</a:t>
            </a:r>
            <a:r>
              <a:rPr lang="cs-CZ" sz="1800" b="1" i="0" u="none" strike="noStrike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–</a:t>
            </a:r>
            <a:r>
              <a:rPr lang="cs-CZ" sz="1800" b="1" i="0" u="none" strike="noStrike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1" i="0" u="none" strike="noStrike" dirty="0">
                <a:solidFill>
                  <a:srgbClr val="AAD03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CHEOPSOVA</a:t>
            </a:r>
            <a:b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8D47CDE-2973-1451-9392-59CD5AA46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8887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12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1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0BAD887-C995-F349-BBFA-9E60A81F5642}"/>
              </a:ext>
            </a:extLst>
          </p:cNvPr>
          <p:cNvSpPr txBox="1"/>
          <p:nvPr/>
        </p:nvSpPr>
        <p:spPr>
          <a:xfrm>
            <a:off x="3408679" y="2104072"/>
            <a:ext cx="613664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cs-CZ" sz="2800" b="1" i="0" u="none" strike="noStrike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STARÁ ŘÍŠE</a:t>
            </a:r>
            <a:br>
              <a:rPr lang="cs-CZ" sz="2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2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(2700–2200 př. n. l.) období stavitelů pyramid</a:t>
            </a:r>
            <a:endParaRPr lang="cs-CZ" sz="2800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br>
              <a:rPr lang="cs-CZ" sz="2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cs-CZ" sz="2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8D47CDE-2973-1451-9392-59CD5AA46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0203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13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1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0BAD887-C995-F349-BBFA-9E60A81F5642}"/>
              </a:ext>
            </a:extLst>
          </p:cNvPr>
          <p:cNvSpPr txBox="1"/>
          <p:nvPr/>
        </p:nvSpPr>
        <p:spPr>
          <a:xfrm>
            <a:off x="3408679" y="2104072"/>
            <a:ext cx="61366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cs-CZ" sz="2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8D47CDE-2973-1451-9392-59CD5AA46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F0DD36D-DB3B-1095-2F44-C3BD265FD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23375"/>
            <a:ext cx="76200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4AE2A11-D82D-DD13-EC09-E586E921A129}"/>
              </a:ext>
            </a:extLst>
          </p:cNvPr>
          <p:cNvSpPr txBox="1"/>
          <p:nvPr/>
        </p:nvSpPr>
        <p:spPr>
          <a:xfrm>
            <a:off x="2486660" y="281970"/>
            <a:ext cx="617220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cs-CZ" sz="2400" b="0" i="0" u="none" strike="noStrike" dirty="0" err="1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Džosérova</a:t>
            </a:r>
            <a:r>
              <a:rPr lang="cs-CZ" sz="2400" b="0" i="0" u="none" strike="noStrike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pyramida v </a:t>
            </a:r>
            <a:r>
              <a:rPr lang="cs-CZ" sz="2400" b="0" i="0" u="none" strike="noStrike" dirty="0" err="1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Sakkáře</a:t>
            </a:r>
            <a:endParaRPr lang="cs-CZ" sz="2400" b="0" i="0" u="none" strike="noStrike" dirty="0">
              <a:solidFill>
                <a:srgbClr val="2388A9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NEJSTARŠÍ, STUPŇOVITÁ</a:t>
            </a:r>
            <a:endParaRPr lang="cs-CZ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b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273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14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1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0BAD887-C995-F349-BBFA-9E60A81F5642}"/>
              </a:ext>
            </a:extLst>
          </p:cNvPr>
          <p:cNvSpPr txBox="1"/>
          <p:nvPr/>
        </p:nvSpPr>
        <p:spPr>
          <a:xfrm>
            <a:off x="3408679" y="2104072"/>
            <a:ext cx="61366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cs-CZ" sz="2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8D47CDE-2973-1451-9392-59CD5AA46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4AE2A11-D82D-DD13-EC09-E586E921A129}"/>
              </a:ext>
            </a:extLst>
          </p:cNvPr>
          <p:cNvSpPr txBox="1"/>
          <p:nvPr/>
        </p:nvSpPr>
        <p:spPr>
          <a:xfrm>
            <a:off x="2486660" y="281970"/>
            <a:ext cx="617220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cs-CZ" sz="2400" b="0" i="0" u="none" strike="noStrike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Cheopsova pyramida</a:t>
            </a:r>
            <a:endParaRPr lang="cs-CZ" sz="2400" b="0" dirty="0">
              <a:solidFill>
                <a:srgbClr val="2388A9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br>
              <a:rPr lang="cs-CZ" dirty="0"/>
            </a:br>
            <a:b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AAB4466-F486-312E-523E-B42ADD230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90600"/>
            <a:ext cx="73152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61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15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1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0BAD887-C995-F349-BBFA-9E60A81F5642}"/>
              </a:ext>
            </a:extLst>
          </p:cNvPr>
          <p:cNvSpPr txBox="1"/>
          <p:nvPr/>
        </p:nvSpPr>
        <p:spPr>
          <a:xfrm>
            <a:off x="3408679" y="2104072"/>
            <a:ext cx="61366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cs-CZ" sz="2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8D47CDE-2973-1451-9392-59CD5AA46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4AE2A11-D82D-DD13-EC09-E586E921A129}"/>
              </a:ext>
            </a:extLst>
          </p:cNvPr>
          <p:cNvSpPr txBox="1"/>
          <p:nvPr/>
        </p:nvSpPr>
        <p:spPr>
          <a:xfrm>
            <a:off x="2486660" y="281970"/>
            <a:ext cx="617220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cs-CZ" sz="2400" b="0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Pyramidy v Gíze</a:t>
            </a:r>
          </a:p>
          <a:p>
            <a:br>
              <a:rPr lang="cs-CZ" dirty="0"/>
            </a:br>
            <a:b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2E5643A-D28B-6813-9B4A-1A65096BF384}"/>
              </a:ext>
            </a:extLst>
          </p:cNvPr>
          <p:cNvSpPr txBox="1"/>
          <p:nvPr/>
        </p:nvSpPr>
        <p:spPr>
          <a:xfrm>
            <a:off x="1619594" y="1066800"/>
            <a:ext cx="95300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 rtl="0" fontAlgn="base">
              <a:spcBef>
                <a:spcPts val="0"/>
              </a:spcBef>
              <a:spcAft>
                <a:spcPts val="0"/>
              </a:spcAft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Pyramidy v Gíze dal postavit král </a:t>
            </a: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Cheops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jeho syn </a:t>
            </a:r>
            <a:r>
              <a:rPr lang="cs-CZ" sz="18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Chefrén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vnuk </a:t>
            </a:r>
            <a:r>
              <a:rPr lang="cs-CZ" sz="18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Menkauré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b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Největší je Cheopsova neboli </a:t>
            </a:r>
            <a:r>
              <a:rPr lang="cs-CZ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Velká pyramida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Měřila 147 m (dnes je menší) a na její stavbu bylo třeba asi 2</a:t>
            </a:r>
            <a:r>
              <a:rPr lang="cs-CZ" sz="105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300</a:t>
            </a:r>
            <a:r>
              <a:rPr lang="cs-CZ" sz="105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000 kamenných kvádrů. </a:t>
            </a:r>
            <a:b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 tři metry nižší </a:t>
            </a:r>
            <a:r>
              <a:rPr lang="cs-CZ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Chefrénova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pyramida nyní vypadá vyšší, protože byla postavena na mírně vyvýšeném místě a na jejím vrcholu se dochovaly zbytky původního obložení.</a:t>
            </a:r>
            <a:b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cs-CZ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Menkauréova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pyramida je nejmenší, měří pouze 66 metrů.</a:t>
            </a:r>
          </a:p>
          <a:p>
            <a:br>
              <a:rPr lang="cs-CZ" dirty="0"/>
            </a:br>
            <a:endParaRPr lang="cs-CZ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840DC66-A788-C00F-97E2-B61ACB0E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434" y="3058179"/>
            <a:ext cx="5740400" cy="361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067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16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1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0BAD887-C995-F349-BBFA-9E60A81F5642}"/>
              </a:ext>
            </a:extLst>
          </p:cNvPr>
          <p:cNvSpPr txBox="1"/>
          <p:nvPr/>
        </p:nvSpPr>
        <p:spPr>
          <a:xfrm>
            <a:off x="3408679" y="2104072"/>
            <a:ext cx="61366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cs-CZ" sz="2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8D47CDE-2973-1451-9392-59CD5AA46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4AE2A11-D82D-DD13-EC09-E586E921A129}"/>
              </a:ext>
            </a:extLst>
          </p:cNvPr>
          <p:cNvSpPr txBox="1"/>
          <p:nvPr/>
        </p:nvSpPr>
        <p:spPr>
          <a:xfrm>
            <a:off x="2486660" y="281970"/>
            <a:ext cx="617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cs-CZ" sz="2400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Sfingy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2E5643A-D28B-6813-9B4A-1A65096BF384}"/>
              </a:ext>
            </a:extLst>
          </p:cNvPr>
          <p:cNvSpPr txBox="1"/>
          <p:nvPr/>
        </p:nvSpPr>
        <p:spPr>
          <a:xfrm>
            <a:off x="1619594" y="1066800"/>
            <a:ext cx="9530080" cy="1541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1" u="none" strike="noStrike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Co je to sfinga? Znáš nějakou, která se dochovala dodnes?</a:t>
            </a:r>
          </a:p>
          <a:p>
            <a:pPr indent="-342900" rtl="0">
              <a:spcBef>
                <a:spcPts val="480"/>
              </a:spcBef>
              <a:spcAft>
                <a:spcPts val="0"/>
              </a:spcAft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socha lva s lidskou hlavou, poblíž Cheopsovy pyramidy, má představovat Cheopsova syna</a:t>
            </a:r>
            <a:endParaRPr lang="cs-CZ" b="0" dirty="0">
              <a:effectLst/>
            </a:endParaRPr>
          </a:p>
          <a:p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11B670B-C1A9-7B78-A9BA-F558019DE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440" y="2581125"/>
            <a:ext cx="4947920" cy="371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360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17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1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0BAD887-C995-F349-BBFA-9E60A81F5642}"/>
              </a:ext>
            </a:extLst>
          </p:cNvPr>
          <p:cNvSpPr txBox="1"/>
          <p:nvPr/>
        </p:nvSpPr>
        <p:spPr>
          <a:xfrm>
            <a:off x="3408679" y="2104072"/>
            <a:ext cx="61366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cs-CZ" sz="2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8D47CDE-2973-1451-9392-59CD5AA46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4AE2A11-D82D-DD13-EC09-E586E921A129}"/>
              </a:ext>
            </a:extLst>
          </p:cNvPr>
          <p:cNvSpPr txBox="1"/>
          <p:nvPr/>
        </p:nvSpPr>
        <p:spPr>
          <a:xfrm>
            <a:off x="2721267" y="1547671"/>
            <a:ext cx="6172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cs-CZ" sz="2400" b="1" i="0" u="none" strike="noStrike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NOVÁ ŘÍŠE</a:t>
            </a:r>
            <a:b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(1600–1100 př. n. l.)</a:t>
            </a:r>
            <a:b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největší územní rozmach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500269A-EE59-8133-5C64-6CDBF2EF4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817" y="3058179"/>
            <a:ext cx="2628900" cy="303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781C246-E13A-DD0F-8A9B-8B1B75ED4CC0}"/>
              </a:ext>
            </a:extLst>
          </p:cNvPr>
          <p:cNvSpPr txBox="1"/>
          <p:nvPr/>
        </p:nvSpPr>
        <p:spPr>
          <a:xfrm>
            <a:off x="5608320" y="3974687"/>
            <a:ext cx="35788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Rozsah Egypta za vlády </a:t>
            </a:r>
            <a:r>
              <a:rPr lang="cs-CZ" sz="1800" b="1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Thutmose</a:t>
            </a: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I. (1504–1492 př.</a:t>
            </a:r>
            <a:r>
              <a:rPr lang="cs-CZ" sz="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n.</a:t>
            </a:r>
            <a:r>
              <a:rPr lang="cs-CZ" sz="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l.)</a:t>
            </a:r>
            <a:endParaRPr lang="cs-CZ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b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613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18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1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0BAD887-C995-F349-BBFA-9E60A81F5642}"/>
              </a:ext>
            </a:extLst>
          </p:cNvPr>
          <p:cNvSpPr txBox="1"/>
          <p:nvPr/>
        </p:nvSpPr>
        <p:spPr>
          <a:xfrm>
            <a:off x="6248400" y="2060085"/>
            <a:ext cx="61366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cs-CZ" sz="2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8D47CDE-2973-1451-9392-59CD5AA46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4AE2A11-D82D-DD13-EC09-E586E921A129}"/>
              </a:ext>
            </a:extLst>
          </p:cNvPr>
          <p:cNvSpPr txBox="1"/>
          <p:nvPr/>
        </p:nvSpPr>
        <p:spPr>
          <a:xfrm>
            <a:off x="2436787" y="409717"/>
            <a:ext cx="6172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cs-CZ" sz="2400" b="1" i="0" u="none" strike="noStrike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SKALNÍ HROBKY</a:t>
            </a:r>
            <a:endParaRPr lang="cs-CZ" sz="2400" b="0" dirty="0">
              <a:solidFill>
                <a:srgbClr val="2388A9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br>
              <a:rPr lang="cs-CZ" sz="2400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sz="2400" dirty="0">
              <a:solidFill>
                <a:srgbClr val="2388A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781C246-E13A-DD0F-8A9B-8B1B75ED4CC0}"/>
              </a:ext>
            </a:extLst>
          </p:cNvPr>
          <p:cNvSpPr txBox="1"/>
          <p:nvPr/>
        </p:nvSpPr>
        <p:spPr>
          <a:xfrm>
            <a:off x="1371600" y="2322492"/>
            <a:ext cx="5651500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nahradily pyramidy</a:t>
            </a:r>
          </a:p>
          <a:p>
            <a:pPr rtl="0" fontAlgn="base">
              <a:spcBef>
                <a:spcPts val="5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vytesané do vápence</a:t>
            </a:r>
          </a:p>
          <a:p>
            <a:pPr rtl="0" fontAlgn="base">
              <a:spcBef>
                <a:spcPts val="5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poblíž </a:t>
            </a:r>
            <a:r>
              <a:rPr lang="cs-CZ" sz="18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Vésetu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v tzv. </a:t>
            </a:r>
            <a:r>
              <a:rPr lang="cs-CZ" sz="1800" b="1" i="0" u="none" strike="noStrike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ÚDOLÍ KRÁLŮ</a:t>
            </a:r>
            <a:endParaRPr lang="cs-CZ" sz="1800" b="0" i="0" u="none" strike="noStrike" dirty="0">
              <a:solidFill>
                <a:srgbClr val="2388A9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zdobeny malbami </a:t>
            </a:r>
            <a:b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na stěnách a reliéfy</a:t>
            </a:r>
            <a:b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48DAF7F1-8C99-33FA-354B-503F3311B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721" y="1918163"/>
            <a:ext cx="38100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547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19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1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0BAD887-C995-F349-BBFA-9E60A81F5642}"/>
              </a:ext>
            </a:extLst>
          </p:cNvPr>
          <p:cNvSpPr txBox="1"/>
          <p:nvPr/>
        </p:nvSpPr>
        <p:spPr>
          <a:xfrm>
            <a:off x="6248400" y="2060085"/>
            <a:ext cx="61366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cs-CZ" sz="2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8D47CDE-2973-1451-9392-59CD5AA46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4AE2A11-D82D-DD13-EC09-E586E921A129}"/>
              </a:ext>
            </a:extLst>
          </p:cNvPr>
          <p:cNvSpPr txBox="1"/>
          <p:nvPr/>
        </p:nvSpPr>
        <p:spPr>
          <a:xfrm>
            <a:off x="2436787" y="409717"/>
            <a:ext cx="61722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cs-CZ" sz="1800" b="1" i="0" u="none" strike="noStrike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VÝZNAMNÍ  VLÁDCI</a:t>
            </a:r>
            <a:endParaRPr lang="cs-CZ" sz="2400" b="0" dirty="0">
              <a:solidFill>
                <a:srgbClr val="2388A9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br>
              <a:rPr lang="cs-CZ" sz="2400" dirty="0"/>
            </a:br>
            <a:endParaRPr lang="cs-CZ" sz="2400" dirty="0">
              <a:solidFill>
                <a:srgbClr val="2388A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51DF245C-D61F-14BD-3C83-94440C516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235" y="1704658"/>
            <a:ext cx="2457450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AFF1B96-F2DC-F183-5B65-058FC048DACF}"/>
              </a:ext>
            </a:extLst>
          </p:cNvPr>
          <p:cNvSpPr txBox="1"/>
          <p:nvPr/>
        </p:nvSpPr>
        <p:spPr>
          <a:xfrm>
            <a:off x="4881773" y="1858650"/>
            <a:ext cx="619252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cs-CZ" sz="1800" b="1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Hatšepsovet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(18. dynastie)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 smrti svého manžela </a:t>
            </a:r>
            <a:r>
              <a:rPr lang="cs-CZ" sz="18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Thutmose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II. převzala poručnictví nad mladým </a:t>
            </a:r>
            <a:r>
              <a:rPr lang="cs-CZ" sz="18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Thutmosem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III. Později si přisvojila titul faraona a zmocnila se vlády. </a:t>
            </a:r>
            <a:r>
              <a:rPr lang="cs-CZ" sz="18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Hatšepsovet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sice </a:t>
            </a:r>
            <a:r>
              <a:rPr lang="cs-CZ" sz="18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Thutmosovi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III. přidělila titul spoluvladaře, ale o vládnutí se starala sama. Vládla Egyptu asi dvacet let, přibližně v letech 1479/1473–1458/1457 př. n. l. Pro posílení své autority se nechávala zpodobňovat s </a:t>
            </a:r>
            <a:r>
              <a:rPr lang="cs-CZ" sz="18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Usirovým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vousem a na veřejnosti nosila mužské oblečení. Její vláda byla </a:t>
            </a: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mírumilovná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podnítila </a:t>
            </a: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rozkvět obchodu, kultury a věd.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cs-CZ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b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b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488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STAROVĚKÝ EGYPT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</a:t>
            </a:fld>
            <a:endParaRPr 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705D656-B363-4F01-9FCB-145397F37E65}"/>
              </a:ext>
            </a:extLst>
          </p:cNvPr>
          <p:cNvSpPr txBox="1">
            <a:spLocks/>
          </p:cNvSpPr>
          <p:nvPr/>
        </p:nvSpPr>
        <p:spPr>
          <a:xfrm>
            <a:off x="360501" y="1197672"/>
            <a:ext cx="10292703" cy="263149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Přírodní podmínky</a:t>
            </a:r>
          </a:p>
          <a:p>
            <a:pPr algn="just"/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Zemědělství</a:t>
            </a:r>
          </a:p>
          <a:p>
            <a:pPr algn="just"/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Řemesla</a:t>
            </a:r>
          </a:p>
          <a:p>
            <a:pPr algn="just"/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Vznik státu</a:t>
            </a:r>
          </a:p>
          <a:p>
            <a:pPr algn="just"/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Obyvatelstvo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sz="1800" b="1" i="0" u="none" strike="noStrike" dirty="0">
                <a:solidFill>
                  <a:srgbClr val="AAD03A"/>
                </a:solidFill>
                <a:effectLst/>
                <a:latin typeface="Arial" panose="020B0604020202020204" pitchFamily="34" charset="0"/>
              </a:rPr>
              <a:t>PERIODIZACE DĚJIN EGYPTA</a:t>
            </a:r>
            <a:endParaRPr lang="cs-CZ" sz="1400" b="0" dirty="0">
              <a:solidFill>
                <a:srgbClr val="AAD03A"/>
              </a:solidFill>
              <a:effectLst/>
            </a:endParaRPr>
          </a:p>
          <a:p>
            <a:pPr marL="0" indent="0">
              <a:buNone/>
            </a:pPr>
            <a:br>
              <a:rPr lang="cs-CZ" sz="1400" dirty="0"/>
            </a:br>
            <a:endParaRPr lang="cs-CZ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111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20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1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0BAD887-C995-F349-BBFA-9E60A81F5642}"/>
              </a:ext>
            </a:extLst>
          </p:cNvPr>
          <p:cNvSpPr txBox="1"/>
          <p:nvPr/>
        </p:nvSpPr>
        <p:spPr>
          <a:xfrm>
            <a:off x="6248400" y="2060085"/>
            <a:ext cx="61366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cs-CZ" sz="2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8D47CDE-2973-1451-9392-59CD5AA46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4AE2A11-D82D-DD13-EC09-E586E921A129}"/>
              </a:ext>
            </a:extLst>
          </p:cNvPr>
          <p:cNvSpPr txBox="1"/>
          <p:nvPr/>
        </p:nvSpPr>
        <p:spPr>
          <a:xfrm>
            <a:off x="2436787" y="409717"/>
            <a:ext cx="61722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cs-CZ" sz="1800" b="1" i="0" u="none" strike="noStrike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VÝZNAMNÍ  VLÁDCI</a:t>
            </a:r>
            <a:endParaRPr lang="cs-CZ" sz="2400" b="0" dirty="0">
              <a:solidFill>
                <a:srgbClr val="2388A9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br>
              <a:rPr lang="cs-CZ" sz="2400" dirty="0"/>
            </a:br>
            <a:endParaRPr lang="cs-CZ" sz="2400" dirty="0">
              <a:solidFill>
                <a:srgbClr val="2388A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AFF1B96-F2DC-F183-5B65-058FC048DACF}"/>
              </a:ext>
            </a:extLst>
          </p:cNvPr>
          <p:cNvSpPr txBox="1"/>
          <p:nvPr/>
        </p:nvSpPr>
        <p:spPr>
          <a:xfrm>
            <a:off x="4881773" y="1858650"/>
            <a:ext cx="619252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cs-CZ" sz="1800" b="1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Thutmose</a:t>
            </a: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III.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vedl dobyvačné války</a:t>
            </a:r>
          </a:p>
          <a:p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za jeho vlády – </a:t>
            </a:r>
            <a:r>
              <a:rPr lang="cs-CZ" sz="1800" b="1" i="0" u="none" strike="noStrike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největší územní rozsah Egypta</a:t>
            </a:r>
            <a:r>
              <a:rPr lang="cs-CZ" sz="1800" b="0" i="0" u="none" strike="noStrike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(na severu k Eufratu, zisk Sýrie, dobývání Núbie)</a:t>
            </a:r>
            <a:endParaRPr lang="cs-CZ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b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b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8FE219A9-4211-723C-577A-83C383684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24" y="1389966"/>
            <a:ext cx="3320888" cy="442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348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21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1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0BAD887-C995-F349-BBFA-9E60A81F5642}"/>
              </a:ext>
            </a:extLst>
          </p:cNvPr>
          <p:cNvSpPr txBox="1"/>
          <p:nvPr/>
        </p:nvSpPr>
        <p:spPr>
          <a:xfrm>
            <a:off x="6248400" y="2060085"/>
            <a:ext cx="61366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cs-CZ" sz="2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8D47CDE-2973-1451-9392-59CD5AA46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4AE2A11-D82D-DD13-EC09-E586E921A129}"/>
              </a:ext>
            </a:extLst>
          </p:cNvPr>
          <p:cNvSpPr txBox="1"/>
          <p:nvPr/>
        </p:nvSpPr>
        <p:spPr>
          <a:xfrm>
            <a:off x="2436787" y="409717"/>
            <a:ext cx="61722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cs-CZ" sz="1800" b="1" i="0" u="none" strike="noStrike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VÝZNAMNÍ  VLÁDCI</a:t>
            </a:r>
            <a:endParaRPr lang="cs-CZ" sz="2400" b="0" dirty="0">
              <a:solidFill>
                <a:srgbClr val="2388A9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br>
              <a:rPr lang="cs-CZ" sz="2400" dirty="0"/>
            </a:br>
            <a:endParaRPr lang="cs-CZ" sz="2400" dirty="0">
              <a:solidFill>
                <a:srgbClr val="2388A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AFF1B96-F2DC-F183-5B65-058FC048DACF}"/>
              </a:ext>
            </a:extLst>
          </p:cNvPr>
          <p:cNvSpPr txBox="1"/>
          <p:nvPr/>
        </p:nvSpPr>
        <p:spPr>
          <a:xfrm>
            <a:off x="2999740" y="1522274"/>
            <a:ext cx="61925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Achnaton a Nefertiti </a:t>
            </a:r>
            <a:br>
              <a:rPr lang="it-IT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(18. dynastie)</a:t>
            </a:r>
            <a:endParaRPr lang="cs-CZ" sz="1800" b="0" i="0" u="none" strike="noStrike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it-IT" b="0" dirty="0">
              <a:effectLst/>
            </a:endParaRPr>
          </a:p>
          <a:p>
            <a:br>
              <a:rPr lang="it-IT" dirty="0"/>
            </a:br>
            <a:b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2BE591F-1B7B-73E7-00F1-8534E0C8CD60}"/>
              </a:ext>
            </a:extLst>
          </p:cNvPr>
          <p:cNvSpPr txBox="1"/>
          <p:nvPr/>
        </p:nvSpPr>
        <p:spPr>
          <a:xfrm>
            <a:off x="2847340" y="2378305"/>
            <a:ext cx="7393940" cy="710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0" u="none" strike="noStrike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náboženská reforma</a:t>
            </a:r>
            <a:r>
              <a:rPr lang="cs-CZ" sz="1800" b="0" i="0" u="none" strike="noStrike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– zrušil polyteismus (mnohobožství)</a:t>
            </a:r>
            <a:endParaRPr lang="cs-CZ" sz="1800" b="1" i="0" u="none" strike="noStrike" dirty="0">
              <a:solidFill>
                <a:srgbClr val="CC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zavedl uctívání jediného boha </a:t>
            </a:r>
            <a:r>
              <a:rPr lang="cs-CZ" sz="1800" b="1" i="0" u="none" strike="noStrike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ATONA</a:t>
            </a:r>
            <a:r>
              <a:rPr lang="cs-CZ" sz="1800" b="1" i="0" u="none" strike="noStrike" dirty="0">
                <a:solidFill>
                  <a:srgbClr val="008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– monoteismus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6CCFE6B0-E80A-EDB0-134C-B27451136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347" y="3276600"/>
            <a:ext cx="2453323" cy="327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0BF10B82-66B5-BEF1-0D7B-ECCB3173D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117" y="3301813"/>
            <a:ext cx="2453323" cy="327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555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22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1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0BAD887-C995-F349-BBFA-9E60A81F5642}"/>
              </a:ext>
            </a:extLst>
          </p:cNvPr>
          <p:cNvSpPr txBox="1"/>
          <p:nvPr/>
        </p:nvSpPr>
        <p:spPr>
          <a:xfrm>
            <a:off x="6248400" y="2060085"/>
            <a:ext cx="61366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cs-CZ" sz="2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8D47CDE-2973-1451-9392-59CD5AA46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4AE2A11-D82D-DD13-EC09-E586E921A129}"/>
              </a:ext>
            </a:extLst>
          </p:cNvPr>
          <p:cNvSpPr txBox="1"/>
          <p:nvPr/>
        </p:nvSpPr>
        <p:spPr>
          <a:xfrm>
            <a:off x="2436787" y="409717"/>
            <a:ext cx="61722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cs-CZ" sz="1800" b="1" i="0" u="none" strike="noStrike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VÝZNAMNÍ  VLÁDCI</a:t>
            </a:r>
            <a:endParaRPr lang="cs-CZ" sz="2400" b="0" dirty="0">
              <a:solidFill>
                <a:srgbClr val="2388A9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br>
              <a:rPr lang="cs-CZ" sz="2400" dirty="0"/>
            </a:br>
            <a:endParaRPr lang="cs-CZ" sz="2400" dirty="0">
              <a:solidFill>
                <a:srgbClr val="2388A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AFF1B96-F2DC-F183-5B65-058FC048DACF}"/>
              </a:ext>
            </a:extLst>
          </p:cNvPr>
          <p:cNvSpPr txBox="1"/>
          <p:nvPr/>
        </p:nvSpPr>
        <p:spPr>
          <a:xfrm>
            <a:off x="2999740" y="1522274"/>
            <a:ext cx="61925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Tutanchamon</a:t>
            </a:r>
            <a:endParaRPr lang="cs-CZ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b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it-IT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b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2BE591F-1B7B-73E7-00F1-8534E0C8CD60}"/>
              </a:ext>
            </a:extLst>
          </p:cNvPr>
          <p:cNvSpPr txBox="1"/>
          <p:nvPr/>
        </p:nvSpPr>
        <p:spPr>
          <a:xfrm>
            <a:off x="2399030" y="2062290"/>
            <a:ext cx="73939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Roku 1922 objevil Angličan </a:t>
            </a: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Howard Carter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nevykradenou Tutanchamonovu hrobku. Největší úžas vzbudila </a:t>
            </a:r>
            <a:r>
              <a:rPr lang="cs-CZ" sz="1800" b="1" i="0" u="none" strike="noStrike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Tutanchamonova pohřební maska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z těžkého zlata.</a:t>
            </a:r>
            <a:endParaRPr lang="cs-CZ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br>
              <a:rPr lang="cs-CZ" dirty="0"/>
            </a:br>
            <a:endParaRPr lang="cs-CZ" sz="1800" b="0" i="0" u="none" strike="noStrike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5FD5A215-CBB3-3109-AD94-950F8B0C7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506" y="3009731"/>
            <a:ext cx="2564381" cy="361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>
            <a:extLst>
              <a:ext uri="{FF2B5EF4-FFF2-40B4-BE49-F238E27FC236}">
                <a16:creationId xmlns:a16="http://schemas.microsoft.com/office/drawing/2014/main" id="{DB451882-B400-8962-84CF-E31E7F1BD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79" y="3014192"/>
            <a:ext cx="2564381" cy="360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9375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585981A-AB40-6F47-D16F-E7C5FCC5E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23</a:t>
            </a:fld>
            <a:endParaRPr lang="cs-CZ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00A60C76-D22A-6B5D-62BA-46376D83E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90550"/>
            <a:ext cx="7620000" cy="56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2326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24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1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0BAD887-C995-F349-BBFA-9E60A81F5642}"/>
              </a:ext>
            </a:extLst>
          </p:cNvPr>
          <p:cNvSpPr txBox="1"/>
          <p:nvPr/>
        </p:nvSpPr>
        <p:spPr>
          <a:xfrm>
            <a:off x="11696193" y="2429626"/>
            <a:ext cx="16413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cs-CZ" sz="2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8D47CDE-2973-1451-9392-59CD5AA46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4AE2A11-D82D-DD13-EC09-E586E921A129}"/>
              </a:ext>
            </a:extLst>
          </p:cNvPr>
          <p:cNvSpPr txBox="1"/>
          <p:nvPr/>
        </p:nvSpPr>
        <p:spPr>
          <a:xfrm>
            <a:off x="2436787" y="409717"/>
            <a:ext cx="61722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cs-CZ" sz="1800" b="1" i="0" u="none" strike="noStrike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VÝZNAMNÍ  VLÁDCI</a:t>
            </a:r>
            <a:endParaRPr lang="cs-CZ" sz="2400" b="0" dirty="0">
              <a:solidFill>
                <a:srgbClr val="2388A9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br>
              <a:rPr lang="cs-CZ" sz="2400" dirty="0"/>
            </a:br>
            <a:endParaRPr lang="cs-CZ" sz="2400" dirty="0">
              <a:solidFill>
                <a:srgbClr val="2388A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AFF1B96-F2DC-F183-5B65-058FC048DACF}"/>
              </a:ext>
            </a:extLst>
          </p:cNvPr>
          <p:cNvSpPr txBox="1"/>
          <p:nvPr/>
        </p:nvSpPr>
        <p:spPr>
          <a:xfrm>
            <a:off x="2999740" y="1522274"/>
            <a:ext cx="61925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cs-CZ" sz="1800" b="1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Ramesse</a:t>
            </a: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II.  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(19. dynastie)</a:t>
            </a:r>
            <a:endParaRPr lang="cs-CZ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b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2BE591F-1B7B-73E7-00F1-8534E0C8CD60}"/>
              </a:ext>
            </a:extLst>
          </p:cNvPr>
          <p:cNvSpPr txBox="1"/>
          <p:nvPr/>
        </p:nvSpPr>
        <p:spPr>
          <a:xfrm>
            <a:off x="2033270" y="2214690"/>
            <a:ext cx="7393940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války s Chetity o Palestinu a Sýrii</a:t>
            </a:r>
          </a:p>
          <a:p>
            <a:pPr rtl="0" fontAlgn="base">
              <a:spcBef>
                <a:spcPts val="5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0" u="none" strike="noStrike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nejstarší dochovaná mírová smlouva</a:t>
            </a:r>
            <a:r>
              <a:rPr lang="cs-CZ" sz="1800" b="0" i="0" u="none" strike="noStrike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1" i="0" u="none" strike="noStrike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na světě</a:t>
            </a:r>
            <a:r>
              <a:rPr lang="cs-CZ" sz="1800" b="0" i="0" u="none" strike="noStrike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cs-CZ" sz="18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Ramesse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II. a </a:t>
            </a:r>
            <a:r>
              <a:rPr lang="cs-CZ" sz="18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Chattušiliš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III. ji uzavřeli </a:t>
            </a:r>
            <a:b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 </a:t>
            </a: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bitvě u </a:t>
            </a:r>
            <a:r>
              <a:rPr lang="cs-CZ" sz="1800" b="1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Kadeše</a:t>
            </a: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r. 1285 př. n. l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.)</a:t>
            </a:r>
            <a:endParaRPr lang="cs-CZ" sz="1800" b="1" i="0" u="none" strike="noStrike" dirty="0">
              <a:solidFill>
                <a:srgbClr val="CC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5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smlouva se zachovala </a:t>
            </a:r>
            <a:b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 egyptském i chetitském </a:t>
            </a:r>
            <a:b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exempláři</a:t>
            </a:r>
          </a:p>
          <a:p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dohoda o míru na věčné časy</a:t>
            </a:r>
            <a:b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– smlouva nebyla vládci </a:t>
            </a:r>
            <a:b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nikdy porušena </a:t>
            </a: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F9C6777A-2321-2CAC-8384-AFE82F3AF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373" y="3173603"/>
            <a:ext cx="2530378" cy="301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3603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25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1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0BAD887-C995-F349-BBFA-9E60A81F5642}"/>
              </a:ext>
            </a:extLst>
          </p:cNvPr>
          <p:cNvSpPr txBox="1"/>
          <p:nvPr/>
        </p:nvSpPr>
        <p:spPr>
          <a:xfrm>
            <a:off x="11696193" y="2429626"/>
            <a:ext cx="16413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cs-CZ" sz="2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8D47CDE-2973-1451-9392-59CD5AA46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4AE2A11-D82D-DD13-EC09-E586E921A129}"/>
              </a:ext>
            </a:extLst>
          </p:cNvPr>
          <p:cNvSpPr txBox="1"/>
          <p:nvPr/>
        </p:nvSpPr>
        <p:spPr>
          <a:xfrm>
            <a:off x="2436787" y="409717"/>
            <a:ext cx="61722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cs-CZ" sz="1800" b="1" i="0" u="none" strike="noStrike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VÝZNAMNÍ  VLÁDCI</a:t>
            </a:r>
            <a:endParaRPr lang="cs-CZ" sz="2400" b="0" dirty="0">
              <a:solidFill>
                <a:srgbClr val="2388A9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br>
              <a:rPr lang="cs-CZ" sz="2400" dirty="0"/>
            </a:br>
            <a:endParaRPr lang="cs-CZ" sz="2400" dirty="0">
              <a:solidFill>
                <a:srgbClr val="2388A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AFF1B96-F2DC-F183-5B65-058FC048DACF}"/>
              </a:ext>
            </a:extLst>
          </p:cNvPr>
          <p:cNvSpPr txBox="1"/>
          <p:nvPr/>
        </p:nvSpPr>
        <p:spPr>
          <a:xfrm>
            <a:off x="2999740" y="1522274"/>
            <a:ext cx="61925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cs-CZ" sz="1800" b="1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Ramesse</a:t>
            </a: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II.  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(19. dynastie)</a:t>
            </a:r>
            <a:endParaRPr lang="cs-CZ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b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2BE591F-1B7B-73E7-00F1-8534E0C8CD60}"/>
              </a:ext>
            </a:extLst>
          </p:cNvPr>
          <p:cNvSpPr txBox="1"/>
          <p:nvPr/>
        </p:nvSpPr>
        <p:spPr>
          <a:xfrm>
            <a:off x="2033270" y="2214690"/>
            <a:ext cx="7393940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války s Chetity o Palestinu a Sýrii</a:t>
            </a:r>
          </a:p>
          <a:p>
            <a:pPr rtl="0" fontAlgn="base">
              <a:spcBef>
                <a:spcPts val="5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0" u="none" strike="noStrike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nejstarší dochovaná mírová smlouva</a:t>
            </a:r>
            <a:r>
              <a:rPr lang="cs-CZ" sz="1800" b="0" i="0" u="none" strike="noStrike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1" i="0" u="none" strike="noStrike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na světě</a:t>
            </a:r>
            <a:r>
              <a:rPr lang="cs-CZ" sz="1800" b="0" i="0" u="none" strike="noStrike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cs-CZ" sz="18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Ramesse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II. a </a:t>
            </a:r>
            <a:r>
              <a:rPr lang="cs-CZ" sz="18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Chattušiliš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III. ji uzavřeli </a:t>
            </a:r>
            <a:b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 </a:t>
            </a: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bitvě u </a:t>
            </a:r>
            <a:r>
              <a:rPr lang="cs-CZ" sz="1800" b="1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Kadeše</a:t>
            </a: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r. 1285 př. n. l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.)</a:t>
            </a:r>
            <a:endParaRPr lang="cs-CZ" sz="1800" b="1" i="0" u="none" strike="noStrike" dirty="0">
              <a:solidFill>
                <a:srgbClr val="CC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5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smlouva se zachovala </a:t>
            </a:r>
            <a:b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 egyptském i chetitském </a:t>
            </a:r>
            <a:b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exempláři</a:t>
            </a:r>
          </a:p>
          <a:p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dohoda o míru na věčné časy</a:t>
            </a:r>
            <a:b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– smlouva nebyla vládci </a:t>
            </a:r>
            <a:b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nikdy porušena </a:t>
            </a: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F9C6777A-2321-2CAC-8384-AFE82F3AF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373" y="3173603"/>
            <a:ext cx="2530378" cy="301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4468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3" t="15038" r="106" b="-384"/>
          <a:stretch/>
        </p:blipFill>
        <p:spPr>
          <a:xfrm>
            <a:off x="-133350" y="-31749"/>
            <a:ext cx="12382662" cy="6974810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-43315" y="-53347"/>
            <a:ext cx="12309128" cy="6978652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651545" y="6315488"/>
            <a:ext cx="32050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Mgr. Pavel Fiala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5463" r="84758"/>
          <a:stretch/>
        </p:blipFill>
        <p:spPr>
          <a:xfrm>
            <a:off x="3684685" y="2362096"/>
            <a:ext cx="1469834" cy="1593219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5027149" y="2508765"/>
            <a:ext cx="491179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DĚKUJI </a:t>
            </a:r>
            <a:br>
              <a:rPr lang="cs-CZ" sz="44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44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ZA POZORNOST</a:t>
            </a:r>
            <a:endParaRPr lang="cs-CZ" sz="28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9" y="384155"/>
            <a:ext cx="3384457" cy="7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34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3</a:t>
            </a:fld>
            <a:endParaRPr 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5F3BC64-ACB3-02E6-AFAF-4173B2B8C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160" y="1816709"/>
            <a:ext cx="3037840" cy="191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7573276-D30B-E362-56FB-D2EB430CE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70952"/>
            <a:ext cx="3596640" cy="235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FAF429C-4DC8-DD99-5554-8FD76B472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469" y="3867782"/>
            <a:ext cx="2227061" cy="275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011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PŘÍRODNÍ PODMÍNKY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4</a:t>
            </a:fld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8152872-0EA2-59C2-EAD9-1625026C6C6B}"/>
              </a:ext>
            </a:extLst>
          </p:cNvPr>
          <p:cNvSpPr txBox="1"/>
          <p:nvPr/>
        </p:nvSpPr>
        <p:spPr>
          <a:xfrm>
            <a:off x="2001520" y="1502839"/>
            <a:ext cx="6096000" cy="3588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1" u="none" strike="noStrike" dirty="0">
                <a:solidFill>
                  <a:srgbClr val="4D4D4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Ve kterém světadíle najdeme Egypt?</a:t>
            </a:r>
          </a:p>
          <a:p>
            <a:pPr indent="-342900" rtl="0">
              <a:spcBef>
                <a:spcPts val="480"/>
              </a:spcBef>
              <a:spcAft>
                <a:spcPts val="0"/>
              </a:spcAft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 Africe</a:t>
            </a:r>
            <a:endParaRPr lang="cs-CZ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1" u="none" strike="noStrike" dirty="0">
                <a:solidFill>
                  <a:srgbClr val="4D4D4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Jak se nazývá řeka, která Egyptem protéká?</a:t>
            </a:r>
          </a:p>
          <a:p>
            <a:pPr indent="-342900" rtl="0">
              <a:spcBef>
                <a:spcPts val="480"/>
              </a:spcBef>
              <a:spcAft>
                <a:spcPts val="0"/>
              </a:spcAft>
            </a:pPr>
            <a:r>
              <a:rPr lang="cs-CZ" sz="1800" b="1" i="0" u="none" strike="noStrike" dirty="0">
                <a:solidFill>
                  <a:srgbClr val="AAD03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NIL</a:t>
            </a:r>
            <a:endParaRPr lang="cs-CZ" b="0" dirty="0">
              <a:solidFill>
                <a:srgbClr val="AAD03A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1" u="none" strike="noStrike" dirty="0">
                <a:solidFill>
                  <a:srgbClr val="4D4D4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Do kterého moře se vlévá?</a:t>
            </a:r>
          </a:p>
          <a:p>
            <a:pPr indent="-342900" rtl="0">
              <a:spcBef>
                <a:spcPts val="480"/>
              </a:spcBef>
              <a:spcAft>
                <a:spcPts val="0"/>
              </a:spcAft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do Středozemního moře</a:t>
            </a:r>
            <a:endParaRPr lang="cs-CZ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1" u="none" strike="noStrike" dirty="0">
                <a:solidFill>
                  <a:srgbClr val="4D4D4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Jaké podnebí je </a:t>
            </a:r>
            <a:br>
              <a:rPr lang="cs-CZ" sz="1800" b="1" i="1" u="none" strike="noStrike" dirty="0">
                <a:solidFill>
                  <a:srgbClr val="4D4D4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1" i="1" u="none" strike="noStrike" dirty="0">
                <a:solidFill>
                  <a:srgbClr val="4D4D4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 Egyptě?</a:t>
            </a:r>
          </a:p>
          <a:p>
            <a:pPr indent="-342900" rtl="0">
              <a:spcBef>
                <a:spcPts val="480"/>
              </a:spcBef>
              <a:spcAft>
                <a:spcPts val="0"/>
              </a:spcAft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suché, teplé podnebí</a:t>
            </a:r>
            <a:endParaRPr lang="cs-CZ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br>
              <a:rPr lang="cs-CZ" dirty="0"/>
            </a:br>
            <a:endParaRPr lang="cs-CZ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4994FBA-6FCA-EDE7-313B-E4D355D45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42028"/>
            <a:ext cx="3133725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878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Egypt je darem Nilu - Herodotos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5</a:t>
            </a:fld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60C928A-642E-9598-E2D4-03E6C3FBC13C}"/>
              </a:ext>
            </a:extLst>
          </p:cNvPr>
          <p:cNvSpPr txBox="1">
            <a:spLocks/>
          </p:cNvSpPr>
          <p:nvPr/>
        </p:nvSpPr>
        <p:spPr>
          <a:xfrm>
            <a:off x="949648" y="1461832"/>
            <a:ext cx="10292703" cy="212365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1" u="none" strike="noStrike" dirty="0">
                <a:solidFill>
                  <a:srgbClr val="4D4D4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Jak rozumíš výroku slavného řeckého historika?</a:t>
            </a:r>
          </a:p>
          <a:p>
            <a:pPr indent="-342900" rtl="0">
              <a:spcBef>
                <a:spcPts val="640"/>
              </a:spcBef>
              <a:spcAft>
                <a:spcPts val="0"/>
              </a:spcAft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Egypťané byli závislí na každoročních záplavách Nilu, rozvodněná řeka </a:t>
            </a: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přinášela úrodné bahno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v obdobích sucha </a:t>
            </a:r>
            <a:b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byl rozvod vody na pole zajišťován </a:t>
            </a: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zavlažovacími kanály.</a:t>
            </a:r>
            <a:endParaRPr lang="cs-CZ" sz="1400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záplavy 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(červenec–říjen)</a:t>
            </a:r>
            <a:endParaRPr lang="cs-CZ" sz="1800" b="1" i="0" u="none" strike="noStrike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br>
              <a:rPr lang="cs-CZ" sz="1400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sz="1800" b="0" i="0" u="none" strike="noStrike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Obrázek 5" descr="Obsah obrázku voda, exteriér, obloha, loďka&#10;&#10;Popis byl vytvořen automaticky">
            <a:extLst>
              <a:ext uri="{FF2B5EF4-FFF2-40B4-BE49-F238E27FC236}">
                <a16:creationId xmlns:a16="http://schemas.microsoft.com/office/drawing/2014/main" id="{4BF01CB5-B489-B2BE-F71F-A22E478B7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421220" y="3297641"/>
            <a:ext cx="5349557" cy="329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31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ZEMĚDĚLSTVÍ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6</a:t>
            </a:fld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60C928A-642E-9598-E2D4-03E6C3FBC13C}"/>
              </a:ext>
            </a:extLst>
          </p:cNvPr>
          <p:cNvSpPr txBox="1">
            <a:spLocks/>
          </p:cNvSpPr>
          <p:nvPr/>
        </p:nvSpPr>
        <p:spPr>
          <a:xfrm>
            <a:off x="360501" y="1197672"/>
            <a:ext cx="10292703" cy="309828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1" u="none" strike="noStrike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Odkud přišla do Egypta znalost zemědělství?</a:t>
            </a:r>
          </a:p>
          <a:p>
            <a:pPr marL="457200" indent="-285750" rtl="0">
              <a:spcBef>
                <a:spcPts val="480"/>
              </a:spcBef>
              <a:spcAft>
                <a:spcPts val="0"/>
              </a:spcAft>
            </a:pP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 Mezopotámie</a:t>
            </a:r>
            <a:endParaRPr lang="cs-CZ" sz="1400" b="0" dirty="0">
              <a:effectLst/>
            </a:endParaRPr>
          </a:p>
          <a:p>
            <a:pPr rtl="0" fontAlgn="base">
              <a:spcBef>
                <a:spcPts val="5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1" u="none" strike="noStrike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Které plodiny se v Egyptě pěstovaly?</a:t>
            </a:r>
          </a:p>
          <a:p>
            <a:pPr marL="457200" indent="-285750" rtl="0">
              <a:spcBef>
                <a:spcPts val="480"/>
              </a:spcBef>
              <a:spcAft>
                <a:spcPts val="0"/>
              </a:spcAft>
            </a:pP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ječmen, pšenice, luštěniny, vinná réva, len</a:t>
            </a:r>
            <a:endParaRPr lang="cs-CZ" sz="1400" b="0" dirty="0">
              <a:effectLst/>
            </a:endParaRPr>
          </a:p>
          <a:p>
            <a:pPr rtl="0" fontAlgn="base">
              <a:spcBef>
                <a:spcPts val="5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1" u="none" strike="noStrike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Jaký nástroj užívali Egypťané k orbě?</a:t>
            </a:r>
          </a:p>
          <a:p>
            <a:pPr indent="-342900" rtl="0">
              <a:spcBef>
                <a:spcPts val="560"/>
              </a:spcBef>
              <a:spcAft>
                <a:spcPts val="0"/>
              </a:spcAft>
            </a:pP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hák</a:t>
            </a:r>
            <a:endParaRPr lang="cs-CZ" sz="1400" b="0" dirty="0">
              <a:effectLst/>
            </a:endParaRPr>
          </a:p>
          <a:p>
            <a:pPr rtl="0" fontAlgn="base">
              <a:spcBef>
                <a:spcPts val="5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1" u="none" strike="noStrike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Jaká domácí zvířata chovali Egypťané?</a:t>
            </a:r>
          </a:p>
          <a:p>
            <a:pPr indent="-342900" rtl="0">
              <a:spcBef>
                <a:spcPts val="560"/>
              </a:spcBef>
              <a:spcAft>
                <a:spcPts val="0"/>
              </a:spcAft>
            </a:pP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krávy, ovce, kozy, kachny</a:t>
            </a:r>
            <a:endParaRPr lang="cs-CZ" sz="1400" b="0" dirty="0">
              <a:effectLst/>
            </a:endParaRPr>
          </a:p>
          <a:p>
            <a:pPr marL="0" indent="0">
              <a:buNone/>
            </a:pPr>
            <a:endParaRPr lang="cs-CZ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20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389C6D-3F0B-E9D5-C97A-8AE286174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ŘEMESLA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93160FC-8E0C-5941-7FE5-30082120A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7</a:t>
            </a:fld>
            <a:endParaRPr lang="cs-CZ" dirty="0"/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9D7FFD76-44F4-570B-91CD-4821F74CE2AF}"/>
              </a:ext>
            </a:extLst>
          </p:cNvPr>
          <p:cNvSpPr txBox="1">
            <a:spLocks/>
          </p:cNvSpPr>
          <p:nvPr/>
        </p:nvSpPr>
        <p:spPr>
          <a:xfrm>
            <a:off x="360501" y="1197672"/>
            <a:ext cx="11375779" cy="263149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1" u="none" strike="noStrike" dirty="0">
                <a:solidFill>
                  <a:srgbClr val="4D4D4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Jaké nerostné suroviny se nacházely na území Egypta?</a:t>
            </a:r>
          </a:p>
          <a:p>
            <a:pPr indent="-342900" rtl="0">
              <a:spcBef>
                <a:spcPts val="640"/>
              </a:spcBef>
              <a:spcAft>
                <a:spcPts val="0"/>
              </a:spcAft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měď, zlato, kámen, sůl, železná ruda</a:t>
            </a:r>
            <a:endParaRPr lang="cs-CZ" sz="1400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1" u="none" strike="noStrike" dirty="0">
                <a:solidFill>
                  <a:srgbClr val="4D4D4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Kterým řemeslům se Egypťané věnovali?</a:t>
            </a:r>
          </a:p>
          <a:p>
            <a:pPr indent="-342900" rtl="0">
              <a:spcBef>
                <a:spcPts val="640"/>
              </a:spcBef>
              <a:spcAft>
                <a:spcPts val="0"/>
              </a:spcAft>
            </a:pPr>
            <a:r>
              <a:rPr lang="cs-CZ" sz="1800" b="1" i="0" u="none" strike="noStrike" dirty="0">
                <a:solidFill>
                  <a:srgbClr val="AAD03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hrnčířství </a:t>
            </a:r>
            <a:r>
              <a:rPr lang="cs-CZ" sz="1800" b="0" i="0" u="none" strike="noStrike" dirty="0">
                <a:solidFill>
                  <a:srgbClr val="AAD03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– znalost hrnčířského kruhu</a:t>
            </a:r>
            <a:endParaRPr lang="cs-CZ" sz="1400" b="0" dirty="0">
              <a:solidFill>
                <a:srgbClr val="AAD03A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indent="-342900" rtl="0">
              <a:spcBef>
                <a:spcPts val="640"/>
              </a:spcBef>
              <a:spcAft>
                <a:spcPts val="0"/>
              </a:spcAft>
            </a:pPr>
            <a:r>
              <a:rPr lang="cs-CZ" sz="1800" b="1" i="0" u="none" strike="noStrike" dirty="0">
                <a:solidFill>
                  <a:srgbClr val="AAD03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tkalcovství</a:t>
            </a:r>
            <a:r>
              <a:rPr lang="cs-CZ" sz="1800" b="0" i="0" u="none" strike="noStrike" dirty="0">
                <a:solidFill>
                  <a:srgbClr val="AAD03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– zpracování lnu</a:t>
            </a:r>
            <a:endParaRPr lang="cs-CZ" sz="1400" b="0" dirty="0">
              <a:solidFill>
                <a:srgbClr val="AAD03A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indent="-342900" rtl="0">
              <a:spcBef>
                <a:spcPts val="640"/>
              </a:spcBef>
              <a:spcAft>
                <a:spcPts val="0"/>
              </a:spcAft>
            </a:pPr>
            <a:r>
              <a:rPr lang="cs-CZ" sz="1800" b="1" i="0" u="none" strike="noStrike" dirty="0">
                <a:solidFill>
                  <a:srgbClr val="AAD03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kovotepectví, kovolitectví</a:t>
            </a:r>
            <a:r>
              <a:rPr lang="cs-CZ" sz="1800" b="0" i="0" u="none" strike="noStrike" dirty="0">
                <a:solidFill>
                  <a:srgbClr val="AAD03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– zpracování kovů</a:t>
            </a:r>
            <a:endParaRPr lang="cs-CZ" sz="1400" b="0" dirty="0">
              <a:solidFill>
                <a:srgbClr val="AAD03A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br>
              <a:rPr lang="cs-CZ" sz="1400" dirty="0">
                <a:solidFill>
                  <a:srgbClr val="AAD03A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sz="1800" dirty="0">
              <a:solidFill>
                <a:srgbClr val="AAD03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317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VZNIK STÁTU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8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04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C6A457B-A317-457B-DF50-C1F3EF19C981}"/>
              </a:ext>
            </a:extLst>
          </p:cNvPr>
          <p:cNvSpPr txBox="1"/>
          <p:nvPr/>
        </p:nvSpPr>
        <p:spPr>
          <a:xfrm>
            <a:off x="2001520" y="1389966"/>
            <a:ext cx="6982460" cy="3929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1" u="none" strike="noStrike" dirty="0">
                <a:solidFill>
                  <a:srgbClr val="4D4D4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Které dvě části tvořily starověký Egypt?</a:t>
            </a:r>
          </a:p>
          <a:p>
            <a:pPr indent="-342900" rtl="0">
              <a:spcBef>
                <a:spcPts val="480"/>
              </a:spcBef>
              <a:spcAft>
                <a:spcPts val="0"/>
              </a:spcAft>
            </a:pPr>
            <a:r>
              <a:rPr lang="cs-CZ" sz="1800" b="1" i="0" u="none" strike="noStrike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HORNÍ A DOLNÍ EGYPT</a:t>
            </a:r>
            <a:endParaRPr lang="cs-CZ" b="0" dirty="0">
              <a:solidFill>
                <a:srgbClr val="2388A9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1" u="none" strike="noStrike" dirty="0">
                <a:solidFill>
                  <a:srgbClr val="4D4D4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Podle čeho vznikly tyto názvy?</a:t>
            </a:r>
          </a:p>
          <a:p>
            <a:pPr indent="-342900" rtl="0">
              <a:spcBef>
                <a:spcPts val="480"/>
              </a:spcBef>
              <a:spcAft>
                <a:spcPts val="0"/>
              </a:spcAft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podle toku Nilu</a:t>
            </a:r>
            <a:endParaRPr lang="cs-CZ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Horní Egypt: 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jih – hornatý – lov, pastevectví</a:t>
            </a:r>
            <a:endParaRPr lang="cs-CZ" sz="1800" b="1" i="0" u="none" strike="noStrike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Dolní Egypt: 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sever – úrodná nížina – zemědělství</a:t>
            </a:r>
            <a:endParaRPr lang="cs-CZ" sz="1800" b="1" i="0" u="none" strike="noStrike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br>
              <a:rPr lang="cs-CZ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1" i="0" u="none" strike="noStrike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3000 př.</a:t>
            </a:r>
            <a:r>
              <a:rPr lang="cs-CZ" sz="800" b="1" i="0" u="none" strike="noStrike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1" i="0" u="none" strike="noStrike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n.</a:t>
            </a:r>
            <a:r>
              <a:rPr lang="cs-CZ" sz="800" b="1" i="0" u="none" strike="noStrike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1" i="0" u="none" strike="noStrike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l. – VZNIK JEDNOTNÉHO STÁTU</a:t>
            </a:r>
          </a:p>
          <a:p>
            <a:pPr rtl="0" fontAlgn="base"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sjednocení Horního a Dolního Egypta</a:t>
            </a:r>
          </a:p>
          <a:p>
            <a:pPr rtl="0" fontAlgn="base"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vládce </a:t>
            </a:r>
            <a:r>
              <a:rPr lang="cs-CZ" sz="1800" b="1" i="0" u="none" strike="noStrike" dirty="0">
                <a:solidFill>
                  <a:srgbClr val="AAD03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MENI</a:t>
            </a:r>
            <a:r>
              <a:rPr lang="cs-CZ" sz="1800" b="0" i="0" u="none" strike="noStrike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– sídlo ve městě </a:t>
            </a:r>
            <a:r>
              <a:rPr lang="cs-CZ" sz="1800" b="1" i="0" u="none" strike="noStrike" dirty="0" err="1">
                <a:solidFill>
                  <a:srgbClr val="AAD03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Mennofer</a:t>
            </a:r>
            <a:r>
              <a:rPr lang="cs-CZ" sz="1800" b="1" i="0" u="none" strike="noStrike" dirty="0">
                <a:solidFill>
                  <a:srgbClr val="008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cs-CZ" sz="18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řec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Memfis)</a:t>
            </a:r>
          </a:p>
          <a:p>
            <a:br>
              <a:rPr lang="cs-CZ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183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OBYVATELSTVO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9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0BAD887-C995-F349-BBFA-9E60A81F5642}"/>
              </a:ext>
            </a:extLst>
          </p:cNvPr>
          <p:cNvSpPr txBox="1"/>
          <p:nvPr/>
        </p:nvSpPr>
        <p:spPr>
          <a:xfrm>
            <a:off x="842010" y="1161727"/>
            <a:ext cx="7480300" cy="49526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1" u="none" strike="noStrike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Jak se nazýval vládce Egypta?</a:t>
            </a:r>
          </a:p>
          <a:p>
            <a:pPr indent="-342900" rtl="0">
              <a:spcBef>
                <a:spcPts val="480"/>
              </a:spcBef>
              <a:spcAft>
                <a:spcPts val="0"/>
              </a:spcAft>
            </a:pPr>
            <a:r>
              <a:rPr lang="cs-CZ" sz="1800" b="1" i="0" u="none" strike="noStrike" dirty="0">
                <a:solidFill>
                  <a:srgbClr val="AAD03A"/>
                </a:solidFill>
                <a:effectLst/>
                <a:latin typeface="Arial" panose="020B0604020202020204" pitchFamily="34" charset="0"/>
              </a:rPr>
              <a:t>FARAON</a:t>
            </a:r>
            <a:endParaRPr lang="cs-CZ" b="0" dirty="0">
              <a:solidFill>
                <a:srgbClr val="AAD03A"/>
              </a:solidFill>
              <a:effectLst/>
            </a:endParaRPr>
          </a:p>
          <a:p>
            <a:pPr rtl="0" fontAlgn="base"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1" u="none" strike="noStrike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Jaké měl v zemi postavení?</a:t>
            </a:r>
          </a:p>
          <a:p>
            <a:pPr indent="-342900" rtl="0">
              <a:spcBef>
                <a:spcPts val="480"/>
              </a:spcBef>
              <a:spcAft>
                <a:spcPts val="0"/>
              </a:spcAft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neomezený vládce, vtělený bůh, vlastník veškeré půdy</a:t>
            </a:r>
            <a:endParaRPr lang="cs-CZ" b="0" dirty="0">
              <a:effectLst/>
            </a:endParaRPr>
          </a:p>
          <a:p>
            <a:pPr rtl="0" fontAlgn="base"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1" u="none" strike="noStrike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Které další vrstvy obyvatelstva v Egyptě vládly?</a:t>
            </a:r>
          </a:p>
          <a:p>
            <a:pPr indent="-342900" rtl="0">
              <a:spcBef>
                <a:spcPts val="480"/>
              </a:spcBef>
              <a:spcAft>
                <a:spcPts val="0"/>
              </a:spcAft>
            </a:pPr>
            <a:r>
              <a:rPr lang="cs-CZ" sz="1800" b="1" i="0" u="none" strike="noStrike" dirty="0">
                <a:solidFill>
                  <a:srgbClr val="AAD03A"/>
                </a:solidFill>
                <a:effectLst/>
                <a:latin typeface="Arial" panose="020B0604020202020204" pitchFamily="34" charset="0"/>
              </a:rPr>
              <a:t>KNĚŽÍ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– náboženské obřady, řídí chrámové hospodářství</a:t>
            </a:r>
            <a:endParaRPr lang="cs-CZ" b="0" dirty="0">
              <a:effectLst/>
            </a:endParaRPr>
          </a:p>
          <a:p>
            <a:pPr indent="-342900" rtl="0">
              <a:spcBef>
                <a:spcPts val="480"/>
              </a:spcBef>
              <a:spcAft>
                <a:spcPts val="0"/>
              </a:spcAft>
            </a:pPr>
            <a:r>
              <a:rPr lang="cs-CZ" sz="1800" b="1" i="0" u="none" strike="noStrike" dirty="0">
                <a:solidFill>
                  <a:srgbClr val="AAD03A"/>
                </a:solidFill>
                <a:effectLst/>
                <a:latin typeface="Arial" panose="020B0604020202020204" pitchFamily="34" charset="0"/>
              </a:rPr>
              <a:t>ÚŘEDNÍCI</a:t>
            </a:r>
            <a:r>
              <a:rPr lang="cs-CZ" sz="1800" b="0" i="0" u="none" strike="noStrike" dirty="0">
                <a:solidFill>
                  <a:srgbClr val="AAD03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– řízení správy státu, vybírání daní, soudní pravomoc</a:t>
            </a:r>
            <a:endParaRPr lang="cs-CZ" b="0" dirty="0">
              <a:effectLst/>
            </a:endParaRPr>
          </a:p>
          <a:p>
            <a:pPr indent="-342900" rtl="0">
              <a:spcBef>
                <a:spcPts val="480"/>
              </a:spcBef>
              <a:spcAft>
                <a:spcPts val="0"/>
              </a:spcAft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nejvyšší úředník – </a:t>
            </a: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vezír</a:t>
            </a:r>
            <a:endParaRPr lang="cs-CZ" b="0" dirty="0">
              <a:effectLst/>
            </a:endParaRPr>
          </a:p>
          <a:p>
            <a:pPr indent="-342900" rtl="0">
              <a:spcBef>
                <a:spcPts val="480"/>
              </a:spcBef>
              <a:spcAft>
                <a:spcPts val="0"/>
              </a:spcAft>
            </a:pPr>
            <a:r>
              <a:rPr lang="cs-CZ" sz="1800" b="1" i="0" u="none" strike="noStrike" dirty="0">
                <a:solidFill>
                  <a:srgbClr val="AAD03A"/>
                </a:solidFill>
                <a:effectLst/>
                <a:latin typeface="Arial" panose="020B0604020202020204" pitchFamily="34" charset="0"/>
              </a:rPr>
              <a:t>VOJÁCI</a:t>
            </a:r>
            <a:r>
              <a:rPr lang="cs-CZ" sz="18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– obrana země, války, udržují klid v zemi</a:t>
            </a:r>
            <a:endParaRPr lang="cs-CZ" b="0" dirty="0">
              <a:effectLst/>
            </a:endParaRPr>
          </a:p>
          <a:p>
            <a:pPr rtl="0" fontAlgn="base"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1" u="none" strike="noStrike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Kdo tvořil ovládané obyvatelstvo?</a:t>
            </a:r>
          </a:p>
          <a:p>
            <a:pPr indent="-342900" rtl="0">
              <a:spcBef>
                <a:spcPts val="480"/>
              </a:spcBef>
              <a:spcAft>
                <a:spcPts val="0"/>
              </a:spcAft>
            </a:pPr>
            <a:r>
              <a:rPr lang="cs-CZ" sz="1800" b="1" i="0" u="none" strike="noStrike" dirty="0">
                <a:solidFill>
                  <a:srgbClr val="AAD03A"/>
                </a:solidFill>
                <a:effectLst/>
                <a:latin typeface="Arial" panose="020B0604020202020204" pitchFamily="34" charset="0"/>
              </a:rPr>
              <a:t>ŘEMESLNÍCI, ZEMĚDĚLCI, OBCHODNÍCI</a:t>
            </a:r>
            <a:endParaRPr lang="cs-CZ" b="0" dirty="0">
              <a:solidFill>
                <a:srgbClr val="AAD03A"/>
              </a:solidFill>
              <a:effectLst/>
            </a:endParaRPr>
          </a:p>
          <a:p>
            <a:pPr rtl="0" fontAlgn="base"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1" u="none" strike="noStrike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Jak se nazývala nejnižší skupina obyvatel a jaké bylo její postavení?</a:t>
            </a:r>
          </a:p>
          <a:p>
            <a:r>
              <a:rPr lang="cs-CZ" sz="1800" b="1" i="0" u="none" strike="noStrike" dirty="0">
                <a:solidFill>
                  <a:srgbClr val="AAD03A"/>
                </a:solidFill>
                <a:effectLst/>
                <a:latin typeface="Arial" panose="020B0604020202020204" pitchFamily="34" charset="0"/>
              </a:rPr>
              <a:t>OTROCI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– bezprávné obyvatelstvo, z válečných zajatců, práce v dolech, lomech, při stavbách pyramid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F1660807-3DAD-3E6A-261B-17A111F20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954" y="2161842"/>
            <a:ext cx="4255938" cy="253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04703"/>
      </p:ext>
    </p:extLst>
  </p:cSld>
  <p:clrMapOvr>
    <a:masterClrMapping/>
  </p:clrMapOvr>
</p:sld>
</file>

<file path=ppt/theme/theme1.xml><?xml version="1.0" encoding="utf-8"?>
<a:theme xmlns:a="http://schemas.openxmlformats.org/drawingml/2006/main" name="VŠEM 2021">
  <a:themeElements>
    <a:clrScheme name="Vlastní 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70AD47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Šablona Akademie VŠEM.potx.pptx" id="{717EA536-0998-46C9-86E7-D6144D8C8E34}" vid="{83C76FF8-1325-42BE-A3BB-C12C64C1000B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 Akademie VŠEM</Template>
  <TotalTime>457</TotalTime>
  <Words>1074</Words>
  <Application>Microsoft Office PowerPoint</Application>
  <PresentationFormat>Širokoúhlá obrazovka</PresentationFormat>
  <Paragraphs>204</Paragraphs>
  <Slides>26</Slides>
  <Notes>1</Notes>
  <HiddenSlides>1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Verdana</vt:lpstr>
      <vt:lpstr>VŠEM 2021</vt:lpstr>
      <vt:lpstr>Prezentace aplikace PowerPoint</vt:lpstr>
      <vt:lpstr>STAROVĚKÝ EGYPT</vt:lpstr>
      <vt:lpstr>Prezentace aplikace PowerPoint</vt:lpstr>
      <vt:lpstr>PŘÍRODNÍ PODMÍNKY</vt:lpstr>
      <vt:lpstr>Egypt je darem Nilu - Herodotos</vt:lpstr>
      <vt:lpstr>ZEMĚDĚLSTVÍ</vt:lpstr>
      <vt:lpstr>ŘEMESLA</vt:lpstr>
      <vt:lpstr>VZNIK STÁTU</vt:lpstr>
      <vt:lpstr>OBYVATELSTVO</vt:lpstr>
      <vt:lpstr>PERIODIZACE DĚJIN</vt:lpstr>
      <vt:lpstr>PYRAMIDY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Havlová Daniella Ema</dc:creator>
  <cp:lastModifiedBy>Pavel Fiala</cp:lastModifiedBy>
  <cp:revision>51</cp:revision>
  <dcterms:created xsi:type="dcterms:W3CDTF">2022-09-07T11:40:21Z</dcterms:created>
  <dcterms:modified xsi:type="dcterms:W3CDTF">2022-11-17T17:34:50Z</dcterms:modified>
</cp:coreProperties>
</file>