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3"/>
  </p:notesMasterIdLst>
  <p:sldIdLst>
    <p:sldId id="278" r:id="rId2"/>
    <p:sldId id="281" r:id="rId3"/>
    <p:sldId id="316" r:id="rId4"/>
    <p:sldId id="283" r:id="rId5"/>
    <p:sldId id="317" r:id="rId6"/>
    <p:sldId id="284" r:id="rId7"/>
    <p:sldId id="311" r:id="rId8"/>
    <p:sldId id="312" r:id="rId9"/>
    <p:sldId id="296" r:id="rId10"/>
    <p:sldId id="282" r:id="rId11"/>
    <p:sldId id="313" r:id="rId12"/>
    <p:sldId id="314" r:id="rId13"/>
    <p:sldId id="315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295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D03A"/>
    <a:srgbClr val="2388A9"/>
    <a:srgbClr val="008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6._stolet&#237;_p&#345;._n._l.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s.wikipedia.org/wiki/%C5%98ecko-persk%C3%A9_v%C3%A1lky" TargetMode="Externa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 b="-383"/>
          <a:stretch/>
        </p:blipFill>
        <p:spPr>
          <a:xfrm>
            <a:off x="0" y="-440517"/>
            <a:ext cx="12450871" cy="9297165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3F128430-ADAC-434D-878A-CF6AA61E0EFA}"/>
              </a:ext>
            </a:extLst>
          </p:cNvPr>
          <p:cNvSpPr/>
          <p:nvPr/>
        </p:nvSpPr>
        <p:spPr>
          <a:xfrm>
            <a:off x="18831" y="-440517"/>
            <a:ext cx="12432040" cy="8217356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Pavel Fiala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4527657" y="2429913"/>
            <a:ext cx="3395555" cy="368059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BF015BD-A855-45DB-B2C6-E119C4DF300A}"/>
              </a:ext>
            </a:extLst>
          </p:cNvPr>
          <p:cNvSpPr/>
          <p:nvPr/>
        </p:nvSpPr>
        <p:spPr>
          <a:xfrm>
            <a:off x="4780124" y="2201314"/>
            <a:ext cx="2631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DĚJEPIS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OVLÁDNUTÍ BABYLONIE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719034-6F58-56D0-B7FF-3FD442AA8361}"/>
              </a:ext>
            </a:extLst>
          </p:cNvPr>
          <p:cNvSpPr txBox="1"/>
          <p:nvPr/>
        </p:nvSpPr>
        <p:spPr>
          <a:xfrm>
            <a:off x="2001520" y="2115736"/>
            <a:ext cx="6172200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rtl="0">
              <a:spcBef>
                <a:spcPts val="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Které kmeny postupně Babylonii ovládly?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1600 př.n.l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–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starobabylónská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říše dobyta a vypleněna </a:t>
            </a: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Chetity</a:t>
            </a: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br>
              <a:rPr lang="cs-CZ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současně tlak ze severu - území ovládnuto kmeny</a:t>
            </a:r>
            <a:r>
              <a:rPr lang="cs-CZ" sz="1800" b="1" i="0" u="none" strike="noStrike" dirty="0">
                <a:solidFill>
                  <a:srgbClr val="0099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0" u="none" strike="noStrike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Kassitů</a:t>
            </a:r>
            <a:endParaRPr lang="cs-CZ" sz="1800" b="0" i="0" u="none" strike="noStrike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br>
              <a:rPr lang="cs-CZ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1235 př.n.l.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– Babylón dobyt</a:t>
            </a:r>
            <a:r>
              <a:rPr lang="cs-CZ" sz="1800" b="1" i="0" u="none" strike="noStrike" dirty="0">
                <a:solidFill>
                  <a:srgbClr val="0099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Asyřany</a:t>
            </a:r>
          </a:p>
        </p:txBody>
      </p:sp>
    </p:spTree>
    <p:extLst>
      <p:ext uri="{BB962C8B-B14F-4D97-AF65-F5344CB8AC3E}">
        <p14:creationId xmlns:p14="http://schemas.microsoft.com/office/powerpoint/2010/main" val="2592183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3280" y="381000"/>
            <a:ext cx="9824720" cy="1231106"/>
          </a:xfrm>
        </p:spPr>
        <p:txBody>
          <a:bodyPr/>
          <a:lstStyle/>
          <a:p>
            <a:r>
              <a:rPr lang="cs-CZ" sz="2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NOVOBABYLÓNSKÁ ŘÍŠE</a:t>
            </a:r>
            <a:r>
              <a:rPr lang="cs-CZ" sz="28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28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8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(625-539 př.n.l.) </a:t>
            </a:r>
            <a:br>
              <a:rPr lang="cs-CZ" sz="28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0" u="none" strike="noStrike" dirty="0" err="1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Nabukadnezar</a:t>
            </a:r>
            <a:r>
              <a:rPr lang="cs-CZ" sz="18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II.</a:t>
            </a:r>
            <a:r>
              <a:rPr lang="cs-CZ" sz="1800" b="0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vrchol rozkvětu říše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1188720" y="2049571"/>
            <a:ext cx="7480300" cy="3182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ovládl Mezopotámii, Sýrii, Palestinu</a:t>
            </a: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587 př.n.l.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„babylónské zajetí Židů“</a:t>
            </a:r>
            <a:endParaRPr lang="cs-CZ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Arial" panose="020B0604020202020204" pitchFamily="34" charset="0"/>
              </a:rPr>
              <a:t>přestavba Babylónu</a:t>
            </a:r>
            <a:r>
              <a:rPr lang="cs-CZ" sz="1800" b="0" i="0" u="none" strike="noStrike" dirty="0">
                <a:solidFill>
                  <a:srgbClr val="2388A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Ištařina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brána)</a:t>
            </a:r>
            <a:endParaRPr lang="cs-CZ" sz="1800" b="1" i="0" u="none" strike="noStrike" dirty="0">
              <a:solidFill>
                <a:srgbClr val="8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babylónská věž</a:t>
            </a: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Který ze 7 divů  světa se pojí </a:t>
            </a:r>
            <a:br>
              <a:rPr lang="cs-CZ" sz="1800" b="1" i="1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cs-CZ" sz="1800" b="1" i="1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 Babylónem?</a:t>
            </a:r>
            <a:endParaRPr lang="cs-CZ" b="0" dirty="0">
              <a:effectLst/>
            </a:endParaRPr>
          </a:p>
          <a:p>
            <a:pPr indent="-342900" rtl="0">
              <a:spcBef>
                <a:spcPts val="48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  královský palác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 terasovitými zahrady (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Semiramidiny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visuté zahrady)</a:t>
            </a:r>
            <a:endParaRPr lang="cs-CZ" b="0" dirty="0">
              <a:effectLst/>
            </a:endParaRPr>
          </a:p>
          <a:p>
            <a:br>
              <a:rPr lang="cs-CZ" dirty="0"/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8D8FE92-DB2A-4409-5700-B086FE091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955" y="1728787"/>
            <a:ext cx="33623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104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SEMIRAMIDINY VISUTÉ ZAHRADY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12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142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6468382-1708-707F-A4C8-FB89C546E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19" y="1294128"/>
            <a:ext cx="8012430" cy="53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797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8172" y="466961"/>
            <a:ext cx="9824720" cy="646331"/>
          </a:xfrm>
        </p:spPr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IŠTAŘINA BRÁNA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13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793892" y="2159421"/>
            <a:ext cx="6136640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rtl="0">
              <a:spcBef>
                <a:spcPts val="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Podle koho se jmenuje brána do Babylonu?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podle bohyně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Ištar</a:t>
            </a:r>
            <a:endParaRPr lang="cs-CZ" sz="18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-342900" rtl="0">
              <a:spcBef>
                <a:spcPts val="56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Proč byla městská brána zasvěcena právě bohyni </a:t>
            </a:r>
            <a:r>
              <a:rPr lang="cs-CZ" sz="1800" b="1" i="1" u="none" strike="noStrike" dirty="0" err="1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Ištar</a:t>
            </a: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Ištar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byla bohyní lásky, plodnosti, úrody, ale také války </a:t>
            </a:r>
            <a:r>
              <a:rPr lang="cs-CZ" sz="1800" b="0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⇒ hájila tedy vstup do města</a:t>
            </a:r>
          </a:p>
          <a:p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F1E45B5-1C78-F0C5-8424-FB5CB2DFD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360" y="517761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887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9680" y="284034"/>
            <a:ext cx="9824720" cy="2123658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24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Babylonská věž – asi chrám </a:t>
            </a:r>
            <a:r>
              <a:rPr lang="cs-CZ" sz="2400" b="1" i="0" u="none" strike="noStrike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Etemenanki</a:t>
            </a:r>
            <a:br>
              <a:rPr lang="cs-CZ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zikkurat zasvěcený nejvyššímu bohu </a:t>
            </a: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Mardukovi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(90 m vysoká, čtvercový základ 90X90 m)</a:t>
            </a:r>
            <a:br>
              <a:rPr lang="cs-CZ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14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0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F825BBD9-09C1-7E01-54C2-48A2DBB78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554" y="1834207"/>
            <a:ext cx="6106160" cy="446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489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4846" y="1544693"/>
            <a:ext cx="9824720" cy="2585323"/>
          </a:xfrm>
        </p:spPr>
        <p:txBody>
          <a:bodyPr/>
          <a:lstStyle/>
          <a:p>
            <a:pPr indent="-342900" rtl="0">
              <a:spcBef>
                <a:spcPts val="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Kdo a kdy vyvrátil </a:t>
            </a:r>
            <a:r>
              <a:rPr lang="cs-CZ" sz="1800" b="1" i="1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novobabylonskou</a:t>
            </a:r>
            <a:r>
              <a:rPr lang="cs-CZ" sz="1800" b="1" i="1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říši?</a:t>
            </a:r>
            <a:br>
              <a:rPr lang="cs-CZ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539 př.n.l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– Babylonie dobyta a ovládnuta </a:t>
            </a: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Peršany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(král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Kýros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II. Veliký)</a:t>
            </a:r>
            <a:br>
              <a:rPr lang="cs-CZ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Židům umožněn návrat do Palestiny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cs-CZ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15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0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94916A3-D0D0-05F1-EA0C-16E71E655B64}"/>
              </a:ext>
            </a:extLst>
          </p:cNvPr>
          <p:cNvSpPr txBox="1">
            <a:spLocks/>
          </p:cNvSpPr>
          <p:nvPr/>
        </p:nvSpPr>
        <p:spPr>
          <a:xfrm>
            <a:off x="2018172" y="466961"/>
            <a:ext cx="982472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2388A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ZÁNIK ŘÍŠE</a:t>
            </a:r>
          </a:p>
        </p:txBody>
      </p:sp>
      <p:pic>
        <p:nvPicPr>
          <p:cNvPr id="7" name="Obrázek 6" descr="Obsah obrázku text, mince&#10;&#10;Popis byl vytvořen automaticky">
            <a:extLst>
              <a:ext uri="{FF2B5EF4-FFF2-40B4-BE49-F238E27FC236}">
                <a16:creationId xmlns:a16="http://schemas.microsoft.com/office/drawing/2014/main" id="{BC01AD2D-7BDF-52DE-3AB2-193416AC7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21660" y="2869345"/>
            <a:ext cx="2974340" cy="2921227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35A257FB-EDB0-6C13-B94A-6CE54038B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76999" y="2753662"/>
            <a:ext cx="2202180" cy="31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4526" y="1333312"/>
            <a:ext cx="9824720" cy="1200329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POLYTEISMUS</a:t>
            </a:r>
            <a:br>
              <a:rPr lang="cs-CZ" sz="1800" b="1" i="0" u="none" strike="noStrike" dirty="0">
                <a:solidFill>
                  <a:srgbClr val="8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nejvyšší bůh Babylónu – </a:t>
            </a:r>
            <a:r>
              <a:rPr lang="cs-CZ" sz="1800" b="1" i="0" u="none" strike="noStrike" dirty="0" err="1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Marduk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bůh Slunce – </a:t>
            </a:r>
            <a:r>
              <a:rPr lang="cs-CZ" sz="1800" b="1" i="0" u="none" strike="noStrike" dirty="0" err="1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Šamaš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bohyně lásky a války - </a:t>
            </a:r>
            <a:r>
              <a:rPr lang="cs-CZ" sz="1800" b="1" i="0" u="none" strike="noStrike" dirty="0" err="1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Ištar</a:t>
            </a:r>
            <a:endParaRPr lang="cs-CZ" dirty="0">
              <a:solidFill>
                <a:srgbClr val="AAD03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16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0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94916A3-D0D0-05F1-EA0C-16E71E655B64}"/>
              </a:ext>
            </a:extLst>
          </p:cNvPr>
          <p:cNvSpPr txBox="1">
            <a:spLocks/>
          </p:cNvSpPr>
          <p:nvPr/>
        </p:nvSpPr>
        <p:spPr>
          <a:xfrm>
            <a:off x="2018172" y="466961"/>
            <a:ext cx="982472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2388A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NÁBOŽENSTVÍ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8C81BD1-BC6B-FD96-8855-0DB3C620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830" y="685564"/>
            <a:ext cx="32385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357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3886" y="1650765"/>
            <a:ext cx="9824720" cy="2469907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CHRÁMY</a:t>
            </a:r>
            <a:br>
              <a:rPr lang="cs-CZ" sz="1800" b="1" i="0" u="none" strike="noStrike" dirty="0">
                <a:solidFill>
                  <a:srgbClr val="8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sídla kněží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stupňovité chrámy –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zikkuraty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(spojnice nebe a Země)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PALÁCE</a:t>
            </a:r>
            <a:br>
              <a:rPr lang="cs-CZ" sz="1800" b="1" i="0" u="none" strike="noStrike" dirty="0">
                <a:solidFill>
                  <a:srgbClr val="8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sídla vládců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zdobeny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mozaikami a reliéfy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sz="105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solidFill>
                <a:srgbClr val="AAD03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17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0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94916A3-D0D0-05F1-EA0C-16E71E655B64}"/>
              </a:ext>
            </a:extLst>
          </p:cNvPr>
          <p:cNvSpPr txBox="1">
            <a:spLocks/>
          </p:cNvSpPr>
          <p:nvPr/>
        </p:nvSpPr>
        <p:spPr>
          <a:xfrm>
            <a:off x="2018172" y="466961"/>
            <a:ext cx="982472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2388A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CHRÁMY A PALÁCE</a:t>
            </a:r>
          </a:p>
        </p:txBody>
      </p:sp>
    </p:spTree>
    <p:extLst>
      <p:ext uri="{BB962C8B-B14F-4D97-AF65-F5344CB8AC3E}">
        <p14:creationId xmlns:p14="http://schemas.microsoft.com/office/powerpoint/2010/main" val="3309861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3886" y="1650765"/>
            <a:ext cx="9824720" cy="2469907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CHRÁMY</a:t>
            </a:r>
            <a:br>
              <a:rPr lang="cs-CZ" sz="1800" b="1" i="0" u="none" strike="noStrike" dirty="0">
                <a:solidFill>
                  <a:srgbClr val="8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sídla kněží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stupňovité chrámy –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zikkuraty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(spojnice nebe a Země)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PALÁCE</a:t>
            </a:r>
            <a:br>
              <a:rPr lang="cs-CZ" sz="1800" b="1" i="0" u="none" strike="noStrike" dirty="0">
                <a:solidFill>
                  <a:srgbClr val="8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sídla vládců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zdobeny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mozaikami a reliéfy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sz="105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solidFill>
                <a:srgbClr val="AAD03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18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0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94916A3-D0D0-05F1-EA0C-16E71E655B64}"/>
              </a:ext>
            </a:extLst>
          </p:cNvPr>
          <p:cNvSpPr txBox="1">
            <a:spLocks/>
          </p:cNvSpPr>
          <p:nvPr/>
        </p:nvSpPr>
        <p:spPr>
          <a:xfrm>
            <a:off x="2018172" y="466961"/>
            <a:ext cx="982472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2388A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CHRÁMY A PALÁCE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0C5B024-47D4-CBDF-00C0-89EDDE959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34" y="3581400"/>
            <a:ext cx="46482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39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F769C11-A18F-37F6-C869-1FC9D633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19</a:t>
            </a:fld>
            <a:endParaRPr lang="cs-CZ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4F7F7E8-FB9E-6B28-8E65-03A31C516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4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BABYLONIE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705D656-B363-4F01-9FCB-145397F37E65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535531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STAROBABYLONSKÁ ŘÍŠE </a:t>
            </a:r>
            <a:b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(1900-1600 př.n.l.)</a:t>
            </a:r>
            <a:endParaRPr lang="cs-CZ" sz="1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effectLst/>
                <a:latin typeface="Arial" panose="020B0604020202020204" pitchFamily="34" charset="0"/>
              </a:rPr>
              <a:t>CHAMMURABI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Zákoník </a:t>
            </a:r>
            <a:b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(18. stol. př.n.l.)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sz="11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Ovládnutí Babylonie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NOVOBABYLÓNSKÁ ŘÍŠE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(625-539 př.n.l.)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cs-CZ" sz="800" b="0" dirty="0">
              <a:effectLst/>
            </a:endParaRPr>
          </a:p>
          <a:p>
            <a:r>
              <a:rPr lang="cs-CZ" sz="1800" dirty="0" err="1">
                <a:latin typeface="Arial" panose="020B0604020202020204" pitchFamily="34" charset="0"/>
              </a:rPr>
              <a:t>N</a:t>
            </a:r>
            <a:r>
              <a:rPr lang="cs-CZ" sz="1800" b="1" i="0" u="none" strike="noStrike" dirty="0" err="1">
                <a:effectLst/>
                <a:latin typeface="Arial" panose="020B0604020202020204" pitchFamily="34" charset="0"/>
              </a:rPr>
              <a:t>abukadnezar</a:t>
            </a:r>
            <a:r>
              <a:rPr lang="cs-CZ" sz="1800" b="1" i="0" u="none" strike="noStrike" dirty="0">
                <a:effectLst/>
                <a:latin typeface="Arial" panose="020B0604020202020204" pitchFamily="34" charset="0"/>
              </a:rPr>
              <a:t> II.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 vrchol rozkvětu říše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Zánik </a:t>
            </a: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novobabylónské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říše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Náboženství</a:t>
            </a:r>
            <a:endParaRPr lang="cs-CZ" sz="11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Chrámy a paláce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Věda</a:t>
            </a:r>
            <a:endParaRPr lang="cs-CZ" sz="800" b="0" dirty="0">
              <a:effectLst/>
            </a:endParaRPr>
          </a:p>
          <a:p>
            <a:pPr marL="0" indent="0">
              <a:buNone/>
            </a:pPr>
            <a:br>
              <a:rPr lang="cs-CZ" sz="1000" dirty="0"/>
            </a:br>
            <a:br>
              <a:rPr lang="cs-CZ" sz="1100" dirty="0"/>
            </a:br>
            <a:br>
              <a:rPr lang="cs-CZ" sz="1400" dirty="0"/>
            </a:br>
            <a:endParaRPr lang="cs-CZ" sz="1800" b="1" i="0" u="none" strike="noStrike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111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F769C11-A18F-37F6-C869-1FC9D633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20</a:t>
            </a:fld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8DF143-E7B6-6371-D2BD-6E041FB21B7D}"/>
              </a:ext>
            </a:extLst>
          </p:cNvPr>
          <p:cNvSpPr txBox="1"/>
          <p:nvPr/>
        </p:nvSpPr>
        <p:spPr>
          <a:xfrm>
            <a:off x="3048000" y="1024265"/>
            <a:ext cx="6096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sz="2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Věda</a:t>
            </a:r>
            <a:endParaRPr lang="cs-CZ" b="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-342900" rtl="0">
              <a:spcBef>
                <a:spcPts val="0"/>
              </a:spcBef>
              <a:spcAft>
                <a:spcPts val="0"/>
              </a:spcAft>
            </a:pPr>
            <a:br>
              <a:rPr lang="cs-CZ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1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Které vědy se rozvíjely v Mezopotámii?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matematika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desítková a šedesátinná soustava</a:t>
            </a:r>
            <a:endParaRPr lang="cs-CZ" sz="1800" b="1" i="0" u="none" strike="noStrike" dirty="0">
              <a:solidFill>
                <a:srgbClr val="8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geometrie</a:t>
            </a: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astronomie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první kalendář</a:t>
            </a:r>
            <a:endParaRPr lang="cs-CZ" sz="1800" b="1" i="0" u="none" strike="noStrike" dirty="0">
              <a:solidFill>
                <a:srgbClr val="8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AAD03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lékařství</a:t>
            </a:r>
          </a:p>
        </p:txBody>
      </p:sp>
    </p:spTree>
    <p:extLst>
      <p:ext uri="{BB962C8B-B14F-4D97-AF65-F5344CB8AC3E}">
        <p14:creationId xmlns:p14="http://schemas.microsoft.com/office/powerpoint/2010/main" val="563733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43315" y="-53347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Pavel Fiala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27149" y="2508765"/>
            <a:ext cx="49117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</a:t>
            </a:r>
            <a:b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4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46124B1-1E13-FC53-E9DC-3D4D4F3BE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</a:t>
            </a:fld>
            <a:endParaRPr lang="cs-CZ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D23FFD9-EB52-3B16-705D-9C5095E099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F7C6204-F540-3E53-61C1-C166B2E9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576263"/>
            <a:ext cx="71437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378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01520" y="353014"/>
            <a:ext cx="9824720" cy="461665"/>
          </a:xfrm>
        </p:spPr>
        <p:txBody>
          <a:bodyPr/>
          <a:lstStyle/>
          <a:p>
            <a:r>
              <a:rPr lang="cs-CZ" sz="24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STAROBABYLONSKÁ ŘÍŠE 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</a:t>
            </a:fld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E8271A50-BE1D-40D2-BC5E-7D702EE222A4}"/>
              </a:ext>
            </a:extLst>
          </p:cNvPr>
          <p:cNvSpPr txBox="1">
            <a:spLocks/>
          </p:cNvSpPr>
          <p:nvPr/>
        </p:nvSpPr>
        <p:spPr>
          <a:xfrm>
            <a:off x="321143" y="1358607"/>
            <a:ext cx="10292703" cy="35496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CHAMMURABI</a:t>
            </a:r>
            <a:r>
              <a:rPr lang="cs-CZ" sz="18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Zákoník </a:t>
            </a:r>
            <a:b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(18. stol. př.n.l.)</a:t>
            </a:r>
          </a:p>
          <a:p>
            <a:pPr marL="195263" indent="0" rtl="0">
              <a:spcBef>
                <a:spcPts val="0"/>
              </a:spcBef>
              <a:spcAft>
                <a:spcPts val="0"/>
              </a:spcAft>
              <a:buNone/>
            </a:pPr>
            <a:endParaRPr lang="cs-CZ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-609600" rtl="0">
              <a:spcBef>
                <a:spcPts val="480"/>
              </a:spcBef>
              <a:spcAft>
                <a:spcPts val="0"/>
              </a:spcAft>
            </a:pP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1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 které 3 skupiny  se dělí obyvatelstvo podle Zákoníku?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+mj-lt"/>
              <a:buAutoNum type="arabicPeriod"/>
            </a:pP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plnoprávní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awílové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 oko za oko, zub za zub</a:t>
            </a:r>
            <a:endParaRPr lang="cs-CZ" sz="1800" b="1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poloprávní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muškéni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 nejpočetnější – peněžní pokuta</a:t>
            </a:r>
            <a:endParaRPr lang="cs-CZ" sz="1800" b="1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nesvobodní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– otroci - pokuta</a:t>
            </a:r>
            <a:endParaRPr lang="cs-CZ" sz="1800" b="1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800" b="1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C02B9D6-48F8-CF91-7189-AA918208E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1070019"/>
            <a:ext cx="2797174" cy="412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011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A8623C-A26F-786E-64EB-1C774242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04CE8B6-8888-96ED-CDF2-0F8618649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290" y="765000"/>
            <a:ext cx="37719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7833E24-EB90-C564-9B94-C8607BE06678}"/>
              </a:ext>
            </a:extLst>
          </p:cNvPr>
          <p:cNvSpPr txBox="1"/>
          <p:nvPr/>
        </p:nvSpPr>
        <p:spPr>
          <a:xfrm>
            <a:off x="7437120" y="2699170"/>
            <a:ext cx="3017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hammurabi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přebírá odznaky vladařské moci od boha slunce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Šamaše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392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OTÁZKY K TEXTU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FF76D6C-C963-523E-9788-A1C17DD99AF3}"/>
              </a:ext>
            </a:extLst>
          </p:cNvPr>
          <p:cNvSpPr txBox="1"/>
          <p:nvPr/>
        </p:nvSpPr>
        <p:spPr>
          <a:xfrm>
            <a:off x="2001520" y="1857301"/>
            <a:ext cx="6096000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Přečtěte si jednotlivé paragrafy </a:t>
            </a:r>
            <a:br>
              <a:rPr lang="cs-CZ" sz="1800" b="1" i="1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1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 </a:t>
            </a:r>
            <a:r>
              <a:rPr lang="cs-CZ" sz="1800" b="1" i="1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Chammurabiho</a:t>
            </a:r>
            <a:r>
              <a:rPr lang="cs-CZ" sz="1800" b="1" i="1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 zákoníku.</a:t>
            </a: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Pokuste se vlastními slovy formulovat prohřešek a trest, který za něj následoval.</a:t>
            </a: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Byly tresty pro všechny obyvatele stejné?</a:t>
            </a: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1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Jaké bylo  postavení  žen?</a:t>
            </a:r>
          </a:p>
        </p:txBody>
      </p:sp>
    </p:spTree>
    <p:extLst>
      <p:ext uri="{BB962C8B-B14F-4D97-AF65-F5344CB8AC3E}">
        <p14:creationId xmlns:p14="http://schemas.microsoft.com/office/powerpoint/2010/main" val="1180878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0C928A-642E-9598-E2D4-03E6C3FBC13C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1482391" cy="542712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Jestliže někdo někoho obvinil a uvrhl naň podezření z vraždy, avšak neusvědčil jej, bude ten, kdo ho obvinil, usmrcen.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Jestliže dítě udeřilo svého otce, uříznou mu jeho ruku.</a:t>
            </a:r>
            <a:b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Jestliže plnoprávný občan vyrazil oko plnoprávnému občanovi, vyrvou mu oko… Jestliže vyrazil oko cizímu otroku nebo zlomil úd cizího otroka, zaplatí polovinu jeho kupní ceny.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>
              <a:spcBef>
                <a:spcPts val="360"/>
              </a:spcBef>
              <a:spcAft>
                <a:spcPts val="0"/>
              </a:spcAft>
            </a:pP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Jestliže žena dbá o svou počestnost…, však její manžel odchází (z domu) a velmi ji ponižuje, tato žena nemá viny; vezme si své věno a odejde do domu svého otce…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>
              <a:spcBef>
                <a:spcPts val="360"/>
              </a:spcBef>
              <a:spcAft>
                <a:spcPts val="0"/>
              </a:spcAft>
            </a:pP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Jestliže si někdo vzal manželku, jí se zmocnila zhoubná horečka a on si pak chtěl vzít jinou ženu, může si ji vzít. Svou manželku ale nevypudí, bude bydlet  v domě, který ji postaví, a bude jí poskytovat výživu.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cs-CZ" sz="18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6F71BBA-9E60-A5E0-C43B-687C8A876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400242"/>
            <a:ext cx="9824720" cy="1200329"/>
          </a:xfrm>
        </p:spPr>
        <p:txBody>
          <a:bodyPr/>
          <a:lstStyle/>
          <a:p>
            <a:r>
              <a:rPr lang="cs-CZ" sz="3600" b="1" i="0" u="sng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Chammurapiho</a:t>
            </a:r>
            <a:r>
              <a:rPr lang="cs-CZ" sz="3600" b="1" i="0" u="sng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zákoník</a:t>
            </a:r>
            <a:br>
              <a:rPr lang="cs-CZ" sz="36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3931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ODPOVDĚDI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0C928A-642E-9598-E2D4-03E6C3FBC13C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155427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Tresty se lišily podle toho, ke které skupině obyvatelstva patřil ten, kdo se provinil. Nejbohatší byli za své prohřešky potrestáni nejmírněji, nejnižší vrstvy nejpřísněji.</a:t>
            </a: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Ženy měly ve společnosti dobré postavení. Byly chráněny zákonem před svévolí manžela, v případě, že je muž opustil, měly právo na odškodnění.</a:t>
            </a:r>
          </a:p>
        </p:txBody>
      </p:sp>
    </p:spTree>
    <p:extLst>
      <p:ext uri="{BB962C8B-B14F-4D97-AF65-F5344CB8AC3E}">
        <p14:creationId xmlns:p14="http://schemas.microsoft.com/office/powerpoint/2010/main" val="389120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89C6D-3F0B-E9D5-C97A-8AE28617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Babylonie za </a:t>
            </a:r>
            <a:r>
              <a:rPr lang="cs-CZ" dirty="0" err="1"/>
              <a:t>Chammurapiho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3160FC-8E0C-5941-7FE5-30082120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17B7C46-217A-3DE1-F83F-C57091BD5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83" y="1053000"/>
            <a:ext cx="6391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17417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mezopotamie_fiala_111122</Template>
  <TotalTime>35</TotalTime>
  <Words>741</Words>
  <Application>Microsoft Office PowerPoint</Application>
  <PresentationFormat>Širokoúhlá obrazovka</PresentationFormat>
  <Paragraphs>105</Paragraphs>
  <Slides>21</Slides>
  <Notes>1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Verdana</vt:lpstr>
      <vt:lpstr>VŠEM 2021</vt:lpstr>
      <vt:lpstr>Prezentace aplikace PowerPoint</vt:lpstr>
      <vt:lpstr>BABYLONIE</vt:lpstr>
      <vt:lpstr>Prezentace aplikace PowerPoint</vt:lpstr>
      <vt:lpstr>STAROBABYLONSKÁ ŘÍŠE </vt:lpstr>
      <vt:lpstr>Prezentace aplikace PowerPoint</vt:lpstr>
      <vt:lpstr>OTÁZKY K TEXTU</vt:lpstr>
      <vt:lpstr>Chammurapiho zákoník </vt:lpstr>
      <vt:lpstr>ODPOVDĚDI</vt:lpstr>
      <vt:lpstr>Babylonie za Chammurapiho</vt:lpstr>
      <vt:lpstr>OVLÁDNUTÍ BABYLONIE</vt:lpstr>
      <vt:lpstr>NOVOBABYLÓNSKÁ ŘÍŠE  (625-539 př.n.l.)  Nabukadnezar II. – vrchol rozkvětu říše</vt:lpstr>
      <vt:lpstr>SEMIRAMIDINY VISUTÉ ZAHRADY</vt:lpstr>
      <vt:lpstr>IŠTAŘINA BRÁNA</vt:lpstr>
      <vt:lpstr>Babylonská věž – asi chrám Etemenanki  zikkurat zasvěcený nejvyššímu bohu Mardukovi (90 m vysoká, čtvercový základ 90X90 m)  </vt:lpstr>
      <vt:lpstr>Kdo a kdy vyvrátil novobabylonskou říši? 539 př.n.l. – Babylonie dobyta a ovládnuta Peršany (král Kýros II. Veliký) Židům umožněn návrat do Palestiny   </vt:lpstr>
      <vt:lpstr>POLYTEISMUS nejvyšší bůh Babylónu – Marduk bůh Slunce – Šamaš bohyně lásky a války - Ištar</vt:lpstr>
      <vt:lpstr>CHRÁMY sídla kněží stupňovité chrámy – zikkuraty (spojnice nebe a Země) PALÁCE sídla vládců zdobeny mozaikami a reliéfy  </vt:lpstr>
      <vt:lpstr>CHRÁMY sídla kněží stupňovité chrámy – zikkuraty (spojnice nebe a Země) PALÁCE sídla vládců zdobeny mozaikami a reliéfy  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Fiala</dc:creator>
  <cp:lastModifiedBy>Pavel Fiala</cp:lastModifiedBy>
  <cp:revision>1</cp:revision>
  <dcterms:created xsi:type="dcterms:W3CDTF">2022-11-17T16:04:04Z</dcterms:created>
  <dcterms:modified xsi:type="dcterms:W3CDTF">2022-11-17T16:39:52Z</dcterms:modified>
</cp:coreProperties>
</file>