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78" r:id="rId2"/>
    <p:sldId id="257" r:id="rId3"/>
    <p:sldId id="283" r:id="rId4"/>
    <p:sldId id="280" r:id="rId5"/>
    <p:sldId id="281" r:id="rId6"/>
    <p:sldId id="284" r:id="rId7"/>
    <p:sldId id="286" r:id="rId8"/>
    <p:sldId id="28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E99B7ADB-32AE-4BB8-BBB5-C026C9AE28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Chemie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1214091-EA61-40EC-85EA-B1D255A066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68460-E8CD-4DE4-A9F0-062D9159270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24AED55-C2F6-4ECE-8DC0-14F3E9648D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BB11B672-620D-4FD5-9B90-2187DAE578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EA26-E3CD-4CDD-92B9-32EA6F264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698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Chemie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záhlaví 4">
            <a:extLst>
              <a:ext uri="{FF2B5EF4-FFF2-40B4-BE49-F238E27FC236}">
                <a16:creationId xmlns:a16="http://schemas.microsoft.com/office/drawing/2014/main" xmlns="" id="{163F68B5-1261-4075-86E6-EF5863DDF0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cs-CZ"/>
              <a:t>Chemie</a:t>
            </a:r>
          </a:p>
        </p:txBody>
      </p:sp>
    </p:spTree>
    <p:extLst>
      <p:ext uri="{BB962C8B-B14F-4D97-AF65-F5344CB8AC3E}">
        <p14:creationId xmlns:p14="http://schemas.microsoft.com/office/powerpoint/2010/main" val="124375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47445"/>
            <a:ext cx="4013200" cy="69151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9EAA3B4-67B2-44B1-820A-DFBFC81CB6C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F3EB82F-EBB7-44B9-B941-D409F333536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E7FC70F-036B-4128-99FB-19B58F1D5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k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350146" y="6377715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ject 2"/>
          <p:cNvSpPr>
            <a:spLocks/>
          </p:cNvSpPr>
          <p:nvPr userDrawn="1"/>
        </p:nvSpPr>
        <p:spPr>
          <a:xfrm>
            <a:off x="386080" y="894080"/>
            <a:ext cx="11054080" cy="5477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délník 5"/>
          <p:cNvSpPr/>
          <p:nvPr userDrawn="1"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Video ukázka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6A0F9BE0-B643-4C12-AF9E-00A037F418D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863582" y="6290296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 userDrawn="1"/>
        </p:nvSpPr>
        <p:spPr>
          <a:xfrm>
            <a:off x="518160" y="853440"/>
            <a:ext cx="10883440" cy="5386056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délník 6"/>
          <p:cNvSpPr/>
          <p:nvPr userDrawn="1"/>
        </p:nvSpPr>
        <p:spPr>
          <a:xfrm>
            <a:off x="4410686" y="2993487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Přestávka</a:t>
            </a:r>
            <a:endParaRPr lang="cs-CZ" sz="4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5A5DA38-7CE5-44E5-B502-4A518EF37F9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050192" y="6358081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11" y="820632"/>
            <a:ext cx="11074899" cy="5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r="30298" b="5815"/>
          <a:stretch/>
        </p:blipFill>
        <p:spPr>
          <a:xfrm>
            <a:off x="8270140" y="934720"/>
            <a:ext cx="3556100" cy="5214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8F1BFFC-B178-46EE-BF63-8A26A61F23C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27A8694-6339-4322-9948-DF5497044F0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67809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88389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957099"/>
            <a:ext cx="7909561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1" y="957098"/>
            <a:ext cx="3566160" cy="53492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9EE8EA0-04F8-48DE-8958-6DE098410F5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65760" y="28838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71296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51" y="1142841"/>
            <a:ext cx="9130489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350520" y="1112361"/>
            <a:ext cx="2345231" cy="498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CCF9640D-B4D0-465F-8E9F-E2A4D139E0B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2841"/>
            <a:ext cx="2560320" cy="256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C383A10-B5C0-4E70-9DE8-E755C911029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4018"/>
            <a:ext cx="2396270" cy="15975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" y="2738637"/>
            <a:ext cx="2396270" cy="27964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9D2BDB1E-59F4-4376-B7F6-AB6F8E52269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993605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6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709AE947-C207-47AD-B8BE-7E1DCB41F5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D37CB16-E7D6-4BF7-AAAE-B68252FE3E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" y="365125"/>
            <a:ext cx="1148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" y="1825625"/>
            <a:ext cx="1148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293" y="6480000"/>
            <a:ext cx="7685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388A9"/>
                </a:solidFill>
              </a:defRPr>
            </a:lvl1pPr>
          </a:lstStyle>
          <a:p>
            <a:fld id="{789B0A88-CBF1-4A65-9018-C7FEF824227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789215" y="6480000"/>
            <a:ext cx="27085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altLang="cs-CZ" sz="1200" dirty="0">
                <a:solidFill>
                  <a:srgbClr val="2388A9"/>
                </a:solidFill>
              </a:rPr>
              <a:t>Komunikace a prezentace	1. ročník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4" r:id="rId3"/>
    <p:sldLayoutId id="2147483692" r:id="rId4"/>
    <p:sldLayoutId id="2147483688" r:id="rId5"/>
    <p:sldLayoutId id="2147483693" r:id="rId6"/>
    <p:sldLayoutId id="2147483691" r:id="rId7"/>
    <p:sldLayoutId id="2147483690" r:id="rId8"/>
    <p:sldLayoutId id="2147483675" r:id="rId9"/>
    <p:sldLayoutId id="2147483678" r:id="rId10"/>
    <p:sldLayoutId id="2147483679" r:id="rId11"/>
    <p:sldLayoutId id="2147483695" r:id="rId12"/>
    <p:sldLayoutId id="2147483687" r:id="rId13"/>
    <p:sldLayoutId id="2147483684" r:id="rId14"/>
    <p:sldLayoutId id="214748368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 b="-383"/>
          <a:stretch/>
        </p:blipFill>
        <p:spPr>
          <a:xfrm>
            <a:off x="1460495" y="3"/>
            <a:ext cx="9184309" cy="685799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Bc. Medek Petr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131565" y="1371442"/>
            <a:ext cx="36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Chemie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724526"/>
            <a:ext cx="3395554" cy="36403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D54945A1-67BE-4ED1-8427-C8EBE3A74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2"/>
          <p:cNvSpPr>
            <a:spLocks noChangeAspect="1"/>
          </p:cNvSpPr>
          <p:nvPr/>
        </p:nvSpPr>
        <p:spPr>
          <a:xfrm>
            <a:off x="191589" y="871559"/>
            <a:ext cx="11616410" cy="5305407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68812860"/>
              </p:ext>
            </p:extLst>
          </p:nvPr>
        </p:nvGraphicFramePr>
        <p:xfrm>
          <a:off x="1429790" y="1335877"/>
          <a:ext cx="8291026" cy="3779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3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2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347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3000" dirty="0">
                        <a:latin typeface="+mj-lt"/>
                        <a:cs typeface="Open Sans Light"/>
                      </a:endParaRPr>
                    </a:p>
                  </a:txBody>
                  <a:tcPr marL="0" marR="0" marT="26034" marB="0">
                    <a:solidFill>
                      <a:srgbClr val="2388A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1" dirty="0">
                        <a:latin typeface="+mj-lt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cs-CZ" sz="1400" b="1" spc="-15" dirty="0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Vlastnosti látek</a:t>
                      </a:r>
                      <a:endParaRPr sz="1400" b="1" dirty="0">
                        <a:latin typeface="+mj-lt"/>
                        <a:cs typeface="Open Sans"/>
                      </a:endParaRPr>
                    </a:p>
                  </a:txBody>
                  <a:tcPr marL="36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lang="cs-CZ" sz="1400" b="1" spc="-10" dirty="0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3</a:t>
                      </a:r>
                      <a:endParaRPr sz="1400" b="1" dirty="0">
                        <a:latin typeface="+mj-lt"/>
                        <a:cs typeface="Open Sans"/>
                      </a:endParaRPr>
                    </a:p>
                  </a:txBody>
                  <a:tcPr marL="0" marR="14400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Open Sans Light"/>
                        </a:rPr>
                        <a:t>Skupenství</a:t>
                      </a: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4</a:t>
                      </a:r>
                      <a:endParaRPr sz="1400" dirty="0"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Open Sans Light"/>
                        </a:rPr>
                        <a:t>Vlastnosti</a:t>
                      </a: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5</a:t>
                      </a:r>
                      <a:endParaRPr sz="1400" dirty="0"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1" kern="1200" spc="-1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Open Sans Light"/>
                        </a:rPr>
                        <a:t>Atom</a:t>
                      </a: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6</a:t>
                      </a: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"/>
                      </a:endParaRPr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"/>
                      </a:endParaRPr>
                    </a:p>
                  </a:txBody>
                  <a:tcPr marL="0" marR="0" marT="190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kern="1200" spc="-1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Open Sans Light"/>
                        </a:rPr>
                        <a:t>Jádro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7</a:t>
                      </a: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0" marR="0" marT="190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Obal</a:t>
                      </a: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8</a:t>
                      </a: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 dirty="0">
                        <a:latin typeface="+mj-lt"/>
                        <a:cs typeface="Open Sans Light"/>
                      </a:endParaRPr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 dirty="0">
                        <a:latin typeface="+mj-lt"/>
                        <a:cs typeface="Open Sans Light"/>
                      </a:endParaRPr>
                    </a:p>
                  </a:txBody>
                  <a:tcPr marL="0" marR="0" marT="7429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ts val="1110"/>
                        </a:lnSpc>
                        <a:spcBef>
                          <a:spcPts val="585"/>
                        </a:spcBef>
                      </a:pP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10"/>
                        </a:lnSpc>
                        <a:spcBef>
                          <a:spcPts val="585"/>
                        </a:spcBef>
                      </a:pP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400" dirty="0"/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825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8255" marB="0" anchor="b"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400" dirty="0"/>
                    </a:p>
                  </a:txBody>
                  <a:tcPr marL="72000" marR="0" marT="8255" marB="0" anchor="b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825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8255" marB="0" anchor="b"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400" dirty="0"/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56D3C1AD-E1DE-4199-9EDE-7E86FCD5FB7F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6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769191" y="1330730"/>
            <a:ext cx="4016375" cy="333375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Vlastnosti látek</a:t>
            </a:r>
          </a:p>
        </p:txBody>
      </p:sp>
      <p:sp>
        <p:nvSpPr>
          <p:cNvPr id="34" name="object 19"/>
          <p:cNvSpPr txBox="1"/>
          <p:nvPr/>
        </p:nvSpPr>
        <p:spPr>
          <a:xfrm>
            <a:off x="4785566" y="1863643"/>
            <a:ext cx="4825944" cy="310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Barva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Třpyt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Tvrdost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Skupenství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Lesk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…</a:t>
            </a: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endParaRPr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4249C18C-41B4-4DAB-A0EE-54147BDDD812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  <p:pic>
        <p:nvPicPr>
          <p:cNvPr id="2" name="Picture 2" descr="I-LIVING.cz - Co o vás vypovídají barvy? - zdravý spánek &amp; bydlení">
            <a:extLst>
              <a:ext uri="{FF2B5EF4-FFF2-40B4-BE49-F238E27FC236}">
                <a16:creationId xmlns:a16="http://schemas.microsoft.com/office/drawing/2014/main" xmlns="" id="{8406FF71-0DEE-4FE4-9C5A-43843809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92" y="66398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Jak správně vybrat tvrdost tužky - SEVT.cz">
            <a:extLst>
              <a:ext uri="{FF2B5EF4-FFF2-40B4-BE49-F238E27FC236}">
                <a16:creationId xmlns:a16="http://schemas.microsoft.com/office/drawing/2014/main" xmlns="" id="{8633B3C9-C4C8-4907-8DD6-139D5565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1" y="3974258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993294" y="1185367"/>
            <a:ext cx="3884613" cy="692150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Skupenství</a:t>
            </a:r>
          </a:p>
        </p:txBody>
      </p:sp>
      <p:sp>
        <p:nvSpPr>
          <p:cNvPr id="10" name="object 9"/>
          <p:cNvSpPr txBox="1"/>
          <p:nvPr/>
        </p:nvSpPr>
        <p:spPr>
          <a:xfrm>
            <a:off x="866783" y="2745949"/>
            <a:ext cx="1783176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Voda 0°C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074055" y="2765961"/>
            <a:ext cx="1737243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Voda -20 °C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922183" y="5014000"/>
            <a:ext cx="171767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Aceton 60 °C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3004771" y="5013130"/>
            <a:ext cx="1701161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Led 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5" name="object 19"/>
          <p:cNvSpPr txBox="1"/>
          <p:nvPr/>
        </p:nvSpPr>
        <p:spPr>
          <a:xfrm>
            <a:off x="865949" y="4569107"/>
            <a:ext cx="3331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7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8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+mj-lt"/>
                <a:cs typeface="Open Sans"/>
              </a:rPr>
              <a:t>	</a:t>
            </a:r>
            <a:endParaRPr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6253498" y="2793728"/>
            <a:ext cx="174282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Benzín 15 °C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8456503" y="2797385"/>
            <a:ext cx="1582850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Cín  2 700 °C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6253499" y="5014001"/>
            <a:ext cx="161353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Hořčík  800 °C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8425818" y="5014000"/>
            <a:ext cx="161353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Chlor 0 °C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6253496" y="4621970"/>
            <a:ext cx="368410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9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10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+mj-lt"/>
                <a:cs typeface="Open Sans"/>
              </a:rPr>
              <a:t>	</a:t>
            </a:r>
            <a:endParaRPr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16177" y="2330553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3	</a:t>
            </a:r>
            <a:r>
              <a:rPr lang="cs-CZ"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4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203504" y="2318237"/>
            <a:ext cx="3585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5	</a:t>
            </a:r>
            <a:r>
              <a:rPr lang="cs-CZ"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6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6253499" y="1054543"/>
            <a:ext cx="152336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Železo 20 °C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3" name="object 12"/>
          <p:cNvSpPr txBox="1"/>
          <p:nvPr/>
        </p:nvSpPr>
        <p:spPr>
          <a:xfrm>
            <a:off x="8425818" y="1054542"/>
            <a:ext cx="161353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Železo 1 700 °C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6253496" y="662512"/>
            <a:ext cx="36841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2</a:t>
            </a:r>
            <a:r>
              <a:rPr sz="2400" b="1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+mj-lt"/>
                <a:cs typeface="Open Sans"/>
              </a:rPr>
              <a:t>	</a:t>
            </a:r>
            <a:endParaRPr sz="2400" b="1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xmlns="" id="{EF55EF5B-7DFB-463D-892E-AE1926253270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  <p:pic>
        <p:nvPicPr>
          <p:cNvPr id="2" name="Picture 2" descr="Železo - MPL">
            <a:extLst>
              <a:ext uri="{FF2B5EF4-FFF2-40B4-BE49-F238E27FC236}">
                <a16:creationId xmlns:a16="http://schemas.microsoft.com/office/drawing/2014/main" xmlns="" id="{D3D7127A-6EFB-4276-9A06-F4908350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27" y="1247651"/>
            <a:ext cx="1419928" cy="10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oda kterou pijeme!">
            <a:extLst>
              <a:ext uri="{FF2B5EF4-FFF2-40B4-BE49-F238E27FC236}">
                <a16:creationId xmlns:a16="http://schemas.microsoft.com/office/drawing/2014/main" xmlns="" id="{4DACFA85-2C8B-4D02-BDDD-4DF33DC2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62" y="2970741"/>
            <a:ext cx="1709784" cy="12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ally Hansen Acetone Free Polish Remover bezacetonový odlakovač na nehty  200 ml - VMD drogerie a parfumerie">
            <a:extLst>
              <a:ext uri="{FF2B5EF4-FFF2-40B4-BE49-F238E27FC236}">
                <a16:creationId xmlns:a16="http://schemas.microsoft.com/office/drawing/2014/main" xmlns="" id="{7BC1FB27-34A0-4F28-988B-8AAC8E06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85" y="5160616"/>
            <a:ext cx="1319383" cy="13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Sn99,9 - cín v tyčkách, cena je za 1kg">
            <a:extLst>
              <a:ext uri="{FF2B5EF4-FFF2-40B4-BE49-F238E27FC236}">
                <a16:creationId xmlns:a16="http://schemas.microsoft.com/office/drawing/2014/main" xmlns="" id="{028583FA-DDD4-48BA-9436-E4E95F5F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20" y="3085657"/>
            <a:ext cx="2007687" cy="13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Magnesium - Hořčík XXL - Nádherné větvičkové Krystaly 227,7g TOP+ A+++ |  Aukro">
            <a:extLst>
              <a:ext uri="{FF2B5EF4-FFF2-40B4-BE49-F238E27FC236}">
                <a16:creationId xmlns:a16="http://schemas.microsoft.com/office/drawing/2014/main" xmlns="" id="{61CCE64D-97D3-4B4D-8F3D-3AEC0BC6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72" y="5232869"/>
            <a:ext cx="1571383" cy="12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8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993294" y="1185367"/>
            <a:ext cx="3884613" cy="692150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Vlastnosti</a:t>
            </a:r>
          </a:p>
        </p:txBody>
      </p:sp>
      <p:sp>
        <p:nvSpPr>
          <p:cNvPr id="10" name="object 9"/>
          <p:cNvSpPr txBox="1"/>
          <p:nvPr/>
        </p:nvSpPr>
        <p:spPr>
          <a:xfrm>
            <a:off x="866783" y="2745949"/>
            <a:ext cx="1783176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Benzín 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074056" y="2765961"/>
            <a:ext cx="1701160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Pomerančový džus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6253498" y="2793728"/>
            <a:ext cx="174282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Žvýkačka orbit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8456503" y="2797385"/>
            <a:ext cx="1582850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Grafit 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16177" y="2330553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3	</a:t>
            </a:r>
            <a:r>
              <a:rPr lang="cs-CZ"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4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203504" y="2318237"/>
            <a:ext cx="3585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5	</a:t>
            </a:r>
            <a:r>
              <a:rPr lang="cs-CZ"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6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6253499" y="1054543"/>
            <a:ext cx="152336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Voda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3" name="object 12"/>
          <p:cNvSpPr txBox="1"/>
          <p:nvPr/>
        </p:nvSpPr>
        <p:spPr>
          <a:xfrm>
            <a:off x="8425818" y="1054542"/>
            <a:ext cx="161353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Modrá skalice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6253496" y="662512"/>
            <a:ext cx="36841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2</a:t>
            </a:r>
            <a:r>
              <a:rPr sz="2400" b="1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+mj-lt"/>
                <a:cs typeface="Open Sans"/>
              </a:rPr>
              <a:t>	</a:t>
            </a:r>
            <a:endParaRPr sz="2400" b="1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xmlns="" id="{3B9E2F21-0025-45AF-8F77-40E7D1E802DB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  <p:pic>
        <p:nvPicPr>
          <p:cNvPr id="2" name="Picture 2" descr="Zařízení pro pitnou vodu na bázi reverzní osmózy, destilace a kondenzace  vzdušné vlhkosti - TZB-info">
            <a:extLst>
              <a:ext uri="{FF2B5EF4-FFF2-40B4-BE49-F238E27FC236}">
                <a16:creationId xmlns:a16="http://schemas.microsoft.com/office/drawing/2014/main" xmlns="" id="{D92F5021-D69E-45F7-A5C0-D537B20B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42" y="4412609"/>
            <a:ext cx="1904335" cy="12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hemik - Korál z modré skalice">
            <a:extLst>
              <a:ext uri="{FF2B5EF4-FFF2-40B4-BE49-F238E27FC236}">
                <a16:creationId xmlns:a16="http://schemas.microsoft.com/office/drawing/2014/main" xmlns="" id="{CE896C43-921F-48B8-B0EB-1F7BBA3F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77" y="4347161"/>
            <a:ext cx="1701160" cy="12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enzín – Wikipedie">
            <a:extLst>
              <a:ext uri="{FF2B5EF4-FFF2-40B4-BE49-F238E27FC236}">
                <a16:creationId xmlns:a16="http://schemas.microsoft.com/office/drawing/2014/main" xmlns="" id="{7DBB3C34-EF68-4655-81F0-81DF918F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37" y="4304830"/>
            <a:ext cx="1066879" cy="14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cept na pomerančový džus recept | sRecepty.CZ">
            <a:extLst>
              <a:ext uri="{FF2B5EF4-FFF2-40B4-BE49-F238E27FC236}">
                <a16:creationId xmlns:a16="http://schemas.microsoft.com/office/drawing/2014/main" xmlns="" id="{6C873E01-FB00-4B8F-9051-47D22B0A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16" y="4347161"/>
            <a:ext cx="1363080" cy="13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Wrigley's Orbit žvýkačky bez cukru s příchutí peppermintu">
            <a:extLst>
              <a:ext uri="{FF2B5EF4-FFF2-40B4-BE49-F238E27FC236}">
                <a16:creationId xmlns:a16="http://schemas.microsoft.com/office/drawing/2014/main" xmlns="" id="{AFAD273D-911B-4F3E-A7BB-6EC655608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1" y="4347119"/>
            <a:ext cx="1382049" cy="13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ŽENA-IN - Neobyčejný nerost jménem grafit">
            <a:extLst>
              <a:ext uri="{FF2B5EF4-FFF2-40B4-BE49-F238E27FC236}">
                <a16:creationId xmlns:a16="http://schemas.microsoft.com/office/drawing/2014/main" xmlns="" id="{994D0A3C-2652-41D0-BD6C-B3610081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68" y="4347119"/>
            <a:ext cx="2055793" cy="13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0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769191" y="1330730"/>
            <a:ext cx="4016375" cy="333375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Atom</a:t>
            </a:r>
          </a:p>
        </p:txBody>
      </p:sp>
      <p:sp>
        <p:nvSpPr>
          <p:cNvPr id="34" name="object 19"/>
          <p:cNvSpPr txBox="1"/>
          <p:nvPr/>
        </p:nvSpPr>
        <p:spPr>
          <a:xfrm>
            <a:off x="3491482" y="1664105"/>
            <a:ext cx="6834131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Jádro x obal</a:t>
            </a: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endParaRPr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9CA1F2EC-B639-4220-8E0E-6D6A947A4FA3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  <p:pic>
        <p:nvPicPr>
          <p:cNvPr id="2" name="Picture 2" descr="Niels Bohr: Otec atomu musel utéct před nacisty">
            <a:extLst>
              <a:ext uri="{FF2B5EF4-FFF2-40B4-BE49-F238E27FC236}">
                <a16:creationId xmlns:a16="http://schemas.microsoft.com/office/drawing/2014/main" xmlns="" id="{A9556583-3593-4FAD-8F1B-A10926CB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527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ubor:Atom.svg – Wikipedie">
            <a:extLst>
              <a:ext uri="{FF2B5EF4-FFF2-40B4-BE49-F238E27FC236}">
                <a16:creationId xmlns:a16="http://schemas.microsoft.com/office/drawing/2014/main" xmlns="" id="{AF686C88-1500-4E62-BADC-6A687F7A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50" y="3798772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position of an Atom - GeeksforGeeks">
            <a:extLst>
              <a:ext uri="{FF2B5EF4-FFF2-40B4-BE49-F238E27FC236}">
                <a16:creationId xmlns:a16="http://schemas.microsoft.com/office/drawing/2014/main" xmlns="" id="{2D6AA40E-21FF-4B82-BF9B-B71FD6F5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94" y="405703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769191" y="1330730"/>
            <a:ext cx="4016375" cy="333375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Jádro</a:t>
            </a:r>
            <a:endParaRPr lang="cs-CZ" sz="4000" b="1" spc="-150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3491482" y="1664105"/>
            <a:ext cx="6834131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Částice – nukleony (neutrony + protony)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Náboj 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Vrstvy</a:t>
            </a: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endParaRPr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9CA1F2EC-B639-4220-8E0E-6D6A947A4FA3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hemie - Atom - Cesta k inkluzi">
            <a:extLst>
              <a:ext uri="{FF2B5EF4-FFF2-40B4-BE49-F238E27FC236}">
                <a16:creationId xmlns:a16="http://schemas.microsoft.com/office/drawing/2014/main" xmlns="" id="{F9F8095F-40DB-48BD-A9C8-0AFA9423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93" y="2731627"/>
            <a:ext cx="4496747" cy="26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769191" y="1330730"/>
            <a:ext cx="4016375" cy="333375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Obal</a:t>
            </a:r>
            <a:endParaRPr lang="cs-CZ" sz="4000" b="1" spc="-150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3491482" y="1664105"/>
            <a:ext cx="6834131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Částice – elektrony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Náboj 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Vrstvy</a:t>
            </a: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dirty="0">
                <a:uFill>
                  <a:solidFill>
                    <a:srgbClr val="2388A9"/>
                  </a:solidFill>
                </a:uFill>
                <a:latin typeface="+mj-lt"/>
                <a:cs typeface="Open Sans"/>
              </a:rPr>
              <a:t>Valenční vrstva</a:t>
            </a:r>
            <a:endParaRPr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9CA1F2EC-B639-4220-8E0E-6D6A947A4FA3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  <p:pic>
        <p:nvPicPr>
          <p:cNvPr id="6148" name="Picture 4" descr="Základy elektrotechniky">
            <a:extLst>
              <a:ext uri="{FF2B5EF4-FFF2-40B4-BE49-F238E27FC236}">
                <a16:creationId xmlns:a16="http://schemas.microsoft.com/office/drawing/2014/main" xmlns="" id="{CC3862E0-35E2-41FF-9E25-52972E72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36" y="1628196"/>
            <a:ext cx="3688097" cy="36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VŠEM 2021">
  <a:themeElements>
    <a:clrScheme name="Vlastní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Akademie VŠEM.potx.pptx" id="{717EA536-0998-46C9-86E7-D6144D8C8E34}" vid="{83C76FF8-1325-42BE-A3BB-C12C64C1000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Akademie VŠEM</Template>
  <TotalTime>105</TotalTime>
  <Words>122</Words>
  <Application>Microsoft Office PowerPoint</Application>
  <PresentationFormat>Širokoúhlá obrazovka</PresentationFormat>
  <Paragraphs>75</Paragraphs>
  <Slides>8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Light</vt:lpstr>
      <vt:lpstr>Times New Roman</vt:lpstr>
      <vt:lpstr>Verdana</vt:lpstr>
      <vt:lpstr>VŠEM 2021</vt:lpstr>
      <vt:lpstr>Prezentace aplikace PowerPoint</vt:lpstr>
      <vt:lpstr>Prezentace aplikace PowerPoint</vt:lpstr>
      <vt:lpstr>Vlastnosti látek</vt:lpstr>
      <vt:lpstr>Skupenství</vt:lpstr>
      <vt:lpstr>Vlastnosti</vt:lpstr>
      <vt:lpstr>Atom</vt:lpstr>
      <vt:lpstr>Jádro</vt:lpstr>
      <vt:lpstr>Obal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Medek</dc:creator>
  <cp:lastModifiedBy>Čížková Markéta</cp:lastModifiedBy>
  <cp:revision>12</cp:revision>
  <dcterms:created xsi:type="dcterms:W3CDTF">2022-09-10T10:05:04Z</dcterms:created>
  <dcterms:modified xsi:type="dcterms:W3CDTF">2022-10-04T05:49:18Z</dcterms:modified>
</cp:coreProperties>
</file>