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7" r:id="rId2"/>
    <p:sldId id="257" r:id="rId3"/>
    <p:sldId id="265" r:id="rId4"/>
    <p:sldId id="266" r:id="rId5"/>
    <p:sldId id="269" r:id="rId6"/>
    <p:sldId id="268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imon Hajník" initials="ŠH" lastIdx="0" clrIdx="0">
    <p:extLst>
      <p:ext uri="{19B8F6BF-5375-455C-9EA6-DF929625EA0E}">
        <p15:presenceInfo xmlns:p15="http://schemas.microsoft.com/office/powerpoint/2012/main" userId="Šimon Haj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00FF"/>
    <a:srgbClr val="0000FF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0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0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3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2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9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7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032465" y="2001838"/>
            <a:ext cx="434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OTNOSTNÍ  ZLOMEK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1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b="1" noProof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HMOTNOSTNÍ  ZLOMEK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838200" y="1690688"/>
                <a:ext cx="11353800" cy="5167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b="1" noProof="1" smtClean="0">
                    <a:solidFill>
                      <a:srgbClr val="C00000"/>
                    </a:solidFill>
                  </a:rPr>
                  <a:t>Hmotnostní </a:t>
                </a:r>
                <a:r>
                  <a:rPr lang="en-GB" sz="2800" b="1" noProof="1" smtClean="0">
                    <a:solidFill>
                      <a:srgbClr val="C00000"/>
                    </a:solidFill>
                  </a:rPr>
                  <a:t>zlomek</a:t>
                </a:r>
                <a:r>
                  <a:rPr lang="en-GB" sz="2800" noProof="1" smtClean="0">
                    <a:solidFill>
                      <a:srgbClr val="C00000"/>
                    </a:solidFill>
                  </a:rPr>
                  <a:t> </a:t>
                </a:r>
                <a:r>
                  <a:rPr lang="en-GB" sz="2800" noProof="1" smtClean="0">
                    <a:solidFill>
                      <a:srgbClr val="C00000"/>
                    </a:solidFill>
                  </a:rPr>
                  <a:t>   </a:t>
                </a:r>
                <a:r>
                  <a:rPr lang="en-GB" sz="3200" b="1" i="1" noProof="1" smtClean="0">
                    <a:solidFill>
                      <a:srgbClr val="0000FF"/>
                    </a:solidFill>
                  </a:rPr>
                  <a:t>w</a:t>
                </a:r>
                <a:r>
                  <a:rPr lang="en-GB" sz="3600" noProof="1" smtClean="0">
                    <a:solidFill>
                      <a:srgbClr val="0000FF"/>
                    </a:solidFill>
                  </a:rPr>
                  <a:t>  </a:t>
                </a:r>
                <a:r>
                  <a:rPr lang="en-GB" sz="2800" noProof="1" smtClean="0"/>
                  <a:t>_   </a:t>
                </a:r>
                <a:r>
                  <a:rPr lang="en-GB" sz="2800" noProof="1" smtClean="0"/>
                  <a:t>je podílem hmotnosti určité látky a hmotnosti celé směsi. Obvykle se používá při vyjadřování </a:t>
                </a:r>
                <a:r>
                  <a:rPr lang="en-GB" sz="2800" noProof="1" smtClean="0"/>
                  <a:t>složení </a:t>
                </a:r>
                <a:r>
                  <a:rPr lang="en-GB" sz="2800" noProof="1" smtClean="0"/>
                  <a:t>směsí</a:t>
                </a:r>
                <a:r>
                  <a:rPr lang="cs-CZ" sz="2800" noProof="1" smtClean="0"/>
                  <a:t> </a:t>
                </a:r>
                <a:r>
                  <a:rPr lang="en-GB" sz="2800" noProof="1" smtClean="0"/>
                  <a:t>. </a:t>
                </a:r>
                <a:endParaRPr lang="en-GB" sz="2800" noProof="1" smtClean="0"/>
              </a:p>
              <a:p>
                <a:endParaRPr lang="cs-CZ" noProof="1" smtClean="0"/>
              </a:p>
              <a:p>
                <a:r>
                  <a:rPr lang="en-GB" sz="2800" noProof="1" smtClean="0"/>
                  <a:t>Je </a:t>
                </a:r>
                <a:r>
                  <a:rPr lang="en-GB" sz="2800" noProof="1" smtClean="0"/>
                  <a:t>to bezrozměrná veličina</a:t>
                </a:r>
                <a:r>
                  <a:rPr lang="en-GB" sz="2800" noProof="1" smtClean="0"/>
                  <a:t>. </a:t>
                </a:r>
                <a:r>
                  <a:rPr lang="cs-CZ" sz="2800" noProof="1" smtClean="0"/>
                  <a:t> </a:t>
                </a:r>
                <a:r>
                  <a:rPr lang="en-GB" sz="2800" noProof="1" smtClean="0"/>
                  <a:t>Nabývá </a:t>
                </a:r>
                <a:r>
                  <a:rPr lang="en-GB" sz="2800" noProof="1" smtClean="0"/>
                  <a:t>hodnoty </a:t>
                </a:r>
                <a:r>
                  <a:rPr lang="cs-CZ" sz="2800" noProof="1" smtClean="0"/>
                  <a:t> </a:t>
                </a:r>
                <a:r>
                  <a:rPr lang="en-GB" sz="2800" noProof="1" smtClean="0"/>
                  <a:t>od</a:t>
                </a:r>
                <a:r>
                  <a:rPr lang="cs-CZ" sz="2800" noProof="1" smtClean="0"/>
                  <a:t> </a:t>
                </a:r>
                <a:r>
                  <a:rPr lang="en-GB" sz="2800" noProof="1" smtClean="0"/>
                  <a:t> </a:t>
                </a:r>
                <a:r>
                  <a:rPr lang="en-GB" sz="2800" noProof="1" smtClean="0"/>
                  <a:t>0 </a:t>
                </a:r>
                <a:r>
                  <a:rPr lang="en-GB" sz="2800" noProof="1" smtClean="0"/>
                  <a:t>do </a:t>
                </a:r>
                <a:r>
                  <a:rPr lang="en-GB" sz="2800" noProof="1" smtClean="0"/>
                  <a:t>1</a:t>
                </a:r>
                <a:r>
                  <a:rPr lang="cs-CZ" sz="2800" noProof="1" smtClean="0"/>
                  <a:t> </a:t>
                </a:r>
                <a:r>
                  <a:rPr lang="en-GB" sz="2800" noProof="1" smtClean="0"/>
                  <a:t>, </a:t>
                </a:r>
                <a:r>
                  <a:rPr lang="en-GB" sz="2800" noProof="1" smtClean="0"/>
                  <a:t>často </a:t>
                </a:r>
                <a:r>
                  <a:rPr lang="en-GB" sz="2800" noProof="1" smtClean="0"/>
                  <a:t>se vyjadřuje</a:t>
                </a:r>
                <a:r>
                  <a:rPr lang="cs-CZ" sz="2800" noProof="1" smtClean="0"/>
                  <a:t>  </a:t>
                </a:r>
                <a:r>
                  <a:rPr lang="en-GB" sz="2800" noProof="1" smtClean="0"/>
                  <a:t> </a:t>
                </a:r>
                <a:r>
                  <a:rPr lang="en-GB" sz="2800" noProof="1" smtClean="0"/>
                  <a:t>v </a:t>
                </a:r>
                <a:r>
                  <a:rPr lang="en-GB" sz="2800" noProof="1" smtClean="0"/>
                  <a:t>procentech</a:t>
                </a:r>
                <a:r>
                  <a:rPr lang="cs-CZ" sz="2800" noProof="1" smtClean="0"/>
                  <a:t>.</a:t>
                </a:r>
                <a:r>
                  <a:rPr lang="en-US" sz="2800" dirty="0"/>
                  <a:t> </a:t>
                </a:r>
                <a:r>
                  <a:rPr lang="cs-CZ" sz="2800" dirty="0" smtClean="0"/>
                  <a:t> </a:t>
                </a:r>
                <a:r>
                  <a:rPr lang="en-US" sz="2800" noProof="1" smtClean="0"/>
                  <a:t>Hmotnostní </a:t>
                </a:r>
                <a:r>
                  <a:rPr lang="en-US" sz="2800" noProof="1" smtClean="0"/>
                  <a:t>zlomek  </a:t>
                </a:r>
                <a:r>
                  <a:rPr lang="en-US" sz="3000" b="1" i="1" noProof="1" smtClean="0">
                    <a:solidFill>
                      <a:srgbClr val="0000FF"/>
                    </a:solidFill>
                  </a:rPr>
                  <a:t>w</a:t>
                </a:r>
                <a:r>
                  <a:rPr lang="en-US" sz="2800" b="1" i="1" noProof="1" smtClean="0">
                    <a:solidFill>
                      <a:srgbClr val="0000FF"/>
                    </a:solidFill>
                  </a:rPr>
                  <a:t> </a:t>
                </a:r>
                <a:r>
                  <a:rPr lang="cs-CZ" sz="2800" noProof="1" smtClean="0"/>
                  <a:t>  l</a:t>
                </a:r>
                <a:r>
                  <a:rPr lang="en-US" sz="2800" noProof="1" smtClean="0"/>
                  <a:t>ze </a:t>
                </a:r>
                <a:r>
                  <a:rPr lang="en-US" sz="2800" noProof="1" smtClean="0"/>
                  <a:t>vyjádřit </a:t>
                </a:r>
                <a:r>
                  <a:rPr lang="en-US" sz="2800" noProof="1" smtClean="0"/>
                  <a:t>vzorcem</a:t>
                </a:r>
                <a:r>
                  <a:rPr lang="cs-CZ" sz="2800" noProof="1" smtClean="0"/>
                  <a:t> </a:t>
                </a:r>
                <a:r>
                  <a:rPr lang="en-US" sz="2800" dirty="0" smtClean="0"/>
                  <a:t>:</a:t>
                </a:r>
                <a:endParaRPr lang="cs-CZ" sz="2800" dirty="0" smtClean="0"/>
              </a:p>
              <a:p>
                <a:endParaRPr lang="en-US" sz="1600" dirty="0"/>
              </a:p>
              <a:p>
                <a:r>
                  <a:rPr lang="cs-CZ" sz="2800" noProof="1" smtClean="0"/>
                  <a:t>	</a:t>
                </a:r>
                <a:r>
                  <a:rPr lang="cs-CZ" sz="2800" i="1" dirty="0" smtClean="0"/>
                  <a:t>   						</a:t>
                </a:r>
                <a:r>
                  <a:rPr lang="en-US" sz="2800" i="1" noProof="1" smtClean="0">
                    <a:solidFill>
                      <a:srgbClr val="0000FF"/>
                    </a:solidFill>
                  </a:rPr>
                  <a:t>w</a:t>
                </a:r>
                <a:r>
                  <a:rPr lang="en-US" sz="2800" i="1" baseline="-25000" noProof="1" smtClean="0">
                    <a:solidFill>
                      <a:srgbClr val="0000FF"/>
                    </a:solidFill>
                  </a:rPr>
                  <a:t>A</a:t>
                </a:r>
                <a:r>
                  <a:rPr lang="en-US" sz="2800" noProof="1" smtClean="0"/>
                  <a:t> </a:t>
                </a:r>
                <a:r>
                  <a:rPr lang="cs-CZ" sz="2800" noProof="1" smtClean="0"/>
                  <a:t> </a:t>
                </a:r>
                <a:r>
                  <a:rPr lang="en-US" sz="2800" noProof="1" smtClean="0"/>
                  <a:t>.... </a:t>
                </a:r>
                <a:r>
                  <a:rPr lang="cs-CZ" sz="2800" noProof="1" smtClean="0"/>
                  <a:t> </a:t>
                </a:r>
                <a:r>
                  <a:rPr lang="en-US" sz="2800" noProof="1" smtClean="0"/>
                  <a:t>hmotnostní </a:t>
                </a:r>
                <a:r>
                  <a:rPr lang="en-GB" sz="2800" noProof="1" smtClean="0"/>
                  <a:t>zlomek</a:t>
                </a:r>
                <a:r>
                  <a:rPr lang="cs-CZ" sz="2800" noProof="1" smtClean="0"/>
                  <a:t> </a:t>
                </a:r>
                <a:r>
                  <a:rPr lang="en-GB" sz="2800" noProof="1" smtClean="0"/>
                  <a:t> </a:t>
                </a:r>
                <a:r>
                  <a:rPr lang="en-GB" sz="2800" noProof="1" smtClean="0"/>
                  <a:t>látky </a:t>
                </a:r>
                <a:r>
                  <a:rPr lang="cs-CZ" sz="2800" noProof="1" smtClean="0"/>
                  <a:t> </a:t>
                </a:r>
                <a:r>
                  <a:rPr lang="cs-CZ" sz="2800" dirty="0" smtClean="0"/>
                  <a:t>A </a:t>
                </a:r>
                <a:r>
                  <a:rPr lang="cs-CZ" sz="2800" i="1" dirty="0" smtClean="0"/>
                  <a:t> </a:t>
                </a:r>
                <a:r>
                  <a:rPr lang="cs-CZ" sz="2800" dirty="0" smtClean="0"/>
                  <a:t>ve směsi</a:t>
                </a:r>
                <a:endParaRPr lang="cs-CZ" sz="2800" dirty="0"/>
              </a:p>
              <a:p>
                <a:r>
                  <a:rPr lang="cs-CZ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cs-CZ" sz="28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cs-CZ" sz="3200" b="1" noProof="1">
                    <a:solidFill>
                      <a:srgbClr val="0000FF"/>
                    </a:solidFill>
                  </a:rPr>
                  <a:t> </a:t>
                </a:r>
                <a:r>
                  <a:rPr lang="cs-CZ" sz="3200" b="1" noProof="1" smtClean="0">
                    <a:solidFill>
                      <a:srgbClr val="0000FF"/>
                    </a:solidFill>
                  </a:rPr>
                  <a:t> </a:t>
                </a:r>
                <a:r>
                  <a:rPr lang="cs-CZ" sz="2400" b="1" noProof="1" smtClean="0">
                    <a:solidFill>
                      <a:srgbClr val="0000FF"/>
                    </a:solidFill>
                  </a:rPr>
                  <a:t>=</a:t>
                </a:r>
                <a:r>
                  <a:rPr lang="cs-CZ" sz="3200" b="1" noProof="1" smtClean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800" b="1" dirty="0" smtClean="0"/>
                  <a:t>	</a:t>
                </a:r>
                <a:r>
                  <a:rPr lang="cs-CZ" sz="2800" dirty="0" smtClean="0"/>
                  <a:t>		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sz="2800" i="1" baseline="-25000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2800" dirty="0" smtClean="0"/>
                  <a:t> </a:t>
                </a:r>
                <a:r>
                  <a:rPr lang="cs-CZ" sz="2800" dirty="0" smtClean="0"/>
                  <a:t> </a:t>
                </a:r>
                <a:r>
                  <a:rPr lang="en-US" sz="2800" dirty="0" smtClean="0"/>
                  <a:t>…. </a:t>
                </a:r>
                <a:r>
                  <a:rPr lang="cs-CZ" sz="2800" dirty="0" smtClean="0"/>
                  <a:t> </a:t>
                </a:r>
                <a:r>
                  <a:rPr lang="en-GB" sz="2800" noProof="1" smtClean="0"/>
                  <a:t>hmotnost chemické látky  A </a:t>
                </a:r>
              </a:p>
              <a:p>
                <a:r>
                  <a:rPr lang="en-GB" sz="2800" i="1" noProof="1" smtClean="0">
                    <a:solidFill>
                      <a:srgbClr val="0000FF"/>
                    </a:solidFill>
                  </a:rPr>
                  <a:t>					</a:t>
                </a:r>
                <a:r>
                  <a:rPr lang="en-GB" sz="2800" i="1" noProof="1" smtClean="0">
                    <a:solidFill>
                      <a:srgbClr val="0000FF"/>
                    </a:solidFill>
                  </a:rPr>
                  <a:t>	</a:t>
                </a:r>
                <a:r>
                  <a:rPr lang="cs-CZ" sz="2800" i="1" noProof="1" smtClean="0">
                    <a:solidFill>
                      <a:srgbClr val="0000FF"/>
                    </a:solidFill>
                  </a:rPr>
                  <a:t>	</a:t>
                </a:r>
                <a:r>
                  <a:rPr lang="en-GB" sz="2800" i="1" noProof="1" smtClean="0">
                    <a:solidFill>
                      <a:srgbClr val="0000FF"/>
                    </a:solidFill>
                  </a:rPr>
                  <a:t>m</a:t>
                </a:r>
                <a:r>
                  <a:rPr lang="cs-CZ" sz="2800" i="1" baseline="-25000" noProof="1" smtClean="0">
                    <a:solidFill>
                      <a:srgbClr val="0000FF"/>
                    </a:solidFill>
                  </a:rPr>
                  <a:t>S</a:t>
                </a:r>
                <a:r>
                  <a:rPr lang="en-GB" sz="2800" noProof="1" smtClean="0"/>
                  <a:t>   </a:t>
                </a:r>
                <a:r>
                  <a:rPr lang="en-GB" sz="2800" noProof="1" smtClean="0"/>
                  <a:t>….  </a:t>
                </a:r>
                <a:r>
                  <a:rPr lang="en-GB" sz="2800" noProof="1" smtClean="0"/>
                  <a:t>hmotnost </a:t>
                </a:r>
                <a:r>
                  <a:rPr lang="cs-CZ" sz="2800" noProof="1" smtClean="0"/>
                  <a:t> </a:t>
                </a:r>
                <a:r>
                  <a:rPr lang="en-GB" sz="2800" noProof="1" smtClean="0"/>
                  <a:t>celé </a:t>
                </a:r>
                <a:r>
                  <a:rPr lang="en-GB" sz="2800" noProof="1" smtClean="0"/>
                  <a:t>směsi</a:t>
                </a:r>
              </a:p>
              <a:p>
                <a:endParaRPr lang="cs-CZ" sz="2800" dirty="0" smtClean="0"/>
              </a:p>
              <a:p>
                <a:r>
                  <a:rPr lang="en-GB" sz="2800" b="1" noProof="1" smtClean="0"/>
                  <a:t> </a:t>
                </a:r>
                <a:r>
                  <a:rPr lang="en-GB" sz="2800" u="sng" noProof="1" smtClean="0">
                    <a:solidFill>
                      <a:srgbClr val="C00000"/>
                    </a:solidFill>
                  </a:rPr>
                  <a:t>Výpočet hmotnosti složky   </a:t>
                </a:r>
                <a:r>
                  <a:rPr lang="cs-CZ" sz="2800" u="sng" dirty="0" smtClean="0">
                    <a:solidFill>
                      <a:srgbClr val="C00000"/>
                    </a:solidFill>
                  </a:rPr>
                  <a:t>A </a:t>
                </a:r>
                <a:r>
                  <a:rPr lang="en-US" sz="2800" u="sng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sz="2800" dirty="0">
                    <a:solidFill>
                      <a:srgbClr val="C00000"/>
                    </a:solidFill>
                  </a:rPr>
                  <a:t> </a:t>
                </a:r>
                <a:r>
                  <a:rPr lang="en-US" sz="2800" dirty="0"/>
                  <a:t>    </a:t>
                </a:r>
                <a:r>
                  <a:rPr lang="cs-CZ" sz="2800" dirty="0" smtClean="0"/>
                  <a:t>		</a:t>
                </a:r>
                <a:r>
                  <a:rPr lang="en-US" sz="2800" dirty="0" smtClean="0"/>
                  <a:t> </a:t>
                </a:r>
                <a:r>
                  <a:rPr lang="en-US" sz="2800" b="1" i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sz="2800" b="1" i="1" baseline="-25000" dirty="0">
                    <a:solidFill>
                      <a:srgbClr val="0000FF"/>
                    </a:solidFill>
                  </a:rPr>
                  <a:t>A </a:t>
                </a:r>
                <a:r>
                  <a:rPr lang="cs-CZ" sz="2800" b="1" i="1" baseline="-25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 </a:t>
                </a:r>
                <a:r>
                  <a:rPr lang="en-US" sz="2800" dirty="0">
                    <a:solidFill>
                      <a:srgbClr val="0000FF"/>
                    </a:solidFill>
                  </a:rPr>
                  <a:t>=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   </a:t>
                </a:r>
                <a:r>
                  <a:rPr lang="en-GB" sz="2800" b="1" i="1" noProof="1" smtClean="0">
                    <a:solidFill>
                      <a:srgbClr val="0000FF"/>
                    </a:solidFill>
                  </a:rPr>
                  <a:t>w</a:t>
                </a:r>
                <a:r>
                  <a:rPr lang="en-GB" sz="2800" b="1" i="1" baseline="-25000" noProof="1" smtClean="0">
                    <a:solidFill>
                      <a:srgbClr val="0000FF"/>
                    </a:solidFill>
                  </a:rPr>
                  <a:t>A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b="1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z="2800" b="1" i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cs-CZ" sz="2800" b="1" i="1" baseline="-25000" dirty="0" smtClean="0">
                    <a:solidFill>
                      <a:srgbClr val="0000FF"/>
                    </a:solidFill>
                  </a:rPr>
                  <a:t>S</a:t>
                </a:r>
                <a:r>
                  <a:rPr lang="en-US" sz="2800" b="1" i="1" dirty="0">
                    <a:solidFill>
                      <a:srgbClr val="0000FF"/>
                    </a:solidFill>
                  </a:rPr>
                  <a:t> </a:t>
                </a:r>
                <a:r>
                  <a:rPr lang="en-US" sz="2800" i="1" dirty="0"/>
                  <a:t> 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1353800" cy="5167312"/>
              </a:xfrm>
              <a:prstGeom prst="rect">
                <a:avLst/>
              </a:prstGeom>
              <a:blipFill rotWithShape="0">
                <a:blip r:embed="rId2"/>
                <a:stretch>
                  <a:fillRect l="-1128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3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1025236" y="-1"/>
                <a:ext cx="11166764" cy="6997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cs-CZ" sz="2800" dirty="0" smtClean="0"/>
              </a:p>
              <a:p>
                <a:r>
                  <a:rPr lang="en-US" sz="2800" dirty="0" smtClean="0"/>
                  <a:t>K </a:t>
                </a:r>
                <a:r>
                  <a:rPr lang="en-GB" sz="2800" noProof="1" smtClean="0"/>
                  <a:t>určení </a:t>
                </a:r>
                <a:r>
                  <a:rPr lang="cs-CZ" sz="2800" noProof="1" smtClean="0"/>
                  <a:t> </a:t>
                </a:r>
                <a:r>
                  <a:rPr lang="en-GB" sz="2800" noProof="1" smtClean="0"/>
                  <a:t>hmotnostního </a:t>
                </a:r>
                <a:r>
                  <a:rPr lang="en-GB" sz="2800" noProof="1" smtClean="0"/>
                  <a:t>zlomku  roztoku  </a:t>
                </a:r>
                <a:r>
                  <a:rPr lang="en-US" sz="2800" dirty="0" smtClean="0"/>
                  <a:t>(</a:t>
                </a:r>
                <a:r>
                  <a:rPr lang="cs-CZ" sz="2800" dirty="0" smtClean="0"/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⊙</a:t>
                </a:r>
                <a:r>
                  <a:rPr lang="cs-CZ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)</a:t>
                </a:r>
                <a:r>
                  <a:rPr lang="cs-CZ" sz="2800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GB" sz="2800" noProof="1" smtClean="0"/>
                  <a:t>můžeme použít vzorec </a:t>
                </a:r>
                <a:r>
                  <a:rPr lang="en-US" sz="2800" dirty="0" smtClean="0"/>
                  <a:t>:</a:t>
                </a:r>
                <a:endParaRPr lang="cs-CZ" sz="2800" dirty="0" smtClean="0"/>
              </a:p>
              <a:p>
                <a:endParaRPr lang="cs-CZ" sz="1600" dirty="0" smtClean="0"/>
              </a:p>
              <a:p>
                <a:r>
                  <a:rPr lang="cs-CZ" sz="2800" dirty="0" smtClean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cs-CZ" sz="28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cs-CZ" sz="2400" b="1" noProof="1">
                    <a:solidFill>
                      <a:srgbClr val="0000FF"/>
                    </a:solidFill>
                  </a:rPr>
                  <a:t> </a:t>
                </a:r>
                <a:r>
                  <a:rPr lang="cs-CZ" sz="2400" b="1" noProof="1">
                    <a:solidFill>
                      <a:srgbClr val="0000FF"/>
                    </a:solidFill>
                  </a:rPr>
                  <a:t> </a:t>
                </a:r>
                <a:r>
                  <a:rPr lang="cs-CZ" sz="2800" noProof="1">
                    <a:solidFill>
                      <a:srgbClr val="0000FF"/>
                    </a:solidFill>
                  </a:rPr>
                  <a:t>=</a:t>
                </a:r>
                <a:r>
                  <a:rPr lang="cs-CZ" sz="2400" b="1" noProof="1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1" i="1" noProof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36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3200" b="1" baseline="-25000" dirty="0" smtClean="0">
                                <a:solidFill>
                                  <a:srgbClr val="0000FF"/>
                                </a:solidFill>
                              </a:rPr>
                              <m:t>⊙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b="1" dirty="0"/>
                  <a:t>	</a:t>
                </a:r>
                <a:r>
                  <a:rPr lang="cs-CZ" sz="2000" b="1" dirty="0" smtClean="0"/>
                  <a:t>		</a:t>
                </a:r>
                <a:r>
                  <a:rPr lang="en-US" sz="2800" b="1" i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sz="2800" b="1" baseline="-25000" dirty="0">
                    <a:solidFill>
                      <a:srgbClr val="0000FF"/>
                    </a:solidFill>
                  </a:rPr>
                  <a:t>⊙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/>
                  <a:t>…. </a:t>
                </a:r>
                <a:r>
                  <a:rPr lang="cs-CZ" sz="2800" dirty="0" smtClean="0"/>
                  <a:t> </a:t>
                </a:r>
                <a:r>
                  <a:rPr lang="en-US" sz="2800" noProof="1" smtClean="0"/>
                  <a:t>hmotnost </a:t>
                </a:r>
                <a:r>
                  <a:rPr lang="en-US" sz="2800" noProof="1" smtClean="0"/>
                  <a:t>roztoku </a:t>
                </a:r>
              </a:p>
              <a:p>
                <a:r>
                  <a:rPr lang="cs-CZ" sz="2800" dirty="0" smtClean="0"/>
                  <a:t>								</a:t>
                </a:r>
              </a:p>
              <a:p>
                <a:endParaRPr lang="cs-CZ" sz="2800" b="1" dirty="0"/>
              </a:p>
              <a:p>
                <a:endParaRPr lang="cs-CZ" sz="2800" b="1" dirty="0" smtClean="0"/>
              </a:p>
              <a:p>
                <a:r>
                  <a:rPr lang="en-US" sz="2800" b="1" noProof="1" smtClean="0">
                    <a:solidFill>
                      <a:srgbClr val="C00000"/>
                    </a:solidFill>
                  </a:rPr>
                  <a:t>Hmotnostní procento</a:t>
                </a:r>
                <a:r>
                  <a:rPr lang="en-US" sz="2800" b="1" noProof="1" smtClean="0"/>
                  <a:t>  </a:t>
                </a:r>
                <a:r>
                  <a:rPr lang="en-US" sz="2800" noProof="1" smtClean="0"/>
                  <a:t> </a:t>
                </a:r>
                <a:r>
                  <a:rPr lang="cs-CZ" sz="2800" noProof="1" smtClean="0"/>
                  <a:t>_  </a:t>
                </a:r>
                <a:r>
                  <a:rPr lang="en-US" sz="2800" noProof="1" smtClean="0"/>
                  <a:t> </a:t>
                </a:r>
                <a:r>
                  <a:rPr lang="en-US" sz="2800" noProof="1" smtClean="0"/>
                  <a:t>hmotnostní zlomek vyjádřený v procentech</a:t>
                </a:r>
                <a:r>
                  <a:rPr lang="en-US" sz="2800" noProof="1" smtClean="0"/>
                  <a:t>, </a:t>
                </a:r>
                <a:r>
                  <a:rPr lang="cs-CZ" sz="2800" noProof="1" smtClean="0"/>
                  <a:t>	</a:t>
                </a:r>
              </a:p>
              <a:p>
                <a:endParaRPr lang="cs-CZ" sz="1200" noProof="1"/>
              </a:p>
              <a:p>
                <a:r>
                  <a:rPr lang="cs-CZ" sz="2800" noProof="1" smtClean="0"/>
                  <a:t>			</a:t>
                </a:r>
                <a:r>
                  <a:rPr lang="en-US" sz="2800" u="sng" noProof="1" smtClean="0"/>
                  <a:t>např</a:t>
                </a:r>
                <a:r>
                  <a:rPr lang="en-US" sz="2800" u="sng" noProof="1" smtClean="0"/>
                  <a:t>.</a:t>
                </a:r>
                <a:r>
                  <a:rPr lang="en-US" sz="2800" u="sng" noProof="1" smtClean="0"/>
                  <a:t> </a:t>
                </a:r>
                <a:r>
                  <a:rPr lang="en-US" sz="2800" u="sng" noProof="1" smtClean="0"/>
                  <a:t>:</a:t>
                </a:r>
                <a:r>
                  <a:rPr lang="cs-CZ" sz="2800" noProof="1" smtClean="0"/>
                  <a:t>      	 </a:t>
                </a:r>
                <a:r>
                  <a:rPr lang="en-US" sz="2800" i="1" noProof="1" smtClean="0"/>
                  <a:t>w</a:t>
                </a:r>
                <a:r>
                  <a:rPr lang="en-US" sz="2800" i="1" noProof="1" smtClean="0"/>
                  <a:t> </a:t>
                </a:r>
                <a:r>
                  <a:rPr lang="cs-CZ" sz="2800" i="1" noProof="1" smtClean="0"/>
                  <a:t>  </a:t>
                </a:r>
                <a:r>
                  <a:rPr lang="en-US" sz="2400" noProof="1" smtClean="0"/>
                  <a:t>=</a:t>
                </a:r>
                <a:r>
                  <a:rPr lang="en-US" sz="2800" noProof="1" smtClean="0"/>
                  <a:t> </a:t>
                </a:r>
                <a:r>
                  <a:rPr lang="cs-CZ" sz="2800" noProof="1" smtClean="0"/>
                  <a:t> </a:t>
                </a:r>
                <a:r>
                  <a:rPr lang="en-US" sz="2800" noProof="1" smtClean="0"/>
                  <a:t>0,11</a:t>
                </a:r>
                <a:r>
                  <a:rPr lang="en-US" sz="2800" noProof="1" smtClean="0"/>
                  <a:t> </a:t>
                </a:r>
                <a:r>
                  <a:rPr lang="cs-CZ" sz="2800" noProof="1" smtClean="0"/>
                  <a:t> </a:t>
                </a:r>
                <a:r>
                  <a:rPr lang="en-US" sz="2800" noProof="1" smtClean="0"/>
                  <a:t> </a:t>
                </a:r>
                <a:r>
                  <a:rPr lang="en-US" sz="2400" noProof="1" smtClean="0"/>
                  <a:t>=</a:t>
                </a:r>
                <a:r>
                  <a:rPr lang="en-US" sz="2400" noProof="1" smtClean="0"/>
                  <a:t> </a:t>
                </a:r>
                <a:r>
                  <a:rPr lang="cs-CZ" sz="2400" noProof="1" smtClean="0"/>
                  <a:t> </a:t>
                </a:r>
                <a:r>
                  <a:rPr lang="en-US" sz="2800" noProof="1" smtClean="0"/>
                  <a:t>11%</a:t>
                </a:r>
                <a:endParaRPr lang="cs-CZ" sz="2800" noProof="1" smtClean="0"/>
              </a:p>
              <a:p>
                <a:endParaRPr lang="en-US" sz="1200" noProof="1" smtClean="0"/>
              </a:p>
              <a:p>
                <a:r>
                  <a:rPr lang="cs-CZ" sz="2800" noProof="1" smtClean="0"/>
                  <a:t>			</a:t>
                </a:r>
                <a:r>
                  <a:rPr lang="en-US" sz="2800" noProof="1" smtClean="0"/>
                  <a:t>Hmotnostní </a:t>
                </a:r>
                <a:r>
                  <a:rPr lang="en-US" sz="2800" noProof="1" smtClean="0"/>
                  <a:t>zlomek čisté látky  ….   w = 1 , ( 100 % ) .</a:t>
                </a:r>
                <a:r>
                  <a:rPr lang="en-US" sz="2800" noProof="1" smtClean="0"/>
                  <a:t> </a:t>
                </a:r>
                <a:endParaRPr lang="cs-CZ" sz="2800" noProof="1" smtClean="0"/>
              </a:p>
              <a:p>
                <a:endParaRPr lang="cs-CZ" sz="2800" noProof="1" smtClean="0"/>
              </a:p>
              <a:p>
                <a:endParaRPr lang="en-US" sz="2800" noProof="1" smtClean="0"/>
              </a:p>
              <a:p>
                <a:r>
                  <a:rPr lang="en-US" sz="2800" noProof="1" smtClean="0"/>
                  <a:t>Výpočet </a:t>
                </a:r>
                <a:r>
                  <a:rPr lang="en-US" sz="2800" b="1" noProof="1" smtClean="0"/>
                  <a:t>  </a:t>
                </a:r>
                <a:r>
                  <a:rPr lang="en-US" sz="3000" b="1" i="1" noProof="1" smtClean="0">
                    <a:solidFill>
                      <a:srgbClr val="0000FF"/>
                    </a:solidFill>
                  </a:rPr>
                  <a:t>w</a:t>
                </a:r>
                <a:r>
                  <a:rPr lang="en-US" sz="3000" b="1" baseline="-25000" noProof="1" smtClean="0"/>
                  <a:t> </a:t>
                </a:r>
                <a:r>
                  <a:rPr lang="en-US" sz="2800" b="1" baseline="-25000" noProof="1" smtClean="0"/>
                  <a:t> </a:t>
                </a:r>
                <a:r>
                  <a:rPr lang="en-US" sz="2800" b="1" baseline="-25000" noProof="1" smtClean="0"/>
                  <a:t> </a:t>
                </a:r>
                <a:r>
                  <a:rPr lang="cs-CZ" sz="2800" b="1" baseline="-25000" noProof="1" smtClean="0"/>
                  <a:t>  </a:t>
                </a:r>
                <a:r>
                  <a:rPr lang="en-US" sz="2800" noProof="1" smtClean="0"/>
                  <a:t>se </a:t>
                </a:r>
                <a:r>
                  <a:rPr lang="en-US" sz="2800" noProof="1" smtClean="0"/>
                  <a:t>udává </a:t>
                </a:r>
                <a:r>
                  <a:rPr lang="cs-CZ" sz="2800" noProof="1" smtClean="0"/>
                  <a:t> </a:t>
                </a:r>
                <a:r>
                  <a:rPr lang="en-US" sz="2800" noProof="1" smtClean="0">
                    <a:solidFill>
                      <a:srgbClr val="FF00FF"/>
                    </a:solidFill>
                  </a:rPr>
                  <a:t>na </a:t>
                </a:r>
                <a:r>
                  <a:rPr lang="cs-CZ" sz="2800" noProof="1" smtClean="0">
                    <a:solidFill>
                      <a:srgbClr val="FF00FF"/>
                    </a:solidFill>
                  </a:rPr>
                  <a:t> </a:t>
                </a:r>
                <a:r>
                  <a:rPr lang="en-US" sz="2800" noProof="1" smtClean="0">
                    <a:solidFill>
                      <a:srgbClr val="FF00FF"/>
                    </a:solidFill>
                  </a:rPr>
                  <a:t>3 </a:t>
                </a:r>
                <a:r>
                  <a:rPr lang="cs-CZ" sz="2800" noProof="1" smtClean="0">
                    <a:solidFill>
                      <a:srgbClr val="FF00FF"/>
                    </a:solidFill>
                  </a:rPr>
                  <a:t> </a:t>
                </a:r>
                <a:r>
                  <a:rPr lang="en-US" sz="2800" noProof="1" smtClean="0">
                    <a:solidFill>
                      <a:srgbClr val="FF00FF"/>
                    </a:solidFill>
                  </a:rPr>
                  <a:t>desetinná </a:t>
                </a:r>
                <a:r>
                  <a:rPr lang="en-US" sz="2800" noProof="1" smtClean="0">
                    <a:solidFill>
                      <a:srgbClr val="FF00FF"/>
                    </a:solidFill>
                  </a:rPr>
                  <a:t>místa </a:t>
                </a:r>
                <a:r>
                  <a:rPr lang="cs-CZ" sz="2800" noProof="1" smtClean="0">
                    <a:solidFill>
                      <a:srgbClr val="FF00FF"/>
                    </a:solidFill>
                  </a:rPr>
                  <a:t> </a:t>
                </a:r>
                <a:r>
                  <a:rPr lang="en-US" sz="2800" noProof="1" smtClean="0"/>
                  <a:t>!</a:t>
                </a:r>
                <a:r>
                  <a:rPr lang="cs-CZ" sz="2800" noProof="1" smtClean="0"/>
                  <a:t> </a:t>
                </a:r>
              </a:p>
              <a:p>
                <a:endParaRPr lang="en-US" sz="1200" noProof="1" smtClean="0"/>
              </a:p>
              <a:p>
                <a:r>
                  <a:rPr lang="en-US" sz="2800" noProof="1" smtClean="0"/>
                  <a:t>Výsledek </a:t>
                </a:r>
                <a:r>
                  <a:rPr lang="cs-CZ" sz="2800" noProof="1" smtClean="0"/>
                  <a:t>vyjádřený </a:t>
                </a:r>
                <a:r>
                  <a:rPr lang="en-US" sz="2800" noProof="1" smtClean="0"/>
                  <a:t>v </a:t>
                </a:r>
                <a:r>
                  <a:rPr lang="en-US" sz="2800" noProof="1" smtClean="0"/>
                  <a:t>procentech se </a:t>
                </a:r>
                <a:r>
                  <a:rPr lang="en-US" sz="2800" noProof="1" smtClean="0"/>
                  <a:t>zaokrouhluje </a:t>
                </a:r>
                <a:r>
                  <a:rPr lang="cs-CZ" sz="2800" noProof="1" smtClean="0"/>
                  <a:t> </a:t>
                </a:r>
                <a:r>
                  <a:rPr lang="en-US" sz="2800" noProof="1" smtClean="0"/>
                  <a:t>na </a:t>
                </a:r>
                <a:r>
                  <a:rPr lang="cs-CZ" sz="2800" noProof="1" smtClean="0"/>
                  <a:t> </a:t>
                </a:r>
                <a:r>
                  <a:rPr lang="en-US" sz="2800" noProof="1" smtClean="0">
                    <a:solidFill>
                      <a:srgbClr val="FF0000"/>
                    </a:solidFill>
                  </a:rPr>
                  <a:t>1 </a:t>
                </a:r>
                <a:r>
                  <a:rPr lang="en-US" sz="2800" noProof="1" smtClean="0">
                    <a:solidFill>
                      <a:srgbClr val="FF0000"/>
                    </a:solidFill>
                  </a:rPr>
                  <a:t>desetinné </a:t>
                </a:r>
                <a:r>
                  <a:rPr lang="en-US" sz="2800" noProof="1" smtClean="0">
                    <a:solidFill>
                      <a:srgbClr val="FF0000"/>
                    </a:solidFill>
                  </a:rPr>
                  <a:t>místo </a:t>
                </a:r>
                <a:r>
                  <a:rPr lang="en-US" sz="2800" noProof="1" smtClean="0"/>
                  <a:t>!</a:t>
                </a:r>
                <a:endParaRPr lang="cs-CZ" sz="2800" noProof="1" smtClean="0"/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36" y="-1"/>
                <a:ext cx="11166764" cy="6997557"/>
              </a:xfrm>
              <a:prstGeom prst="rect">
                <a:avLst/>
              </a:prstGeom>
              <a:blipFill rotWithShape="0">
                <a:blip r:embed="rId2"/>
                <a:stretch>
                  <a:fillRect l="-1092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 flipH="1">
            <a:off x="5828145" y="1810329"/>
            <a:ext cx="6363855" cy="10529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noProof="1" smtClean="0"/>
              <a:t>Vypočítá </a:t>
            </a:r>
            <a:r>
              <a:rPr lang="en-US" sz="2200" noProof="1" smtClean="0"/>
              <a:t>se jako součet hmotnosti </a:t>
            </a:r>
            <a:r>
              <a:rPr lang="en-US" sz="2200" noProof="1" smtClean="0"/>
              <a:t>rozpuštěné </a:t>
            </a:r>
            <a:r>
              <a:rPr lang="en-US" sz="2200" noProof="1" smtClean="0"/>
              <a:t>látky</a:t>
            </a:r>
            <a:r>
              <a:rPr lang="cs-CZ" sz="2200" noProof="1" smtClean="0"/>
              <a:t> </a:t>
            </a:r>
            <a:r>
              <a:rPr lang="en-US" sz="2200" noProof="1" smtClean="0"/>
              <a:t> </a:t>
            </a:r>
            <a:r>
              <a:rPr lang="en-US" sz="2200" i="1" noProof="1" smtClean="0">
                <a:solidFill>
                  <a:srgbClr val="FF00FF"/>
                </a:solidFill>
              </a:rPr>
              <a:t>A</a:t>
            </a:r>
            <a:r>
              <a:rPr lang="en-US" sz="2200" noProof="1" smtClean="0"/>
              <a:t> </a:t>
            </a:r>
            <a:r>
              <a:rPr lang="cs-CZ" sz="2200" noProof="1" smtClean="0"/>
              <a:t> (</a:t>
            </a:r>
            <a:r>
              <a:rPr lang="en-US" sz="2200" noProof="1" smtClean="0"/>
              <a:t>např</a:t>
            </a:r>
            <a:r>
              <a:rPr lang="en-US" sz="2200" noProof="1" smtClean="0"/>
              <a:t>. </a:t>
            </a:r>
            <a:r>
              <a:rPr lang="en-US" sz="2200" noProof="1" smtClean="0"/>
              <a:t>KCl </a:t>
            </a:r>
            <a:r>
              <a:rPr lang="cs-CZ" sz="2200" noProof="1" smtClean="0"/>
              <a:t> -  chlorid draselný)  </a:t>
            </a:r>
            <a:r>
              <a:rPr lang="en-US" sz="2200" noProof="1" smtClean="0"/>
              <a:t>a</a:t>
            </a:r>
            <a:endParaRPr lang="cs-CZ" sz="2200" noProof="1" smtClean="0"/>
          </a:p>
          <a:p>
            <a:r>
              <a:rPr lang="en-US" sz="2200" noProof="1" smtClean="0"/>
              <a:t>hmotnosti</a:t>
            </a:r>
            <a:r>
              <a:rPr lang="cs-CZ" sz="2200" noProof="1" smtClean="0"/>
              <a:t> rozpouštědla </a:t>
            </a:r>
            <a:r>
              <a:rPr lang="en-US" sz="2200" noProof="1" smtClean="0"/>
              <a:t> </a:t>
            </a:r>
            <a:r>
              <a:rPr lang="en-US" sz="2200" i="1" noProof="1" smtClean="0">
                <a:solidFill>
                  <a:srgbClr val="FF00FF"/>
                </a:solidFill>
              </a:rPr>
              <a:t>R</a:t>
            </a:r>
            <a:r>
              <a:rPr lang="en-US" sz="2200" i="1" noProof="1" smtClean="0"/>
              <a:t>  </a:t>
            </a:r>
            <a:r>
              <a:rPr lang="en-US" sz="2200" noProof="1" smtClean="0"/>
              <a:t>(např. voda).</a:t>
            </a:r>
            <a:endParaRPr lang="en-US" sz="2200" b="1" noProof="1"/>
          </a:p>
        </p:txBody>
      </p:sp>
    </p:spTree>
    <p:extLst>
      <p:ext uri="{BB962C8B-B14F-4D97-AF65-F5344CB8AC3E}">
        <p14:creationId xmlns:p14="http://schemas.microsoft.com/office/powerpoint/2010/main" val="105286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78731" y="197962"/>
            <a:ext cx="113498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3200" b="1" dirty="0" smtClean="0"/>
              <a:t>Molární  </a:t>
            </a:r>
            <a:r>
              <a:rPr lang="cs-CZ" sz="3200" b="1" dirty="0"/>
              <a:t>hmotnost </a:t>
            </a:r>
            <a:r>
              <a:rPr lang="cs-CZ" sz="3200" dirty="0"/>
              <a:t> </a:t>
            </a:r>
            <a:r>
              <a:rPr lang="cs-CZ" sz="3200" b="1" dirty="0"/>
              <a:t>chemické sloučeniny </a:t>
            </a:r>
            <a:r>
              <a:rPr lang="cs-CZ" sz="3200" b="1" dirty="0" smtClean="0"/>
              <a:t> </a:t>
            </a:r>
            <a:r>
              <a:rPr lang="cs-CZ" sz="3200" dirty="0" smtClean="0"/>
              <a:t> </a:t>
            </a:r>
            <a:r>
              <a:rPr lang="cs-CZ" sz="3200" dirty="0"/>
              <a:t>je možno vypočítat pomocí daných relativních atomárních hmotností prvků</a:t>
            </a:r>
            <a:r>
              <a:rPr lang="cs-CZ" sz="3200" b="1" dirty="0"/>
              <a:t> </a:t>
            </a:r>
            <a:r>
              <a:rPr lang="cs-CZ" sz="3200" dirty="0"/>
              <a:t>uvedených v periodické tabulce chemických prvků </a:t>
            </a:r>
            <a:r>
              <a:rPr lang="cs-CZ" sz="3200" dirty="0" smtClean="0"/>
              <a:t>.</a:t>
            </a:r>
          </a:p>
          <a:p>
            <a:endParaRPr lang="cs-CZ" sz="1400" dirty="0" smtClean="0"/>
          </a:p>
          <a:p>
            <a:r>
              <a:rPr lang="cs-CZ" sz="3200" i="1" u="sng" dirty="0">
                <a:solidFill>
                  <a:srgbClr val="0099FF"/>
                </a:solidFill>
              </a:rPr>
              <a:t>Obecně </a:t>
            </a:r>
            <a:r>
              <a:rPr lang="cs-CZ" sz="3200" i="1" u="sng" dirty="0" smtClean="0">
                <a:solidFill>
                  <a:srgbClr val="0099FF"/>
                </a:solidFill>
              </a:rPr>
              <a:t>:</a:t>
            </a:r>
            <a:r>
              <a:rPr lang="cs-CZ" sz="3200" dirty="0" smtClean="0">
                <a:solidFill>
                  <a:srgbClr val="0099FF"/>
                </a:solidFill>
              </a:rPr>
              <a:t> 		 </a:t>
            </a:r>
            <a:r>
              <a:rPr lang="cs-CZ" sz="3200" dirty="0" smtClean="0">
                <a:solidFill>
                  <a:srgbClr val="0000FF"/>
                </a:solidFill>
              </a:rPr>
              <a:t>A</a:t>
            </a:r>
            <a:r>
              <a:rPr lang="cs-CZ" sz="1200" i="1" dirty="0" smtClean="0">
                <a:solidFill>
                  <a:srgbClr val="0000FF"/>
                </a:solidFill>
              </a:rPr>
              <a:t> </a:t>
            </a:r>
            <a:r>
              <a:rPr lang="cs-CZ" sz="3200" i="1" baseline="-25000" dirty="0" smtClean="0">
                <a:solidFill>
                  <a:srgbClr val="0000FF"/>
                </a:solidFill>
              </a:rPr>
              <a:t>i  </a:t>
            </a:r>
            <a:r>
              <a:rPr lang="cs-CZ" sz="3200" i="1" baseline="-25000" dirty="0">
                <a:solidFill>
                  <a:srgbClr val="0000FF"/>
                </a:solidFill>
              </a:rPr>
              <a:t> </a:t>
            </a:r>
            <a:r>
              <a:rPr lang="cs-CZ" sz="3200" i="1" dirty="0" smtClean="0">
                <a:solidFill>
                  <a:srgbClr val="0000FF"/>
                </a:solidFill>
              </a:rPr>
              <a:t>   </a:t>
            </a:r>
            <a:r>
              <a:rPr lang="cs-CZ" sz="2800" i="1" dirty="0" smtClean="0">
                <a:solidFill>
                  <a:srgbClr val="0000FF"/>
                </a:solidFill>
              </a:rPr>
              <a:t>…    </a:t>
            </a:r>
            <a:r>
              <a:rPr lang="cs-CZ" sz="2800" dirty="0" smtClean="0"/>
              <a:t>relativní atomární hmotnost prvku</a:t>
            </a:r>
          </a:p>
          <a:p>
            <a:endParaRPr lang="en-US" sz="2800" dirty="0">
              <a:solidFill>
                <a:srgbClr val="0099FF"/>
              </a:solidFill>
            </a:endParaRPr>
          </a:p>
          <a:p>
            <a:r>
              <a:rPr lang="cs-CZ" sz="3200" i="1" dirty="0" smtClean="0"/>
              <a:t>					</a:t>
            </a:r>
            <a:r>
              <a:rPr lang="cs-CZ" sz="3600" b="1" noProof="1" smtClean="0">
                <a:solidFill>
                  <a:srgbClr val="0000FF"/>
                </a:solidFill>
              </a:rPr>
              <a:t>M</a:t>
            </a:r>
            <a:r>
              <a:rPr lang="cs-CZ" sz="3600" b="1" baseline="-25000" noProof="1" smtClean="0">
                <a:solidFill>
                  <a:srgbClr val="0000FF"/>
                </a:solidFill>
              </a:rPr>
              <a:t>r</a:t>
            </a:r>
            <a:r>
              <a:rPr lang="cs-CZ" sz="3600" dirty="0" smtClean="0">
                <a:solidFill>
                  <a:srgbClr val="0000FF"/>
                </a:solidFill>
              </a:rPr>
              <a:t> </a:t>
            </a:r>
            <a:r>
              <a:rPr lang="cs-CZ" sz="3200" dirty="0" smtClean="0">
                <a:solidFill>
                  <a:srgbClr val="0000FF"/>
                </a:solidFill>
              </a:rPr>
              <a:t>  </a:t>
            </a:r>
            <a:r>
              <a:rPr lang="cs-CZ" sz="2400" dirty="0" smtClean="0">
                <a:solidFill>
                  <a:srgbClr val="0000FF"/>
                </a:solidFill>
              </a:rPr>
              <a:t>=</a:t>
            </a:r>
            <a:r>
              <a:rPr lang="cs-CZ" sz="3200" dirty="0" smtClean="0">
                <a:solidFill>
                  <a:srgbClr val="0000FF"/>
                </a:solidFill>
              </a:rPr>
              <a:t>   </a:t>
            </a:r>
            <a:r>
              <a:rPr lang="cs-CZ" sz="3200" dirty="0">
                <a:solidFill>
                  <a:srgbClr val="0000FF"/>
                </a:solidFill>
              </a:rPr>
              <a:t>n</a:t>
            </a:r>
            <a:r>
              <a:rPr lang="cs-CZ" sz="3200" baseline="-25000" dirty="0">
                <a:solidFill>
                  <a:srgbClr val="0000FF"/>
                </a:solidFill>
              </a:rPr>
              <a:t>1</a:t>
            </a:r>
            <a:r>
              <a:rPr lang="cs-CZ" sz="3200" dirty="0">
                <a:solidFill>
                  <a:srgbClr val="0000FF"/>
                </a:solidFill>
              </a:rPr>
              <a:t>A</a:t>
            </a:r>
            <a:r>
              <a:rPr lang="cs-CZ" sz="3200" i="1" baseline="-25000" dirty="0">
                <a:solidFill>
                  <a:srgbClr val="0000FF"/>
                </a:solidFill>
              </a:rPr>
              <a:t>1</a:t>
            </a:r>
            <a:r>
              <a:rPr lang="cs-CZ" sz="3200" dirty="0">
                <a:solidFill>
                  <a:srgbClr val="0000FF"/>
                </a:solidFill>
              </a:rPr>
              <a:t>  </a:t>
            </a:r>
            <a:r>
              <a:rPr lang="cs-CZ" sz="3200" dirty="0" smtClean="0">
                <a:solidFill>
                  <a:srgbClr val="0000FF"/>
                </a:solidFill>
              </a:rPr>
              <a:t>+  n</a:t>
            </a:r>
            <a:r>
              <a:rPr lang="cs-CZ" sz="3200" baseline="-25000" dirty="0" smtClean="0">
                <a:solidFill>
                  <a:srgbClr val="0000FF"/>
                </a:solidFill>
              </a:rPr>
              <a:t>2</a:t>
            </a:r>
            <a:r>
              <a:rPr lang="cs-CZ" sz="3200" dirty="0" smtClean="0">
                <a:solidFill>
                  <a:srgbClr val="0000FF"/>
                </a:solidFill>
              </a:rPr>
              <a:t>A</a:t>
            </a:r>
            <a:r>
              <a:rPr lang="cs-CZ" sz="3200" i="1" baseline="-25000" dirty="0" smtClean="0">
                <a:solidFill>
                  <a:srgbClr val="0000FF"/>
                </a:solidFill>
              </a:rPr>
              <a:t>2 </a:t>
            </a:r>
            <a:r>
              <a:rPr lang="cs-CZ" sz="3200" i="1" dirty="0" smtClean="0">
                <a:solidFill>
                  <a:srgbClr val="0000FF"/>
                </a:solidFill>
              </a:rPr>
              <a:t> </a:t>
            </a:r>
            <a:r>
              <a:rPr lang="cs-CZ" sz="3200" dirty="0" smtClean="0">
                <a:solidFill>
                  <a:srgbClr val="0000FF"/>
                </a:solidFill>
              </a:rPr>
              <a:t>+  n</a:t>
            </a:r>
            <a:r>
              <a:rPr lang="cs-CZ" sz="3200" baseline="-25000" dirty="0" smtClean="0">
                <a:solidFill>
                  <a:srgbClr val="0000FF"/>
                </a:solidFill>
              </a:rPr>
              <a:t>3</a:t>
            </a:r>
            <a:r>
              <a:rPr lang="cs-CZ" sz="3200" dirty="0" smtClean="0">
                <a:solidFill>
                  <a:srgbClr val="0000FF"/>
                </a:solidFill>
              </a:rPr>
              <a:t>A</a:t>
            </a:r>
            <a:r>
              <a:rPr lang="cs-CZ" sz="3200" i="1" baseline="-25000" dirty="0" smtClean="0">
                <a:solidFill>
                  <a:srgbClr val="0000FF"/>
                </a:solidFill>
              </a:rPr>
              <a:t>3 </a:t>
            </a:r>
            <a:r>
              <a:rPr lang="cs-CZ" sz="3200" baseline="-25000" dirty="0" smtClean="0">
                <a:solidFill>
                  <a:srgbClr val="0000FF"/>
                </a:solidFill>
              </a:rPr>
              <a:t> </a:t>
            </a:r>
            <a:r>
              <a:rPr lang="cs-CZ" sz="3200" dirty="0">
                <a:solidFill>
                  <a:srgbClr val="0000FF"/>
                </a:solidFill>
              </a:rPr>
              <a:t>+  </a:t>
            </a:r>
            <a:r>
              <a:rPr lang="cs-CZ" sz="3200" dirty="0" smtClean="0">
                <a:solidFill>
                  <a:srgbClr val="0000FF"/>
                </a:solidFill>
              </a:rPr>
              <a:t>….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cs-CZ" sz="3200" dirty="0"/>
              <a:t> </a:t>
            </a:r>
            <a:r>
              <a:rPr lang="cs-CZ" sz="3200" dirty="0" smtClean="0"/>
              <a:t>   </a:t>
            </a:r>
            <a:r>
              <a:rPr lang="cs-CZ" sz="3200" u="sng" dirty="0" smtClean="0">
                <a:solidFill>
                  <a:srgbClr val="FF00FF"/>
                </a:solidFill>
              </a:rPr>
              <a:t>Pro  výpočet</a:t>
            </a:r>
            <a:r>
              <a:rPr lang="cs-CZ" sz="3200" dirty="0" smtClean="0">
                <a:solidFill>
                  <a:srgbClr val="FF00FF"/>
                </a:solidFill>
              </a:rPr>
              <a:t>    </a:t>
            </a:r>
            <a:r>
              <a:rPr lang="cs-CZ" sz="3600" b="1" noProof="1" smtClean="0">
                <a:solidFill>
                  <a:srgbClr val="0000FF"/>
                </a:solidFill>
              </a:rPr>
              <a:t>M</a:t>
            </a:r>
            <a:r>
              <a:rPr lang="cs-CZ" sz="3600" b="1" i="1" baseline="-25000" noProof="1" smtClean="0">
                <a:solidFill>
                  <a:srgbClr val="0000FF"/>
                </a:solidFill>
              </a:rPr>
              <a:t>r</a:t>
            </a:r>
            <a:r>
              <a:rPr lang="cs-CZ" sz="3200" b="1" baseline="-25000" noProof="1" smtClean="0"/>
              <a:t> </a:t>
            </a:r>
            <a:r>
              <a:rPr lang="cs-CZ" sz="3200" b="1" baseline="-25000" dirty="0" smtClean="0"/>
              <a:t>     </a:t>
            </a:r>
            <a:r>
              <a:rPr lang="cs-CZ" sz="3200" u="sng" dirty="0">
                <a:solidFill>
                  <a:srgbClr val="FF00FF"/>
                </a:solidFill>
              </a:rPr>
              <a:t>se </a:t>
            </a:r>
            <a:r>
              <a:rPr lang="cs-CZ" sz="3200" u="sng" dirty="0" smtClean="0">
                <a:solidFill>
                  <a:srgbClr val="FF00FF"/>
                </a:solidFill>
              </a:rPr>
              <a:t> atomární </a:t>
            </a:r>
            <a:r>
              <a:rPr lang="cs-CZ" sz="3200" u="sng" dirty="0">
                <a:solidFill>
                  <a:srgbClr val="FF00FF"/>
                </a:solidFill>
              </a:rPr>
              <a:t>hmotnosti </a:t>
            </a:r>
            <a:r>
              <a:rPr lang="cs-CZ" sz="3200" u="sng" dirty="0" smtClean="0">
                <a:solidFill>
                  <a:srgbClr val="FF00FF"/>
                </a:solidFill>
              </a:rPr>
              <a:t>zaokrouhlují</a:t>
            </a:r>
          </a:p>
          <a:p>
            <a:r>
              <a:rPr lang="cs-CZ" sz="3200" dirty="0" smtClean="0">
                <a:solidFill>
                  <a:srgbClr val="FF00FF"/>
                </a:solidFill>
              </a:rPr>
              <a:t>    na  </a:t>
            </a:r>
            <a:r>
              <a:rPr lang="cs-CZ" sz="3200" b="1" u="sng" dirty="0" smtClean="0">
                <a:solidFill>
                  <a:srgbClr val="FF0000"/>
                </a:solidFill>
              </a:rPr>
              <a:t>1  desetinné </a:t>
            </a:r>
            <a:r>
              <a:rPr lang="cs-CZ" sz="3200" b="1" u="sng" dirty="0">
                <a:solidFill>
                  <a:srgbClr val="FF0000"/>
                </a:solidFill>
              </a:rPr>
              <a:t>místo !</a:t>
            </a:r>
            <a:endParaRPr lang="en-US" sz="3200" dirty="0">
              <a:solidFill>
                <a:srgbClr val="FF0000"/>
              </a:solidFill>
            </a:endParaRPr>
          </a:p>
          <a:p>
            <a:endParaRPr lang="cs-CZ" sz="3200" dirty="0">
              <a:solidFill>
                <a:srgbClr val="0099FF"/>
              </a:solidFill>
            </a:endParaRPr>
          </a:p>
          <a:p>
            <a:r>
              <a:rPr lang="cs-CZ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13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727" y="365126"/>
            <a:ext cx="10661073" cy="484620"/>
          </a:xfrm>
        </p:spPr>
        <p:txBody>
          <a:bodyPr>
            <a:noAutofit/>
          </a:bodyPr>
          <a:lstStyle/>
          <a:p>
            <a:r>
              <a:rPr lang="en-US" sz="3000" b="1" noProof="1" smtClean="0">
                <a:solidFill>
                  <a:srgbClr val="C00000"/>
                </a:solidFill>
              </a:rPr>
              <a:t>Příklady  výpočtu  hmotnostního zlomku</a:t>
            </a:r>
            <a:r>
              <a:rPr lang="en-US" sz="3000" b="1" noProof="1" smtClean="0">
                <a:solidFill>
                  <a:srgbClr val="C00000"/>
                </a:solidFill>
              </a:rPr>
              <a:t> </a:t>
            </a:r>
            <a:r>
              <a:rPr lang="en-US" sz="3000" b="1" noProof="1" smtClean="0">
                <a:solidFill>
                  <a:srgbClr val="C00000"/>
                </a:solidFill>
              </a:rPr>
              <a:t>/ hm</a:t>
            </a:r>
            <a:r>
              <a:rPr lang="cs-CZ" sz="3000" b="1" noProof="1" smtClean="0">
                <a:solidFill>
                  <a:srgbClr val="C00000"/>
                </a:solidFill>
              </a:rPr>
              <a:t>otnostního</a:t>
            </a:r>
            <a:r>
              <a:rPr lang="en-US" sz="3000" b="1" noProof="1" smtClean="0">
                <a:solidFill>
                  <a:srgbClr val="C00000"/>
                </a:solidFill>
              </a:rPr>
              <a:t> </a:t>
            </a:r>
            <a:r>
              <a:rPr lang="en-US" sz="3000" b="1" noProof="1" smtClean="0">
                <a:solidFill>
                  <a:srgbClr val="C00000"/>
                </a:solidFill>
              </a:rPr>
              <a:t>procenta  : </a:t>
            </a:r>
            <a:endParaRPr lang="en-US" sz="3000" b="1" noProof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692727" y="1062990"/>
                <a:ext cx="11499273" cy="5605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Př. 1.)</a:t>
                </a:r>
                <a:r>
                  <a:rPr lang="en-GB" sz="28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Směs o celkové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hmotnosti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64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 obsahuje 10 g určité látky.</a:t>
                </a:r>
              </a:p>
              <a:p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      Vypočítejte hmotnostní zlomek. Výsledek vyjádřete v procentech.</a:t>
                </a:r>
              </a:p>
              <a:p>
                <a:endParaRPr lang="en-GB" sz="1200" noProof="1" smtClean="0"/>
              </a:p>
              <a:p>
                <a:pPr indent="457200"/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  10 g  ;  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 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  64 g  ;   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?</a:t>
                </a:r>
                <a:endParaRPr lang="cs-CZ" sz="28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indent="457200"/>
                <a:endParaRPr lang="en-US" sz="1600" dirty="0"/>
              </a:p>
              <a:p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     </a:t>
                </a:r>
                <a:r>
                  <a:rPr lang="cs-CZ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sz="24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</a:t>
                </a:r>
                <a:r>
                  <a:rPr lang="cs-CZ" sz="24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3200" b="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32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3200" b="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200" dirty="0"/>
                  <a:t>	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cs-CZ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b="1" u="dbl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15,6 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%</a:t>
                </a:r>
                <a:endParaRPr lang="cs-CZ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en-US" sz="3200" dirty="0"/>
              </a:p>
              <a:p>
                <a:r>
                  <a:rPr lang="en-US" sz="24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Př. 2.) </a:t>
                </a:r>
                <a:r>
                  <a:rPr lang="en-US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Směs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celkové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hmotnosti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35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obsahuje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 g určité látky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   			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Vypočítejte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zlomek. Výsledek vyjádřete v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procentech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cs-CZ" sz="2800" noProof="1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en-US" sz="1200" noProof="1" smtClean="0"/>
              </a:p>
              <a:p>
                <a:pPr indent="457200"/>
                <a:r>
                  <a:rPr lang="cs-CZ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US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  20 g  ;  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 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  35 g  ;   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?</a:t>
                </a:r>
                <a:endParaRPr lang="cs-CZ" sz="28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indent="457200"/>
                <a:endParaRPr lang="en-US" sz="1600" dirty="0"/>
              </a:p>
              <a:p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</a:t>
                </a:r>
                <a:r>
                  <a:rPr lang="cs-CZ" sz="20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	</a:t>
                </a:r>
                <a:r>
                  <a:rPr lang="en-GB" sz="20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noProof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i="1" noProof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 noProof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3200" i="1" noProof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3200" i="1" noProof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 noProof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3200" i="1" noProof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3200" dirty="0"/>
                  <a:t>	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cs-CZ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cs-CZ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cs-CZ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%</a:t>
                </a:r>
                <a:endParaRPr lang="cs-CZ" sz="2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062990"/>
                <a:ext cx="11499273" cy="5605637"/>
              </a:xfrm>
              <a:prstGeom prst="rect">
                <a:avLst/>
              </a:prstGeom>
              <a:blipFill rotWithShape="0">
                <a:blip r:embed="rId2"/>
                <a:stretch>
                  <a:fillRect l="-848" t="-1087" r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8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765810" y="0"/>
                <a:ext cx="11426190" cy="685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cs-CZ" sz="2800" b="1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24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Př. 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.) 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Navážka 16 g  anorganické soli byla smíchána  s 89 g 			 			rozpouštědla.  Vypočtěte hmotnostní zlomek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roztoku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  <a:endParaRPr lang="cs-CZ" sz="2800" noProof="1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en-GB" sz="1200" noProof="1" smtClean="0"/>
              </a:p>
              <a:p>
                <a:pPr indent="457200"/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GB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16 g  ;  </a:t>
                </a:r>
                <a:r>
                  <a:rPr lang="en-GB" sz="2800" i="1" noProof="1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i="1" noProof="1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GB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89 g  ;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GB" sz="2800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⊙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  </a:t>
                </a:r>
                <a:r>
                  <a:rPr lang="en-GB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?  ; 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  </a:t>
                </a:r>
                <a:r>
                  <a:rPr lang="en-GB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?</a:t>
                </a:r>
                <a:endParaRPr lang="en-GB" sz="2800" noProof="1" smtClean="0"/>
              </a:p>
              <a:p>
                <a:pPr indent="457200"/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GB" sz="2800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⊙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  </a:t>
                </a:r>
                <a:r>
                  <a:rPr lang="en-GB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+ 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 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noProof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GB" sz="2800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⊙</a:t>
                </a:r>
                <a:r>
                  <a:rPr lang="en-GB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  </a:t>
                </a:r>
                <a:r>
                  <a:rPr lang="en-GB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16 + 89  </a:t>
                </a:r>
                <a:r>
                  <a:rPr lang="en-GB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  105 g </a:t>
                </a:r>
                <a:r>
                  <a:rPr lang="en-GB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endParaRPr lang="cs-CZ" sz="2800" noProof="1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indent="457200"/>
                <a:endParaRPr lang="en-GB" sz="1600" noProof="1" smtClean="0"/>
              </a:p>
              <a:p>
                <a:r>
                  <a:rPr lang="cs-CZ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	 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noProof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noProof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i="1" noProof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cs-CZ" sz="2400" b="0" i="0" baseline="-25000" noProof="1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b="0" i="1" noProof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i="1" noProof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GB" sz="2400" baseline="-25000" noProof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⊙</m:t>
                        </m:r>
                      </m:den>
                    </m:f>
                  </m:oMath>
                </a14:m>
                <a:r>
                  <a:rPr lang="cs-CZ" sz="2800" dirty="0"/>
                  <a:t>	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cs-CZ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u="dbl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sz="2800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cs-CZ" sz="2800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152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2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  t.j.  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15,</a:t>
                </a:r>
                <a:r>
                  <a:rPr lang="cs-CZ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%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cs-CZ" sz="22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)</a:t>
                </a:r>
                <a:endParaRPr lang="cs-CZ" sz="2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en-GB" sz="24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GB" sz="24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endParaRPr lang="cs-CZ" sz="20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en-US" dirty="0"/>
              </a:p>
              <a:p>
                <a:r>
                  <a:rPr lang="en-US" sz="24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Př. 4.)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Navážka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minerálu o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hmotnosti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37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obsahuje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5 %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určitého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	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chemického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prvku. Vypočítejte jeho hmotnost, pokud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bychom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	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uvažovali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 100%-tní výtěžnosti.</a:t>
                </a:r>
                <a:endParaRPr lang="en-US" sz="2800" noProof="1" smtClean="0"/>
              </a:p>
              <a:p>
                <a:endParaRPr lang="en-US" dirty="0"/>
              </a:p>
              <a:p>
                <a:pPr indent="457200"/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 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37   ;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</a:t>
                </a:r>
                <a:r>
                  <a:rPr lang="en-US" sz="2800" i="1" noProof="1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5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%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; 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  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?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 </a:t>
                </a:r>
                <a:endParaRPr lang="cs-CZ" sz="2800" i="1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indent="457200"/>
                <a:endParaRPr lang="cs-CZ" sz="1600" i="1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indent="457200"/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       </a:t>
                </a:r>
                <a:r>
                  <a:rPr lang="cs-CZ" dirty="0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	  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i="1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sz="2800" i="1" baseline="-250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cs-CZ" sz="2800" i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en-US" sz="24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cs-CZ" sz="2400" i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0,05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37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1,85</a:t>
                </a:r>
                <a:r>
                  <a:rPr lang="en-US" sz="2800" b="1" u="dbl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g 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endParaRPr lang="cs-CZ" sz="28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0" y="0"/>
                <a:ext cx="11426190" cy="6858000"/>
              </a:xfrm>
              <a:prstGeom prst="rect">
                <a:avLst/>
              </a:prstGeom>
              <a:blipFill rotWithShape="0">
                <a:blip r:embed="rId2"/>
                <a:stretch>
                  <a:fillRect l="-854" r="-160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55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662940" y="0"/>
                <a:ext cx="11658600" cy="6892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cs-CZ" sz="2400" b="1" noProof="1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24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Př</a:t>
                </a:r>
                <a:r>
                  <a:rPr lang="en-US" sz="24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5.)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0,5 litru vody bylo rozpuštěno 0,6 molu dusičnanu draselného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  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Vypočtěte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zlomek látky  v tomto roztoku 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[ %</a:t>
                </a:r>
                <a:r>
                  <a:rPr lang="en-US" sz="2800" baseline="30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]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</a:t>
                </a:r>
                <a:endParaRPr lang="cs-CZ" sz="2800" noProof="1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en-US" sz="1200" noProof="1" smtClean="0"/>
              </a:p>
              <a:p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	 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r>
                  <a:rPr lang="cs-CZ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0,6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mol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 ;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0,5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 </a:t>
                </a:r>
                <a:r>
                  <a:rPr lang="cs-CZ" sz="2800" noProof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b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500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   ;   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4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?</a:t>
                </a:r>
                <a:endParaRPr lang="cs-CZ" sz="28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cs-CZ" dirty="0" smtClean="0"/>
              </a:p>
              <a:p>
                <a:endParaRPr lang="en-US" dirty="0"/>
              </a:p>
              <a:p>
                <a:r>
                  <a:rPr lang="cs-CZ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	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KNO3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3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39,1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14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3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u="sng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101,1 </a:t>
                </a:r>
                <a:r>
                  <a:rPr lang="en-US" sz="2800" b="1" i="1" u="sng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cs-CZ" sz="2800" b="1" i="1" u="sng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u="sng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/</a:t>
                </a:r>
                <a:r>
                  <a:rPr lang="en-US" sz="2800" i="1" u="sng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mol</a:t>
                </a:r>
                <a:endParaRPr lang="cs-CZ" sz="2800" i="1" u="sng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cs-CZ" dirty="0" smtClean="0"/>
              </a:p>
              <a:p>
                <a:endParaRPr lang="en-US" dirty="0"/>
              </a:p>
              <a:p>
                <a:r>
                  <a:rPr lang="en-US" sz="2800" b="1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 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</a:t>
                </a:r>
                <a:r>
                  <a:rPr lang="cs-CZ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 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M</a:t>
                </a:r>
                <a:r>
                  <a:rPr lang="en-US" sz="28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  </a:t>
                </a:r>
                <a:r>
                  <a:rPr lang="cs-CZ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		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 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0,6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101,1 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60,66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  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≐</a:t>
                </a:r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  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60,7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</a:t>
                </a:r>
                <a:endParaRPr lang="cs-CZ" sz="2800" dirty="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endParaRPr lang="cs-CZ" dirty="0" smtClean="0"/>
              </a:p>
              <a:p>
                <a:endParaRPr lang="en-US" dirty="0"/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 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	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⊙</a:t>
                </a:r>
                <a:r>
                  <a:rPr lang="en-US" sz="28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 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⊙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60,7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500 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560,7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g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</a:t>
                </a:r>
                <a:endParaRPr lang="cs-CZ" sz="2800" i="1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cs-CZ" sz="2800" i="1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cs-CZ" sz="2800" i="1" noProof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cs-CZ" sz="2800" i="1" noProof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cs-CZ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		   </a:t>
                </a:r>
                <a:r>
                  <a:rPr lang="en-US" sz="2800" i="1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sz="2800" i="1" baseline="-250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sz="2800" i="1" noProof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noProof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i="1" noProof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cs-CZ" sz="2400" baseline="-25000" noProof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i="1" noProof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i="1" noProof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GB" sz="2400" baseline="-25000" noProof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rPr>
                          <m:t>⊙</m:t>
                        </m:r>
                      </m:den>
                    </m:f>
                  </m:oMath>
                </a14:m>
                <a:r>
                  <a:rPr lang="cs-CZ" sz="2800" dirty="0"/>
                  <a:t>	</a:t>
                </a:r>
                <a:r>
                  <a:rPr lang="en-US" sz="2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0,7</m:t>
                        </m:r>
                      </m:num>
                      <m:den>
                        <m:r>
                          <a:rPr lang="cs-CZ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  <m:r>
                          <a:rPr lang="cs-CZ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,7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2800" u="dbl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sz="2800" u="dbl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cs-CZ" sz="2800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108</a:t>
                </a:r>
                <a:r>
                  <a:rPr lang="cs-CZ" sz="2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		</a:t>
                </a:r>
                <a:r>
                  <a:rPr lang="cs-CZ" sz="22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  </a:t>
                </a:r>
                <a:r>
                  <a:rPr lang="cs-CZ" sz="2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t.j.  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cs-CZ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</a:t>
                </a:r>
                <a:r>
                  <a:rPr lang="cs-CZ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r>
                  <a:rPr lang="en-US" sz="2800" b="1" u="dbl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b="1" u="dbl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%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cs-CZ" sz="2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)</a:t>
                </a:r>
                <a:endParaRPr lang="cs-CZ" sz="2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cs-CZ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endParaRPr lang="cs-CZ" sz="24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0"/>
                <a:ext cx="11658600" cy="6892080"/>
              </a:xfrm>
              <a:prstGeom prst="rect">
                <a:avLst/>
              </a:prstGeom>
              <a:blipFill rotWithShape="0">
                <a:blip r:embed="rId2"/>
                <a:stretch>
                  <a:fillRect l="-837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694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104</Words>
  <Application>Microsoft Office PowerPoint</Application>
  <PresentationFormat>Širokoúhlá obrazovka</PresentationFormat>
  <Paragraphs>84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Motiv Office</vt:lpstr>
      <vt:lpstr>Prezentace aplikace PowerPoint</vt:lpstr>
      <vt:lpstr>HMOTNOSTNÍ  ZLOMEK</vt:lpstr>
      <vt:lpstr>Prezentace aplikace PowerPoint</vt:lpstr>
      <vt:lpstr>Prezentace aplikace PowerPoint</vt:lpstr>
      <vt:lpstr>Příklady  výpočtu  hmotnostního zlomku / hmotnostního procenta  :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Šimon Hajník</cp:lastModifiedBy>
  <cp:revision>42</cp:revision>
  <dcterms:created xsi:type="dcterms:W3CDTF">2022-12-18T13:31:37Z</dcterms:created>
  <dcterms:modified xsi:type="dcterms:W3CDTF">2023-02-22T12:37:04Z</dcterms:modified>
</cp:coreProperties>
</file>