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65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99FF"/>
    <a:srgbClr val="FFCC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14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06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30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627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5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968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433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32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68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2/20/2023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72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2/20/2023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661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"/>
            <a:ext cx="12192000" cy="685696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47795" y="2093726"/>
            <a:ext cx="434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LÁTKOVÉ   MNOŽSTVÍ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81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20000"/>
              <a:lumOff val="80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GB" b="1" noProof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cs-CZ" b="1" noProof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ÁTKOVÉ   MNOŽSTVÍ</a:t>
            </a:r>
            <a:endParaRPr lang="en-US" dirty="0">
              <a:ln>
                <a:solidFill>
                  <a:sysClr val="windowText" lastClr="000000"/>
                </a:solidFill>
              </a:ln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896354" y="1690688"/>
                <a:ext cx="11295646" cy="52956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endParaRPr lang="cs-CZ" sz="1400" b="1" dirty="0" smtClean="0"/>
              </a:p>
              <a:p>
                <a:r>
                  <a:rPr lang="en-US" sz="2800" b="1" noProof="1" smtClean="0"/>
                  <a:t>Látkové </a:t>
                </a:r>
                <a:r>
                  <a:rPr lang="en-US" sz="2800" b="1" noProof="1" smtClean="0"/>
                  <a:t>množství</a:t>
                </a:r>
                <a:r>
                  <a:rPr lang="en-US" sz="2800" noProof="1" smtClean="0"/>
                  <a:t>  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 </a:t>
                </a:r>
                <a:r>
                  <a:rPr lang="en-US" sz="3600" b="1" noProof="1" smtClean="0">
                    <a:solidFill>
                      <a:srgbClr val="0000FF"/>
                    </a:solidFill>
                  </a:rPr>
                  <a:t>n</a:t>
                </a:r>
                <a:r>
                  <a:rPr lang="en-US" sz="3600" noProof="1" smtClean="0">
                    <a:solidFill>
                      <a:srgbClr val="0000FF"/>
                    </a:solidFill>
                  </a:rPr>
                  <a:t> </a:t>
                </a:r>
                <a:r>
                  <a:rPr lang="cs-CZ" sz="3600" noProof="1" smtClean="0">
                    <a:solidFill>
                      <a:srgbClr val="0000FF"/>
                    </a:solidFill>
                  </a:rPr>
                  <a:t> </a:t>
                </a:r>
                <a:r>
                  <a:rPr lang="en-US" sz="3600" noProof="1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noProof="1" smtClean="0"/>
                  <a:t>_  základní fyzikální jednotka, která vyjadřuje počet částic (atomů, iontů, molekul</a:t>
                </a:r>
                <a:r>
                  <a:rPr lang="en-US" sz="2800" noProof="1" smtClean="0"/>
                  <a:t>).  </a:t>
                </a:r>
                <a:endParaRPr lang="cs-CZ" sz="2800" noProof="1" smtClean="0"/>
              </a:p>
              <a:p>
                <a:r>
                  <a:rPr lang="en-US" sz="2800" noProof="1" smtClean="0"/>
                  <a:t>Jednotkou </a:t>
                </a:r>
                <a:r>
                  <a:rPr lang="en-US" sz="2800" noProof="1" smtClean="0"/>
                  <a:t>látkového množství </a:t>
                </a:r>
                <a:r>
                  <a:rPr lang="en-US" sz="2800" noProof="1" smtClean="0"/>
                  <a:t>je </a:t>
                </a:r>
                <a:r>
                  <a:rPr lang="cs-CZ" sz="2800" noProof="1" smtClean="0"/>
                  <a:t> </a:t>
                </a:r>
                <a:r>
                  <a:rPr lang="en-US" sz="2800" noProof="1" smtClean="0"/>
                  <a:t> </a:t>
                </a:r>
                <a:r>
                  <a:rPr lang="en-US" sz="2800" noProof="1" smtClean="0">
                    <a:solidFill>
                      <a:srgbClr val="0000FF"/>
                    </a:solidFill>
                  </a:rPr>
                  <a:t>1</a:t>
                </a:r>
                <a:r>
                  <a:rPr lang="en-US" sz="2800" i="1" noProof="1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i="1" noProof="1" smtClean="0">
                    <a:solidFill>
                      <a:srgbClr val="0000FF"/>
                    </a:solidFill>
                  </a:rPr>
                  <a:t>mol</a:t>
                </a:r>
                <a:r>
                  <a:rPr lang="cs-CZ" sz="2800" i="1" noProof="1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noProof="1" smtClean="0"/>
                  <a:t>. </a:t>
                </a:r>
                <a:endParaRPr lang="cs-CZ" sz="2800" noProof="1" smtClean="0"/>
              </a:p>
              <a:p>
                <a:endParaRPr lang="cs-CZ" sz="2800" b="1" noProof="1"/>
              </a:p>
              <a:p>
                <a:r>
                  <a:rPr lang="en-US" sz="2800" b="1" noProof="1" smtClean="0"/>
                  <a:t>Avogadrova </a:t>
                </a:r>
                <a:r>
                  <a:rPr lang="en-US" sz="2800" b="1" noProof="1" smtClean="0"/>
                  <a:t>konstanta </a:t>
                </a:r>
                <a:r>
                  <a:rPr lang="en-US" sz="2800" noProof="1" smtClean="0"/>
                  <a:t>  </a:t>
                </a:r>
                <a:r>
                  <a:rPr lang="en-US" sz="3200" b="1" noProof="1" smtClean="0">
                    <a:solidFill>
                      <a:srgbClr val="0000FF"/>
                    </a:solidFill>
                  </a:rPr>
                  <a:t>N</a:t>
                </a:r>
                <a:r>
                  <a:rPr lang="en-US" sz="3200" b="1" baseline="-25000" noProof="1" smtClean="0">
                    <a:solidFill>
                      <a:srgbClr val="0000FF"/>
                    </a:solidFill>
                  </a:rPr>
                  <a:t>A</a:t>
                </a:r>
                <a:r>
                  <a:rPr lang="en-US" sz="2800" b="1" i="1" baseline="-25000" noProof="1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noProof="1" smtClean="0"/>
                  <a:t> </a:t>
                </a:r>
                <a:r>
                  <a:rPr lang="en-US" sz="2800" noProof="1" smtClean="0"/>
                  <a:t>								  </a:t>
                </a:r>
                <a:r>
                  <a:rPr lang="en-US" sz="2800" noProof="1" smtClean="0"/>
                  <a:t>	</a:t>
                </a:r>
                <a:endParaRPr lang="cs-CZ" sz="2800" noProof="1" smtClean="0"/>
              </a:p>
              <a:p>
                <a:r>
                  <a:rPr lang="cs-CZ" sz="2800" b="1" noProof="1" smtClean="0"/>
                  <a:t>	</a:t>
                </a:r>
                <a:r>
                  <a:rPr lang="en-US" sz="2800" b="1" noProof="1" smtClean="0"/>
                  <a:t>1 </a:t>
                </a:r>
                <a:r>
                  <a:rPr lang="en-US" sz="2800" b="1" noProof="1" smtClean="0"/>
                  <a:t>mol  látky vždy obsahuje přesně 6,022 140 76 ⋅ </a:t>
                </a:r>
                <a:r>
                  <a:rPr lang="en-US" sz="2800" b="1" noProof="1" smtClean="0"/>
                  <a:t>10</a:t>
                </a:r>
                <a:r>
                  <a:rPr lang="en-US" sz="2800" b="1" baseline="30000" noProof="1" smtClean="0"/>
                  <a:t>23</a:t>
                </a:r>
                <a:r>
                  <a:rPr lang="en-US" sz="2800" b="1" noProof="1" smtClean="0"/>
                  <a:t>  </a:t>
                </a:r>
                <a:r>
                  <a:rPr lang="en-US" sz="2800" b="1" noProof="1" smtClean="0"/>
                  <a:t>částic</a:t>
                </a:r>
                <a:r>
                  <a:rPr lang="cs-CZ" sz="2800" b="1" noProof="1" smtClean="0"/>
                  <a:t> </a:t>
                </a:r>
              </a:p>
              <a:p>
                <a:endParaRPr lang="cs-CZ" sz="2800" b="1" noProof="1"/>
              </a:p>
              <a:p>
                <a:r>
                  <a:rPr lang="en-US" sz="2800" noProof="1" smtClean="0"/>
                  <a:t>Obecně </a:t>
                </a:r>
                <a:r>
                  <a:rPr lang="en-US" sz="2800" noProof="1" smtClean="0"/>
                  <a:t>si označíme  </a:t>
                </a:r>
                <a:r>
                  <a:rPr lang="en-US" sz="3200" b="1" noProof="1" smtClean="0">
                    <a:solidFill>
                      <a:srgbClr val="0000FF"/>
                    </a:solidFill>
                  </a:rPr>
                  <a:t>N</a:t>
                </a:r>
                <a:r>
                  <a:rPr lang="en-US" sz="3200" noProof="1" smtClean="0"/>
                  <a:t> </a:t>
                </a:r>
                <a:r>
                  <a:rPr lang="en-US" sz="2800" noProof="1" smtClean="0"/>
                  <a:t>  jako  </a:t>
                </a:r>
                <a:r>
                  <a:rPr lang="en-US" sz="2800" b="1" noProof="1" smtClean="0"/>
                  <a:t>skutečný počet částic</a:t>
                </a:r>
                <a:r>
                  <a:rPr lang="en-US" sz="2800" noProof="1" smtClean="0"/>
                  <a:t>  </a:t>
                </a:r>
                <a:r>
                  <a:rPr lang="en-US" sz="2800" noProof="1" smtClean="0"/>
                  <a:t>.   </a:t>
                </a:r>
                <a:r>
                  <a:rPr lang="cs-CZ" sz="2800" noProof="1" smtClean="0"/>
                  <a:t> </a:t>
                </a:r>
              </a:p>
              <a:p>
                <a:r>
                  <a:rPr lang="cs-CZ" sz="2800" noProof="1"/>
                  <a:t>	</a:t>
                </a:r>
                <a:r>
                  <a:rPr lang="cs-CZ" sz="2800" noProof="1" smtClean="0"/>
                  <a:t>	</a:t>
                </a:r>
                <a:r>
                  <a:rPr lang="en-US" sz="2800" noProof="1" smtClean="0"/>
                  <a:t>Pro </a:t>
                </a:r>
                <a:r>
                  <a:rPr lang="en-US" sz="2800" noProof="1" smtClean="0"/>
                  <a:t>výpočet látkového množství pak </a:t>
                </a:r>
                <a:r>
                  <a:rPr lang="en-US" sz="2800" noProof="1" smtClean="0"/>
                  <a:t>platí </a:t>
                </a:r>
                <a:r>
                  <a:rPr lang="en-US" sz="2800" noProof="1" smtClean="0"/>
                  <a:t>vztah</a:t>
                </a:r>
                <a:endParaRPr lang="cs-CZ" sz="2800" noProof="1" smtClean="0"/>
              </a:p>
              <a:p>
                <a:r>
                  <a:rPr lang="en-US" sz="2800" noProof="1" smtClean="0"/>
                  <a:t> </a:t>
                </a:r>
                <a:r>
                  <a:rPr lang="cs-CZ" sz="2800" noProof="1" smtClean="0"/>
                  <a:t>							</a:t>
                </a:r>
                <a:r>
                  <a:rPr lang="en-US" sz="3600" b="1" dirty="0" smtClean="0">
                    <a:solidFill>
                      <a:srgbClr val="0000FF"/>
                    </a:solidFill>
                  </a:rPr>
                  <a:t>n </a:t>
                </a:r>
                <a14:m>
                  <m:oMath xmlns:m="http://schemas.openxmlformats.org/officeDocument/2006/math">
                    <m:r>
                      <a:rPr lang="en-US" sz="3600" b="1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00FF"/>
                            </a:solidFill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00FF"/>
                            </a:solidFill>
                          </a:rPr>
                          <m:t>𝐍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00FF"/>
                            </a:solidFill>
                          </a:rPr>
                          <m:t> </m:t>
                        </m:r>
                        <m:sSub>
                          <m:sSubPr>
                            <m:ctrlPr>
                              <a:rPr lang="en-US" sz="3600" b="1" i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</a:rPr>
                              <m:t>𝐍</m:t>
                            </m:r>
                          </m:e>
                          <m:sub>
                            <m:r>
                              <a:rPr lang="en-US" sz="3600" b="1" i="1">
                                <a:solidFill>
                                  <a:srgbClr val="0000FF"/>
                                </a:solidFill>
                              </a:rPr>
                              <m:t>𝐀</m:t>
                            </m:r>
                          </m:sub>
                        </m:sSub>
                      </m:den>
                    </m:f>
                    <m:r>
                      <a:rPr lang="en-US" sz="3600" b="1">
                        <a:solidFill>
                          <a:srgbClr val="0000FF"/>
                        </a:solidFill>
                      </a:rPr>
                      <m:t> </m:t>
                    </m:r>
                  </m:oMath>
                </a14:m>
                <a:r>
                  <a:rPr lang="en-US" sz="3600" b="1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354" y="1690688"/>
                <a:ext cx="11295646" cy="5295680"/>
              </a:xfrm>
              <a:prstGeom prst="rect">
                <a:avLst/>
              </a:prstGeom>
              <a:blipFill rotWithShape="0">
                <a:blip r:embed="rId2"/>
                <a:stretch>
                  <a:fillRect l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346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66480" y="291629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cs-CZ" b="1" noProof="1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MOLÁRNÍ   HMOTNOST</a:t>
            </a:r>
            <a:r>
              <a:rPr lang="cs-CZ" b="1" dirty="0" smtClean="0">
                <a:solidFill>
                  <a:srgbClr val="C00000"/>
                </a:solidFill>
              </a:rPr>
              <a:t> </a:t>
            </a:r>
            <a:endParaRPr lang="en-US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délník 2"/>
              <p:cNvSpPr/>
              <p:nvPr/>
            </p:nvSpPr>
            <p:spPr>
              <a:xfrm>
                <a:off x="631596" y="1617192"/>
                <a:ext cx="11560403" cy="5142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cs-CZ" sz="1200" b="1" noProof="1" smtClean="0"/>
              </a:p>
              <a:p>
                <a:r>
                  <a:rPr lang="cs-CZ" sz="2800" b="1" dirty="0" smtClean="0"/>
                  <a:t>Relativní molární hmotnost   </a:t>
                </a:r>
                <a:r>
                  <a:rPr lang="cs-CZ" sz="4000" b="1" noProof="1" smtClean="0">
                    <a:solidFill>
                      <a:srgbClr val="0000FF"/>
                    </a:solidFill>
                  </a:rPr>
                  <a:t>M</a:t>
                </a:r>
                <a:r>
                  <a:rPr lang="cs-CZ" sz="4000" b="1" baseline="-25000" noProof="1">
                    <a:solidFill>
                      <a:srgbClr val="0000FF"/>
                    </a:solidFill>
                  </a:rPr>
                  <a:t>r</a:t>
                </a:r>
                <a:r>
                  <a:rPr lang="cs-CZ" sz="2800" b="1" dirty="0" smtClean="0"/>
                  <a:t>   </a:t>
                </a:r>
                <a:r>
                  <a:rPr lang="cs-CZ" sz="2800" dirty="0" smtClean="0"/>
                  <a:t> _   hmotnost  </a:t>
                </a:r>
                <a:r>
                  <a:rPr lang="cs-CZ" sz="2800" dirty="0"/>
                  <a:t>1 molu dané chemické </a:t>
                </a:r>
                <a:r>
                  <a:rPr lang="cs-CZ" sz="2800" dirty="0" smtClean="0"/>
                  <a:t>sloučeniny .</a:t>
                </a:r>
                <a:endParaRPr lang="en-US" sz="2800" dirty="0"/>
              </a:p>
              <a:p>
                <a:endParaRPr lang="cs-CZ" sz="1200" b="1" dirty="0" smtClean="0">
                  <a:solidFill>
                    <a:srgbClr val="0000FF"/>
                  </a:solidFill>
                </a:endParaRPr>
              </a:p>
              <a:p>
                <a:r>
                  <a:rPr lang="cs-CZ" sz="3600" b="1" dirty="0" smtClean="0">
                    <a:solidFill>
                      <a:srgbClr val="0000FF"/>
                    </a:solidFill>
                  </a:rPr>
                  <a:t> n</a:t>
                </a:r>
                <a:r>
                  <a:rPr lang="cs-CZ" sz="2800" b="1" dirty="0" smtClean="0"/>
                  <a:t>   </a:t>
                </a:r>
                <a:r>
                  <a:rPr lang="cs-CZ" sz="2800" dirty="0" smtClean="0"/>
                  <a:t>…    látkové </a:t>
                </a:r>
                <a:r>
                  <a:rPr lang="cs-CZ" sz="2800" dirty="0"/>
                  <a:t>množství</a:t>
                </a:r>
                <a:r>
                  <a:rPr lang="cs-CZ" sz="2800" b="1" dirty="0"/>
                  <a:t>				</a:t>
                </a:r>
                <a:r>
                  <a:rPr lang="cs-CZ" sz="2800" b="1" dirty="0" smtClean="0"/>
                  <a:t>		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r>
                          <a:rPr lang="cs-CZ" sz="2800" b="1" i="1">
                            <a:solidFill>
                              <a:srgbClr val="0000FF"/>
                            </a:solidFill>
                          </a:rPr>
                          <m:t> </m:t>
                        </m:r>
                        <m:r>
                          <a:rPr lang="cs-CZ" sz="2800" b="1" i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𝐧</m:t>
                        </m:r>
                        <m:r>
                          <a:rPr lang="cs-CZ" sz="2800" b="1" i="1">
                            <a:solidFill>
                              <a:srgbClr val="0000FF"/>
                            </a:solidFill>
                          </a:rPr>
                          <m:t> </m:t>
                        </m:r>
                      </m:e>
                    </m:d>
                  </m:oMath>
                </a14:m>
                <a:r>
                  <a:rPr lang="cs-CZ" sz="2800" b="1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00FF"/>
                    </a:solidFill>
                  </a:rPr>
                  <a:t>1 </a:t>
                </a:r>
                <a:r>
                  <a:rPr lang="cs-CZ" sz="2800" i="1" dirty="0">
                    <a:solidFill>
                      <a:srgbClr val="0000FF"/>
                    </a:solidFill>
                  </a:rPr>
                  <a:t>mol</a:t>
                </a:r>
                <a:endParaRPr lang="en-US" sz="2800" i="1" dirty="0">
                  <a:solidFill>
                    <a:srgbClr val="0000FF"/>
                  </a:solidFill>
                </a:endParaRPr>
              </a:p>
              <a:p>
                <a:r>
                  <a:rPr lang="cs-CZ" sz="3600" b="1" dirty="0" smtClean="0">
                    <a:solidFill>
                      <a:srgbClr val="0000FF"/>
                    </a:solidFill>
                  </a:rPr>
                  <a:t>m  </a:t>
                </a:r>
                <a:r>
                  <a:rPr lang="cs-CZ" sz="2800" b="1" dirty="0" smtClean="0"/>
                  <a:t> </a:t>
                </a:r>
                <a:r>
                  <a:rPr lang="cs-CZ" sz="2800" dirty="0" smtClean="0"/>
                  <a:t>…   hmotnost chemické </a:t>
                </a:r>
                <a:r>
                  <a:rPr lang="cs-CZ" sz="2800" dirty="0"/>
                  <a:t>látky </a:t>
                </a:r>
                <a:r>
                  <a:rPr lang="cs-CZ" sz="2800" b="1" dirty="0"/>
                  <a:t>			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b="1" i="1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r>
                          <a:rPr lang="cs-CZ" sz="2800" b="1" i="0">
                            <a:solidFill>
                              <a:srgbClr val="0000FF"/>
                            </a:solidFill>
                          </a:rPr>
                          <m:t>𝐦</m:t>
                        </m:r>
                      </m:e>
                    </m:d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 </a:t>
                </a:r>
                <a:r>
                  <a:rPr lang="cs-CZ" sz="2800" dirty="0">
                    <a:solidFill>
                      <a:srgbClr val="0000FF"/>
                    </a:solidFill>
                  </a:rPr>
                  <a:t>1 g   </a:t>
                </a:r>
                <a:r>
                  <a:rPr lang="cs-CZ" sz="2800" dirty="0"/>
                  <a:t>( v chemii  1 gram ) </a:t>
                </a:r>
                <a:endParaRPr lang="en-US" sz="2800" dirty="0"/>
              </a:p>
              <a:p>
                <a:endParaRPr lang="cs-CZ" sz="2800" b="1" i="1" dirty="0" smtClean="0"/>
              </a:p>
              <a:p>
                <a:r>
                  <a:rPr lang="cs-CZ" sz="2800" b="1" i="1" dirty="0" smtClean="0"/>
                  <a:t>		</a:t>
                </a:r>
                <a:r>
                  <a:rPr lang="cs-CZ" sz="3600" b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cs-CZ" sz="3600" b="1" baseline="-25000" dirty="0" err="1" smtClean="0">
                    <a:solidFill>
                      <a:srgbClr val="0000FF"/>
                    </a:solidFill>
                  </a:rPr>
                  <a:t>r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b="0" i="1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>
                            <a:solidFill>
                              <a:srgbClr val="0000FF"/>
                            </a:solidFill>
                          </a:rPr>
                        </m:ctrlPr>
                      </m:fPr>
                      <m:num>
                        <m:r>
                          <a:rPr lang="cs-CZ" sz="3600" b="1" i="0">
                            <a:solidFill>
                              <a:srgbClr val="0000FF"/>
                            </a:solidFill>
                          </a:rPr>
                          <m:t>𝐦</m:t>
                        </m:r>
                      </m:num>
                      <m:den>
                        <m:r>
                          <a:rPr lang="cs-CZ" sz="3600" b="1" i="0">
                            <a:solidFill>
                              <a:srgbClr val="0000FF"/>
                            </a:solidFill>
                          </a:rPr>
                          <m:t>𝐧</m:t>
                        </m:r>
                      </m:den>
                    </m:f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	</a:t>
                </a:r>
                <a:r>
                  <a:rPr lang="cs-CZ" sz="2800" b="1" dirty="0"/>
                  <a:t>				</a:t>
                </a:r>
                <a:r>
                  <a:rPr lang="cs-CZ" sz="2800" b="1" dirty="0" smtClean="0"/>
                  <a:t>			</a:t>
                </a:r>
                <a:r>
                  <a:rPr lang="cs-CZ" sz="2800" b="1" dirty="0"/>
                  <a:t>	</a:t>
                </a:r>
                <a:r>
                  <a:rPr lang="cs-CZ" sz="2800" b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cs-CZ" sz="2800" b="1" i="0">
                                <a:solidFill>
                                  <a:srgbClr val="0000FF"/>
                                </a:solidFill>
                              </a:rPr>
                              <m:t>𝐌</m:t>
                            </m:r>
                          </m:e>
                          <m:sub>
                            <m:r>
                              <a:rPr lang="cs-CZ" sz="28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𝐫</m:t>
                            </m:r>
                          </m:sub>
                        </m:sSub>
                      </m:e>
                    </m:d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cs-CZ" sz="2400" b="1" i="1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cs-CZ" sz="28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2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cs-CZ" sz="2800" dirty="0" smtClean="0">
                    <a:solidFill>
                      <a:srgbClr val="0000FF"/>
                    </a:solidFill>
                  </a:rPr>
                  <a:t>1 </a:t>
                </a:r>
                <a:r>
                  <a:rPr lang="cs-CZ" sz="2800" dirty="0">
                    <a:solidFill>
                      <a:srgbClr val="0000FF"/>
                    </a:solidFill>
                  </a:rPr>
                  <a:t>g/</a:t>
                </a:r>
                <a:r>
                  <a:rPr lang="cs-CZ" sz="2800" i="1" dirty="0">
                    <a:solidFill>
                      <a:srgbClr val="0000FF"/>
                    </a:solidFill>
                  </a:rPr>
                  <a:t>mol</a:t>
                </a:r>
                <a:endParaRPr lang="en-US" sz="2800" i="1" dirty="0"/>
              </a:p>
              <a:p>
                <a:r>
                  <a:rPr lang="cs-CZ" sz="3600" b="1" dirty="0" smtClean="0">
                    <a:solidFill>
                      <a:srgbClr val="0000FF"/>
                    </a:solidFill>
                  </a:rPr>
                  <a:t> </a:t>
                </a:r>
              </a:p>
              <a:p>
                <a:r>
                  <a:rPr lang="cs-CZ" sz="3600" b="1" dirty="0" smtClean="0">
                    <a:solidFill>
                      <a:srgbClr val="0000FF"/>
                    </a:solidFill>
                  </a:rPr>
                  <a:t>				     n</a:t>
                </a:r>
                <a:r>
                  <a:rPr lang="cs-CZ" sz="36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0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>
                            <a:solidFill>
                              <a:srgbClr val="0000FF"/>
                            </a:solidFill>
                          </a:rPr>
                        </m:ctrlPr>
                      </m:fPr>
                      <m:num>
                        <m:r>
                          <a:rPr lang="cs-CZ" sz="3600" b="1" i="0">
                            <a:solidFill>
                              <a:srgbClr val="0000FF"/>
                            </a:solidFill>
                          </a:rPr>
                          <m:t>𝐦</m:t>
                        </m:r>
                      </m:num>
                      <m:den>
                        <m:sSub>
                          <m:sSubPr>
                            <m:ctrlPr>
                              <a:rPr lang="en-US" sz="3600" b="1">
                                <a:solidFill>
                                  <a:srgbClr val="0000FF"/>
                                </a:solidFill>
                              </a:rPr>
                            </m:ctrlPr>
                          </m:sSubPr>
                          <m:e>
                            <m:r>
                              <a:rPr lang="cs-CZ" sz="3600" b="1" i="0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cs-CZ" sz="3600" b="1" i="0">
                                <a:solidFill>
                                  <a:srgbClr val="0000FF"/>
                                </a:solidFill>
                              </a:rPr>
                              <m:t>𝐌</m:t>
                            </m:r>
                          </m:e>
                          <m:sub>
                            <m:r>
                              <a:rPr lang="cs-CZ" sz="3600" b="1" i="0">
                                <a:solidFill>
                                  <a:srgbClr val="0000FF"/>
                                </a:solidFill>
                              </a:rPr>
                              <m:t>𝐫</m:t>
                            </m:r>
                          </m:sub>
                        </m:sSub>
                      </m:den>
                    </m:f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        </a:t>
                </a:r>
                <a:r>
                  <a:rPr lang="cs-CZ" sz="2400" dirty="0">
                    <a:solidFill>
                      <a:srgbClr val="0000FF"/>
                    </a:solidFill>
                  </a:rPr>
                  <a:t>;</a:t>
                </a:r>
                <a:r>
                  <a:rPr lang="cs-CZ" sz="3600" b="1" dirty="0">
                    <a:solidFill>
                      <a:srgbClr val="0000FF"/>
                    </a:solidFill>
                  </a:rPr>
                  <a:t>       m </a:t>
                </a:r>
                <a:r>
                  <a:rPr lang="cs-CZ" sz="3600" b="1" dirty="0" smtClean="0">
                    <a:solidFill>
                      <a:srgbClr val="0000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cs-CZ" sz="2400" b="1" i="0">
                        <a:solidFill>
                          <a:srgbClr val="0000FF"/>
                        </a:solidFill>
                      </a:rPr>
                      <m:t>=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3600" b="1" dirty="0" smtClean="0">
                    <a:solidFill>
                      <a:srgbClr val="0000FF"/>
                    </a:solidFill>
                  </a:rPr>
                  <a:t> n </a:t>
                </a:r>
                <a14:m>
                  <m:oMath xmlns:m="http://schemas.openxmlformats.org/officeDocument/2006/math">
                    <m:r>
                      <a:rPr lang="cs-CZ" sz="3600" b="1" i="0">
                        <a:solidFill>
                          <a:srgbClr val="0000FF"/>
                        </a:solidFill>
                      </a:rPr>
                      <m:t>⋅</m:t>
                    </m:r>
                  </m:oMath>
                </a14:m>
                <a:r>
                  <a:rPr lang="cs-CZ" sz="3600" b="1" dirty="0">
                    <a:solidFill>
                      <a:srgbClr val="0000FF"/>
                    </a:solidFill>
                  </a:rPr>
                  <a:t> </a:t>
                </a:r>
                <a:r>
                  <a:rPr lang="cs-CZ" sz="3600" b="1" dirty="0" smtClean="0">
                    <a:solidFill>
                      <a:srgbClr val="0000FF"/>
                    </a:solidFill>
                  </a:rPr>
                  <a:t>M</a:t>
                </a:r>
                <a:r>
                  <a:rPr lang="cs-CZ" sz="3600" b="1" baseline="-25000" dirty="0" smtClean="0">
                    <a:solidFill>
                      <a:srgbClr val="0000FF"/>
                    </a:solidFill>
                  </a:rPr>
                  <a:t>r</a:t>
                </a:r>
                <a:endParaRPr lang="en-US" sz="3600" b="1" dirty="0">
                  <a:solidFill>
                    <a:srgbClr val="0000FF"/>
                  </a:solidFill>
                </a:endParaRPr>
              </a:p>
            </p:txBody>
          </p:sp>
        </mc:Choice>
        <mc:Fallback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596" y="1617192"/>
                <a:ext cx="11560403" cy="5142177"/>
              </a:xfrm>
              <a:prstGeom prst="rect">
                <a:avLst/>
              </a:prstGeom>
              <a:blipFill rotWithShape="0">
                <a:blip r:embed="rId2"/>
                <a:stretch>
                  <a:fillRect l="-1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2863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678731" y="197962"/>
            <a:ext cx="11349872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3200" b="1" dirty="0" smtClean="0"/>
              <a:t>Molární  </a:t>
            </a:r>
            <a:r>
              <a:rPr lang="cs-CZ" sz="3200" b="1" dirty="0"/>
              <a:t>hmotnost </a:t>
            </a:r>
            <a:r>
              <a:rPr lang="cs-CZ" sz="3200" dirty="0"/>
              <a:t> </a:t>
            </a:r>
            <a:r>
              <a:rPr lang="cs-CZ" sz="3200" b="1" dirty="0"/>
              <a:t>chemické sloučeniny </a:t>
            </a:r>
            <a:r>
              <a:rPr lang="cs-CZ" sz="3200" b="1" dirty="0" smtClean="0"/>
              <a:t> </a:t>
            </a:r>
            <a:r>
              <a:rPr lang="cs-CZ" sz="3200" dirty="0" smtClean="0"/>
              <a:t> </a:t>
            </a:r>
            <a:r>
              <a:rPr lang="cs-CZ" sz="3200" dirty="0"/>
              <a:t>je možno vypočítat pomocí daných relativních atomárních hmotností prvků</a:t>
            </a:r>
            <a:r>
              <a:rPr lang="cs-CZ" sz="3200" b="1" dirty="0"/>
              <a:t> </a:t>
            </a:r>
            <a:r>
              <a:rPr lang="cs-CZ" sz="3200" dirty="0"/>
              <a:t>uvedených v periodické tabulce chemických prvků </a:t>
            </a:r>
            <a:r>
              <a:rPr lang="cs-CZ" sz="3200" dirty="0" smtClean="0"/>
              <a:t>.</a:t>
            </a:r>
          </a:p>
          <a:p>
            <a:endParaRPr lang="cs-CZ" sz="1400" dirty="0" smtClean="0"/>
          </a:p>
          <a:p>
            <a:r>
              <a:rPr lang="cs-CZ" sz="3200" i="1" u="sng" dirty="0">
                <a:solidFill>
                  <a:srgbClr val="0099FF"/>
                </a:solidFill>
              </a:rPr>
              <a:t>Obecně </a:t>
            </a:r>
            <a:r>
              <a:rPr lang="cs-CZ" sz="3200" i="1" u="sng" dirty="0" smtClean="0">
                <a:solidFill>
                  <a:srgbClr val="0099FF"/>
                </a:solidFill>
              </a:rPr>
              <a:t>:</a:t>
            </a:r>
            <a:r>
              <a:rPr lang="cs-CZ" sz="3200" dirty="0" smtClean="0">
                <a:solidFill>
                  <a:srgbClr val="0099FF"/>
                </a:solidFill>
              </a:rPr>
              <a:t> 		 </a:t>
            </a:r>
            <a:r>
              <a:rPr lang="cs-CZ" sz="3200" i="1" dirty="0" smtClean="0">
                <a:solidFill>
                  <a:srgbClr val="0000FF"/>
                </a:solidFill>
              </a:rPr>
              <a:t>A</a:t>
            </a:r>
            <a:r>
              <a:rPr lang="cs-CZ" sz="1200" i="1" dirty="0" smtClean="0">
                <a:solidFill>
                  <a:srgbClr val="0000FF"/>
                </a:solidFill>
              </a:rPr>
              <a:t> </a:t>
            </a:r>
            <a:r>
              <a:rPr lang="cs-CZ" sz="3200" i="1" baseline="-25000" dirty="0" smtClean="0">
                <a:solidFill>
                  <a:srgbClr val="0000FF"/>
                </a:solidFill>
              </a:rPr>
              <a:t>i  </a:t>
            </a:r>
            <a:r>
              <a:rPr lang="cs-CZ" sz="3200" i="1" baseline="-25000" dirty="0">
                <a:solidFill>
                  <a:srgbClr val="0000FF"/>
                </a:solidFill>
              </a:rPr>
              <a:t> </a:t>
            </a:r>
            <a:r>
              <a:rPr lang="cs-CZ" sz="3200" i="1" dirty="0" smtClean="0">
                <a:solidFill>
                  <a:srgbClr val="0000FF"/>
                </a:solidFill>
              </a:rPr>
              <a:t>   </a:t>
            </a:r>
            <a:r>
              <a:rPr lang="cs-CZ" sz="2800" i="1" dirty="0" smtClean="0">
                <a:solidFill>
                  <a:srgbClr val="0000FF"/>
                </a:solidFill>
              </a:rPr>
              <a:t>…    </a:t>
            </a:r>
            <a:r>
              <a:rPr lang="cs-CZ" sz="2800" dirty="0" smtClean="0"/>
              <a:t>relativní atomární hmotnost prvku</a:t>
            </a:r>
          </a:p>
          <a:p>
            <a:endParaRPr lang="en-US" sz="2800" dirty="0">
              <a:solidFill>
                <a:srgbClr val="0099FF"/>
              </a:solidFill>
            </a:endParaRPr>
          </a:p>
          <a:p>
            <a:r>
              <a:rPr lang="cs-CZ" sz="3200" i="1" dirty="0" smtClean="0"/>
              <a:t>					</a:t>
            </a:r>
            <a:r>
              <a:rPr lang="cs-CZ" sz="3600" b="1" noProof="1" smtClean="0">
                <a:solidFill>
                  <a:srgbClr val="0000FF"/>
                </a:solidFill>
              </a:rPr>
              <a:t>M</a:t>
            </a:r>
            <a:r>
              <a:rPr lang="cs-CZ" sz="3600" b="1" baseline="-25000" noProof="1" smtClean="0">
                <a:solidFill>
                  <a:srgbClr val="0000FF"/>
                </a:solidFill>
              </a:rPr>
              <a:t>r</a:t>
            </a:r>
            <a:r>
              <a:rPr lang="cs-CZ" sz="3600" dirty="0" smtClean="0">
                <a:solidFill>
                  <a:srgbClr val="0000FF"/>
                </a:solidFill>
              </a:rPr>
              <a:t> </a:t>
            </a:r>
            <a:r>
              <a:rPr lang="cs-CZ" sz="3200" dirty="0" smtClean="0">
                <a:solidFill>
                  <a:srgbClr val="0000FF"/>
                </a:solidFill>
              </a:rPr>
              <a:t>  </a:t>
            </a:r>
            <a:r>
              <a:rPr lang="cs-CZ" sz="2400" dirty="0" smtClean="0">
                <a:solidFill>
                  <a:srgbClr val="0000FF"/>
                </a:solidFill>
              </a:rPr>
              <a:t>=</a:t>
            </a:r>
            <a:r>
              <a:rPr lang="cs-CZ" sz="3200" dirty="0" smtClean="0">
                <a:solidFill>
                  <a:srgbClr val="0000FF"/>
                </a:solidFill>
              </a:rPr>
              <a:t>   </a:t>
            </a:r>
            <a:r>
              <a:rPr lang="cs-CZ" sz="3200" dirty="0">
                <a:solidFill>
                  <a:srgbClr val="0000FF"/>
                </a:solidFill>
              </a:rPr>
              <a:t>n</a:t>
            </a:r>
            <a:r>
              <a:rPr lang="cs-CZ" sz="3200" baseline="-25000" dirty="0">
                <a:solidFill>
                  <a:srgbClr val="0000FF"/>
                </a:solidFill>
              </a:rPr>
              <a:t>1</a:t>
            </a:r>
            <a:r>
              <a:rPr lang="cs-CZ" sz="3200" i="1" dirty="0">
                <a:solidFill>
                  <a:srgbClr val="0000FF"/>
                </a:solidFill>
              </a:rPr>
              <a:t>A</a:t>
            </a:r>
            <a:r>
              <a:rPr lang="cs-CZ" sz="3200" i="1" baseline="-25000" dirty="0">
                <a:solidFill>
                  <a:srgbClr val="0000FF"/>
                </a:solidFill>
              </a:rPr>
              <a:t>1</a:t>
            </a:r>
            <a:r>
              <a:rPr lang="cs-CZ" sz="3200" dirty="0">
                <a:solidFill>
                  <a:srgbClr val="0000FF"/>
                </a:solidFill>
              </a:rPr>
              <a:t>  </a:t>
            </a:r>
            <a:r>
              <a:rPr lang="cs-CZ" sz="3200" dirty="0" smtClean="0">
                <a:solidFill>
                  <a:srgbClr val="0000FF"/>
                </a:solidFill>
              </a:rPr>
              <a:t>+  n</a:t>
            </a:r>
            <a:r>
              <a:rPr lang="cs-CZ" sz="3200" baseline="-25000" dirty="0" smtClean="0">
                <a:solidFill>
                  <a:srgbClr val="0000FF"/>
                </a:solidFill>
              </a:rPr>
              <a:t>2</a:t>
            </a:r>
            <a:r>
              <a:rPr lang="cs-CZ" sz="3200" i="1" dirty="0" smtClean="0">
                <a:solidFill>
                  <a:srgbClr val="0000FF"/>
                </a:solidFill>
              </a:rPr>
              <a:t>A</a:t>
            </a:r>
            <a:r>
              <a:rPr lang="cs-CZ" sz="3200" i="1" baseline="-25000" dirty="0" smtClean="0">
                <a:solidFill>
                  <a:srgbClr val="0000FF"/>
                </a:solidFill>
              </a:rPr>
              <a:t>2 </a:t>
            </a:r>
            <a:r>
              <a:rPr lang="cs-CZ" sz="3200" i="1" dirty="0" smtClean="0">
                <a:solidFill>
                  <a:srgbClr val="0000FF"/>
                </a:solidFill>
              </a:rPr>
              <a:t> </a:t>
            </a:r>
            <a:r>
              <a:rPr lang="cs-CZ" sz="3200" dirty="0" smtClean="0">
                <a:solidFill>
                  <a:srgbClr val="0000FF"/>
                </a:solidFill>
              </a:rPr>
              <a:t>+  n</a:t>
            </a:r>
            <a:r>
              <a:rPr lang="cs-CZ" sz="3200" baseline="-25000" dirty="0" smtClean="0">
                <a:solidFill>
                  <a:srgbClr val="0000FF"/>
                </a:solidFill>
              </a:rPr>
              <a:t>3</a:t>
            </a:r>
            <a:r>
              <a:rPr lang="cs-CZ" sz="3200" i="1" dirty="0" smtClean="0">
                <a:solidFill>
                  <a:srgbClr val="0000FF"/>
                </a:solidFill>
              </a:rPr>
              <a:t>A</a:t>
            </a:r>
            <a:r>
              <a:rPr lang="cs-CZ" sz="3200" i="1" baseline="-25000" dirty="0" smtClean="0">
                <a:solidFill>
                  <a:srgbClr val="0000FF"/>
                </a:solidFill>
              </a:rPr>
              <a:t>3 </a:t>
            </a:r>
            <a:r>
              <a:rPr lang="cs-CZ" sz="3200" baseline="-25000" dirty="0" smtClean="0">
                <a:solidFill>
                  <a:srgbClr val="0000FF"/>
                </a:solidFill>
              </a:rPr>
              <a:t> </a:t>
            </a:r>
            <a:r>
              <a:rPr lang="cs-CZ" sz="3200" dirty="0">
                <a:solidFill>
                  <a:srgbClr val="0000FF"/>
                </a:solidFill>
              </a:rPr>
              <a:t>+  </a:t>
            </a:r>
            <a:r>
              <a:rPr lang="cs-CZ" sz="3200" dirty="0" smtClean="0">
                <a:solidFill>
                  <a:srgbClr val="0000FF"/>
                </a:solidFill>
              </a:rPr>
              <a:t>….</a:t>
            </a:r>
          </a:p>
          <a:p>
            <a:endParaRPr lang="en-US" sz="3200" dirty="0">
              <a:solidFill>
                <a:srgbClr val="0000FF"/>
              </a:solidFill>
            </a:endParaRPr>
          </a:p>
          <a:p>
            <a:r>
              <a:rPr lang="cs-CZ" sz="3200" dirty="0"/>
              <a:t> </a:t>
            </a:r>
            <a:r>
              <a:rPr lang="cs-CZ" sz="3200" dirty="0" smtClean="0"/>
              <a:t>   </a:t>
            </a:r>
            <a:r>
              <a:rPr lang="cs-CZ" sz="3200" u="sng" dirty="0" smtClean="0">
                <a:solidFill>
                  <a:srgbClr val="FF00FF"/>
                </a:solidFill>
              </a:rPr>
              <a:t>Pro  výpočet</a:t>
            </a:r>
            <a:r>
              <a:rPr lang="cs-CZ" sz="3200" dirty="0" smtClean="0">
                <a:solidFill>
                  <a:srgbClr val="FF00FF"/>
                </a:solidFill>
              </a:rPr>
              <a:t>    </a:t>
            </a:r>
            <a:r>
              <a:rPr lang="cs-CZ" sz="3600" b="1" noProof="1" smtClean="0">
                <a:solidFill>
                  <a:srgbClr val="0000FF"/>
                </a:solidFill>
              </a:rPr>
              <a:t>M</a:t>
            </a:r>
            <a:r>
              <a:rPr lang="cs-CZ" sz="3600" b="1" baseline="-25000" noProof="1" smtClean="0">
                <a:solidFill>
                  <a:srgbClr val="0000FF"/>
                </a:solidFill>
              </a:rPr>
              <a:t>r</a:t>
            </a:r>
            <a:r>
              <a:rPr lang="cs-CZ" sz="3200" b="1" baseline="-25000" noProof="1" smtClean="0"/>
              <a:t> </a:t>
            </a:r>
            <a:r>
              <a:rPr lang="cs-CZ" sz="3200" b="1" baseline="-25000" dirty="0" smtClean="0"/>
              <a:t>     </a:t>
            </a:r>
            <a:r>
              <a:rPr lang="cs-CZ" sz="3200" u="sng" dirty="0">
                <a:solidFill>
                  <a:srgbClr val="FF00FF"/>
                </a:solidFill>
              </a:rPr>
              <a:t>se </a:t>
            </a:r>
            <a:r>
              <a:rPr lang="cs-CZ" sz="3200" u="sng" dirty="0" smtClean="0">
                <a:solidFill>
                  <a:srgbClr val="FF00FF"/>
                </a:solidFill>
              </a:rPr>
              <a:t> atomární </a:t>
            </a:r>
            <a:r>
              <a:rPr lang="cs-CZ" sz="3200" u="sng" dirty="0">
                <a:solidFill>
                  <a:srgbClr val="FF00FF"/>
                </a:solidFill>
              </a:rPr>
              <a:t>hmotnosti </a:t>
            </a:r>
            <a:r>
              <a:rPr lang="cs-CZ" sz="3200" u="sng" dirty="0" smtClean="0">
                <a:solidFill>
                  <a:srgbClr val="FF00FF"/>
                </a:solidFill>
              </a:rPr>
              <a:t>zaokrouhlují</a:t>
            </a:r>
          </a:p>
          <a:p>
            <a:r>
              <a:rPr lang="cs-CZ" sz="3200" dirty="0" smtClean="0">
                <a:solidFill>
                  <a:srgbClr val="FF00FF"/>
                </a:solidFill>
              </a:rPr>
              <a:t>    na  </a:t>
            </a:r>
            <a:r>
              <a:rPr lang="cs-CZ" sz="3200" b="1" u="sng" dirty="0" smtClean="0">
                <a:solidFill>
                  <a:srgbClr val="FF0000"/>
                </a:solidFill>
              </a:rPr>
              <a:t>1  desetinné </a:t>
            </a:r>
            <a:r>
              <a:rPr lang="cs-CZ" sz="3200" b="1" u="sng" dirty="0">
                <a:solidFill>
                  <a:srgbClr val="FF0000"/>
                </a:solidFill>
              </a:rPr>
              <a:t>místo !</a:t>
            </a:r>
            <a:endParaRPr lang="en-US" sz="3200" dirty="0">
              <a:solidFill>
                <a:srgbClr val="FF0000"/>
              </a:solidFill>
            </a:endParaRPr>
          </a:p>
          <a:p>
            <a:endParaRPr lang="cs-CZ" sz="3200" dirty="0">
              <a:solidFill>
                <a:srgbClr val="0099FF"/>
              </a:solidFill>
            </a:endParaRPr>
          </a:p>
          <a:p>
            <a:r>
              <a:rPr lang="cs-CZ" sz="3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13013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</TotalTime>
  <Words>66</Words>
  <Application>Microsoft Office PowerPoint</Application>
  <PresentationFormat>Širokoúhlá obrazovka</PresentationFormat>
  <Paragraphs>34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Motiv Office</vt:lpstr>
      <vt:lpstr>Prezentace aplikace PowerPoint</vt:lpstr>
      <vt:lpstr>LÁTKOVÉ   MNOŽSTVÍ</vt:lpstr>
      <vt:lpstr>MOLÁRNÍ   HMOTNOST 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Šimon Hajník</dc:creator>
  <cp:lastModifiedBy>Šimon Hajník</cp:lastModifiedBy>
  <cp:revision>22</cp:revision>
  <dcterms:created xsi:type="dcterms:W3CDTF">2022-12-18T13:31:37Z</dcterms:created>
  <dcterms:modified xsi:type="dcterms:W3CDTF">2023-02-20T13:31:07Z</dcterms:modified>
</cp:coreProperties>
</file>