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1318"/>
            <a:ext cx="10364451" cy="13592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66054" y="2020269"/>
            <a:ext cx="2978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NEUTRALIZACE</a:t>
            </a:r>
          </a:p>
          <a:p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461999"/>
            <a:ext cx="10364451" cy="1375040"/>
          </a:xfrm>
          <a:ln>
            <a:noFill/>
          </a:ln>
        </p:spPr>
        <p:txBody>
          <a:bodyPr/>
          <a:lstStyle/>
          <a:p>
            <a:r>
              <a:rPr lang="cs-CZ" altLang="cs-CZ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Neutralizace - </a:t>
            </a:r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Vznik solí</a:t>
            </a:r>
            <a:b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277267"/>
            <a:ext cx="10364451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Neutralizace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je chemická reakce kyseliny s hydroxidem, při které vzniká voda a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sůl.</a:t>
            </a:r>
          </a:p>
          <a:p>
            <a:pPr>
              <a:lnSpc>
                <a:spcPct val="80000"/>
              </a:lnSpc>
            </a:pPr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Účinky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reaktantů - žíravin se vzájemně </a:t>
            </a:r>
            <a:r>
              <a:rPr lang="cs-CZ" alt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neutralizují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Vzniklé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produkty jsou pH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neutrální.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Podstatou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neutralizace je chemická reakce 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vodíkových kationtů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hydroxidovými </a:t>
            </a:r>
            <a:r>
              <a:rPr lang="cs-CZ" alt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anionty.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Tato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reakce je doprovázena 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změnou pH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původních látek, někdy bývá provázena i barevnými změnami.</a:t>
            </a:r>
          </a:p>
        </p:txBody>
      </p:sp>
    </p:spTree>
    <p:extLst>
      <p:ext uri="{BB962C8B-B14F-4D97-AF65-F5344CB8AC3E}">
        <p14:creationId xmlns:p14="http://schemas.microsoft.com/office/powerpoint/2010/main" val="41611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Chemická rovnice neutralizace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277267"/>
            <a:ext cx="10364451" cy="4709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Př. Reakci kyseliny chlorovodíkové s hydroxidem sodným zapíšeme takto:</a:t>
            </a:r>
          </a:p>
          <a:p>
            <a:pPr algn="ctr"/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H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Cl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  Na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(OH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cs-CZ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NaCl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Rovnici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vyčíslovat.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Sůl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se nazývá </a:t>
            </a:r>
            <a:r>
              <a:rPr lang="cs-CZ" alt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chlorid sodný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(znáte z kapitoly názvosloví dvouprvkových sloučenin).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13773" y="3692265"/>
            <a:ext cx="1045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731741" y="3040596"/>
            <a:ext cx="3361037" cy="1303338"/>
            <a:chOff x="431" y="1933"/>
            <a:chExt cx="2131" cy="82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31" y="2069"/>
              <a:ext cx="2131" cy="227"/>
            </a:xfrm>
            <a:prstGeom prst="curvedUpArrow">
              <a:avLst>
                <a:gd name="adj1" fmla="val 187753"/>
                <a:gd name="adj2" fmla="val 3755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975" y="1933"/>
              <a:ext cx="317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338" y="1933"/>
              <a:ext cx="272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018" y="2296"/>
              <a:ext cx="5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600" b="1">
                  <a:latin typeface="Verdana" panose="020B0604030504040204" pitchFamily="34" charset="0"/>
                </a:rPr>
                <a:t>VODA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111" y="2523"/>
              <a:ext cx="4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b="1">
                  <a:latin typeface="Verdana" panose="020B0604030504040204" pitchFamily="34" charset="0"/>
                </a:rPr>
                <a:t>SŮL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Chemická rovnice neutralizace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277267"/>
            <a:ext cx="103644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Př. Reakci kyseliny sírové s hydroxidem vápenatým zapíšeme takto:</a:t>
            </a:r>
          </a:p>
          <a:p>
            <a:pPr algn="ctr"/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H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altLang="cs-CZ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Ca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Ca 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+2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87115" y="3063103"/>
            <a:ext cx="3756454" cy="1303338"/>
            <a:chOff x="476" y="2069"/>
            <a:chExt cx="2767" cy="821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476" y="2115"/>
              <a:ext cx="2767" cy="272"/>
            </a:xfrm>
            <a:prstGeom prst="curvedUpArrow">
              <a:avLst>
                <a:gd name="adj1" fmla="val 203456"/>
                <a:gd name="adj2" fmla="val 40691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1247" y="2069"/>
              <a:ext cx="4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1746" y="2069"/>
              <a:ext cx="313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519" y="2659"/>
              <a:ext cx="5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b="1">
                  <a:latin typeface="Verdana" panose="020B0604030504040204" pitchFamily="34" charset="0"/>
                </a:rPr>
                <a:t>SŮL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519" y="2296"/>
              <a:ext cx="6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800" b="1">
                  <a:latin typeface="Verdana" panose="020B0604030504040204" pitchFamily="34" charset="0"/>
                </a:rPr>
                <a:t>VODA</a:t>
              </a:r>
            </a:p>
          </p:txBody>
        </p:sp>
      </p:grpSp>
      <p:sp>
        <p:nvSpPr>
          <p:cNvPr id="10" name="Obdélník 9"/>
          <p:cNvSpPr/>
          <p:nvPr/>
        </p:nvSpPr>
        <p:spPr>
          <a:xfrm>
            <a:off x="741405" y="4494171"/>
            <a:ext cx="1053681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Rovnici je nutné vyčíslit. Na pravé straně rovnice doplníme 2 před molekulu vody, protože vznikla ze 2 vodíkových kationtů a 2 hydroxidových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aniontů.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Sůl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se nazývá </a:t>
            </a:r>
            <a:r>
              <a:rPr lang="cs-CZ" alt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síran vápenatý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11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Chemická rovnice neutralizace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4" y="2047812"/>
            <a:ext cx="10364451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Př. Reakci kyseliny dusičné s hydroxidem olovnatým zapíšeme takto:</a:t>
            </a:r>
          </a:p>
          <a:p>
            <a:pPr algn="ctr">
              <a:spcBef>
                <a:spcPct val="30000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Pb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+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633359" y="2906954"/>
            <a:ext cx="2520950" cy="1119188"/>
            <a:chOff x="476" y="2069"/>
            <a:chExt cx="2767" cy="755"/>
          </a:xfrm>
        </p:grpSpPr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76" y="2115"/>
              <a:ext cx="2767" cy="272"/>
            </a:xfrm>
            <a:prstGeom prst="curvedUpArrow">
              <a:avLst>
                <a:gd name="adj1" fmla="val 203456"/>
                <a:gd name="adj2" fmla="val 40691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47" y="2069"/>
              <a:ext cx="4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746" y="2069"/>
              <a:ext cx="313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520" y="2659"/>
              <a:ext cx="5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>
                  <a:latin typeface="Verdana" panose="020B0604030504040204" pitchFamily="34" charset="0"/>
                </a:rPr>
                <a:t>SŮL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520" y="2296"/>
              <a:ext cx="6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cs-CZ" altLang="cs-CZ" sz="1000" b="1">
                  <a:latin typeface="Verdana" panose="020B0604030504040204" pitchFamily="34" charset="0"/>
                </a:rPr>
                <a:t>VODA</a:t>
              </a:r>
            </a:p>
          </p:txBody>
        </p:sp>
      </p:grpSp>
      <p:sp>
        <p:nvSpPr>
          <p:cNvPr id="17" name="Obdélník 16"/>
          <p:cNvSpPr/>
          <p:nvPr/>
        </p:nvSpPr>
        <p:spPr>
          <a:xfrm>
            <a:off x="913774" y="4001188"/>
            <a:ext cx="9778940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Rovnici je nutné vyčíslit, protože platí, že s 1 vodíkovým kationtem se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sloučí 1 hydroxidová skupina za vzniku 1 molekuly vody,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tedy:</a:t>
            </a:r>
          </a:p>
          <a:p>
            <a:pPr algn="ctr">
              <a:spcBef>
                <a:spcPct val="30000"/>
              </a:spcBef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Pb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upravujeme pravou stranu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rovnice:</a:t>
            </a:r>
          </a:p>
          <a:p>
            <a:pPr algn="ctr">
              <a:spcBef>
                <a:spcPct val="30000"/>
              </a:spcBef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Pb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Pb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Vzniklá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sůl se nazývá dusičnan olovnatý.</a:t>
            </a:r>
          </a:p>
          <a:p>
            <a:pPr>
              <a:spcBef>
                <a:spcPct val="30000"/>
              </a:spcBef>
            </a:pPr>
            <a:endParaRPr lang="cs-CZ" altLang="cs-CZ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Úlohy k procvičení 1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9677" y="1685348"/>
            <a:ext cx="10364451" cy="498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Doplňte pravou stranu rovnice a vyčíslete ji: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HCl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KOH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HF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NaOH </a:t>
            </a:r>
            <a:r>
              <a:rPr lang="en-US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Al(OH)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Cu(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OH)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HF + Ca(OH)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10.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KOH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Kontrola cvičení </a:t>
            </a:r>
            <a:r>
              <a:rPr lang="cs-CZ" altLang="cs-CZ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1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9677" y="1685348"/>
            <a:ext cx="10364451" cy="45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HCl + KOH → KCl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2HNO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Fe(OH)</a:t>
            </a:r>
            <a:r>
              <a:rPr lang="en-GB" altLang="cs-CZ" sz="2200" baseline="-25000" noProof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→ Fe(NO</a:t>
            </a:r>
            <a:r>
              <a:rPr lang="en-GB" altLang="cs-CZ" sz="2200" baseline="-25000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200" baseline="-25000" noProof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HF + 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NaOH → NaF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+ 3NaOH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Na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+ 3H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3HNO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Al(OH)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Al(NO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altLang="cs-CZ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FeSO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2HNO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Cu(OH)</a:t>
            </a:r>
            <a:r>
              <a:rPr lang="en-GB" altLang="cs-CZ" sz="2200" baseline="-25000" noProof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→ Cu(NO</a:t>
            </a:r>
            <a:r>
              <a:rPr lang="en-GB" altLang="cs-CZ" sz="2200" baseline="-25000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altLang="cs-CZ" sz="2200" baseline="-25000" noProof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2HF + Ca(OH)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CaF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>
              <a:lnSpc>
                <a:spcPct val="130000"/>
              </a:lnSpc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10.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+ 2KOH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6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Úlohy k procvičení 2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5" y="2344375"/>
            <a:ext cx="103644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1. Zapiš a vyčísli rovnici chemické reakce kyseliny sírové s hydroxidem hořečnatým.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2. Zapiš a vyčísli rovnici chemické reakce kyseliny dusičné s hydroxidem sodným.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3. Zapiš a vyčísli rovnici chemické reakce kyseliny chlorovodíkové s hydroxidem vápenatým.</a:t>
            </a:r>
          </a:p>
        </p:txBody>
      </p:sp>
    </p:spTree>
    <p:extLst>
      <p:ext uri="{BB962C8B-B14F-4D97-AF65-F5344CB8AC3E}">
        <p14:creationId xmlns:p14="http://schemas.microsoft.com/office/powerpoint/2010/main" val="720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cs-CZ" altLang="cs-CZ" b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KONTROLA Cvičení </a:t>
            </a:r>
            <a:r>
              <a:rPr lang="cs-CZ" altLang="cs-CZ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</a:rPr>
              <a:t>2</a:t>
            </a:r>
            <a:endParaRPr lang="cs-CZ" noProof="1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3775" y="2344375"/>
            <a:ext cx="103644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1.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Mg(OH)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MgSO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2. HNO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altLang="cs-CZ" sz="2200" noProof="1" smtClean="0">
                <a:latin typeface="Arial" panose="020B0604020202020204" pitchFamily="34" charset="0"/>
                <a:cs typeface="Arial" panose="020B0604020202020204" pitchFamily="34" charset="0"/>
              </a:rPr>
              <a:t>NaOH </a:t>
            </a:r>
            <a:r>
              <a:rPr lang="en-US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b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3. 2HCl + Ca(OH)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CaCl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cs-CZ" alt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802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271</TotalTime>
  <Words>360</Words>
  <Application>Microsoft Office PowerPoint</Application>
  <PresentationFormat>Širokoúhlá obrazovka</PresentationFormat>
  <Paragraphs>78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Verdana</vt:lpstr>
      <vt:lpstr>Kapka</vt:lpstr>
      <vt:lpstr>Prezentace aplikace PowerPoint</vt:lpstr>
      <vt:lpstr>Neutralizace - Vznik solí </vt:lpstr>
      <vt:lpstr>Chemická rovnice neutralizace</vt:lpstr>
      <vt:lpstr>Chemická rovnice neutralizace</vt:lpstr>
      <vt:lpstr>Chemická rovnice neutralizace</vt:lpstr>
      <vt:lpstr>Úlohy k procvičení 1</vt:lpstr>
      <vt:lpstr>Kontrola cvičení 1</vt:lpstr>
      <vt:lpstr>Úlohy k procvičení 2</vt:lpstr>
      <vt:lpstr>KONTROLA Cvičení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21</cp:revision>
  <dcterms:created xsi:type="dcterms:W3CDTF">2022-12-18T12:46:50Z</dcterms:created>
  <dcterms:modified xsi:type="dcterms:W3CDTF">2023-01-19T19:40:56Z</dcterms:modified>
</cp:coreProperties>
</file>