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57" r:id="rId3"/>
    <p:sldId id="26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imon Hajník" initials="ŠH" lastIdx="0" clrIdx="0">
    <p:extLst>
      <p:ext uri="{19B8F6BF-5375-455C-9EA6-DF929625EA0E}">
        <p15:presenceInfo xmlns:p15="http://schemas.microsoft.com/office/powerpoint/2012/main" userId="Šimon Hajní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00FF"/>
    <a:srgbClr val="00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40" y="-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3/4/2023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3/4/2023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35395" y="2001838"/>
            <a:ext cx="341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 L A L I T 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1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MOLALITA   ( látková koncentrace )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838200" y="1690688"/>
                <a:ext cx="11353800" cy="6131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cs-CZ" sz="800" b="1" noProof="1">
                  <a:solidFill>
                    <a:srgbClr val="C00000"/>
                  </a:solidFill>
                </a:endParaRPr>
              </a:p>
              <a:p>
                <a:r>
                  <a:rPr lang="cs-CZ" sz="3200" b="1" noProof="1">
                    <a:solidFill>
                      <a:srgbClr val="C00000"/>
                    </a:solidFill>
                  </a:rPr>
                  <a:t>M</a:t>
                </a:r>
                <a:r>
                  <a:rPr lang="en-GB" sz="3200" b="1" noProof="1">
                    <a:solidFill>
                      <a:srgbClr val="C00000"/>
                    </a:solidFill>
                  </a:rPr>
                  <a:t>o</a:t>
                </a:r>
                <a:r>
                  <a:rPr lang="cs-CZ" sz="3200" b="1" noProof="1">
                    <a:solidFill>
                      <a:srgbClr val="C00000"/>
                    </a:solidFill>
                  </a:rPr>
                  <a:t>lalita</a:t>
                </a:r>
                <a:r>
                  <a:rPr lang="en-GB" sz="3200" noProof="1">
                    <a:solidFill>
                      <a:srgbClr val="C00000"/>
                    </a:solidFill>
                  </a:rPr>
                  <a:t>   </a:t>
                </a:r>
                <a:r>
                  <a:rPr lang="cs-CZ" sz="3600" b="1" i="1" noProof="1">
                    <a:solidFill>
                      <a:srgbClr val="0000FF"/>
                    </a:solidFill>
                  </a:rPr>
                  <a:t>c</a:t>
                </a:r>
                <a:r>
                  <a:rPr lang="en-GB" sz="3600" noProof="1">
                    <a:solidFill>
                      <a:srgbClr val="0000FF"/>
                    </a:solidFill>
                  </a:rPr>
                  <a:t> </a:t>
                </a:r>
                <a:r>
                  <a:rPr lang="cs-CZ" sz="3600" noProof="1">
                    <a:solidFill>
                      <a:srgbClr val="0000FF"/>
                    </a:solidFill>
                  </a:rPr>
                  <a:t> </a:t>
                </a:r>
                <a:r>
                  <a:rPr lang="en-GB" sz="3600" noProof="1">
                    <a:solidFill>
                      <a:srgbClr val="0000FF"/>
                    </a:solidFill>
                  </a:rPr>
                  <a:t> </a:t>
                </a:r>
                <a:r>
                  <a:rPr lang="en-GB" sz="2800" noProof="1"/>
                  <a:t>_ </a:t>
                </a:r>
                <a:r>
                  <a:rPr lang="cs-CZ" sz="2800" noProof="1"/>
                  <a:t> </a:t>
                </a:r>
                <a:r>
                  <a:rPr lang="en-GB" sz="2800" noProof="1"/>
                  <a:t>  </a:t>
                </a:r>
                <a:r>
                  <a:rPr lang="cs-CZ" sz="2800" dirty="0"/>
                  <a:t>je podílem látkového množství rozpuštěné </a:t>
                </a:r>
              </a:p>
              <a:p>
                <a:r>
                  <a:rPr lang="cs-CZ" sz="2800" dirty="0"/>
                  <a:t>					     látky a objemu rozpouštědla.</a:t>
                </a:r>
              </a:p>
              <a:p>
                <a:endParaRPr lang="en-US" sz="800" dirty="0"/>
              </a:p>
              <a:p>
                <a:r>
                  <a:rPr lang="cs-CZ" sz="2800" dirty="0"/>
                  <a:t>Lze</a:t>
                </a:r>
                <a:r>
                  <a:rPr lang="en-US" sz="2800" noProof="1"/>
                  <a:t> vyjádřit vzorcem</a:t>
                </a:r>
                <a:r>
                  <a:rPr lang="cs-CZ" sz="2800" noProof="1"/>
                  <a:t> </a:t>
                </a:r>
                <a:r>
                  <a:rPr lang="en-US" sz="2800" dirty="0"/>
                  <a:t>:</a:t>
                </a:r>
                <a:r>
                  <a:rPr lang="cs-CZ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noProof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s-CZ" sz="32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cs-CZ" sz="2400" b="1" noProof="1">
                    <a:solidFill>
                      <a:srgbClr val="0000FF"/>
                    </a:solidFill>
                  </a:rPr>
                  <a:t>   </a:t>
                </a:r>
                <a:r>
                  <a:rPr lang="cs-CZ" sz="2400" noProof="1">
                    <a:solidFill>
                      <a:srgbClr val="0000FF"/>
                    </a:solidFill>
                  </a:rPr>
                  <a:t>=</a:t>
                </a:r>
                <a:r>
                  <a:rPr lang="cs-CZ" sz="2400" b="1" noProof="1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000" b="1" i="1" noProof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40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 noProof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cs-CZ" sz="40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4000" b="1" i="1" noProof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4000" b="1" i="1" noProof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4000" b="1" i="1" noProof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4000" b="1" i="1" noProof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2000" b="1" dirty="0"/>
                  <a:t>	</a:t>
                </a:r>
              </a:p>
              <a:p>
                <a:endParaRPr lang="cs-CZ" sz="1200" i="1" noProof="1">
                  <a:solidFill>
                    <a:srgbClr val="0000FF"/>
                  </a:solidFill>
                </a:endParaRPr>
              </a:p>
              <a:p>
                <a:r>
                  <a:rPr lang="cs-CZ" sz="3200" b="1" noProof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</a:t>
                </a:r>
                <a:r>
                  <a:rPr lang="en-US" sz="2800" i="1" baseline="-25000" noProof="1">
                    <a:solidFill>
                      <a:srgbClr val="0000FF"/>
                    </a:solidFill>
                  </a:rPr>
                  <a:t>A</a:t>
                </a:r>
                <a:r>
                  <a:rPr lang="en-US" sz="2800" noProof="1"/>
                  <a:t> </a:t>
                </a:r>
                <a:r>
                  <a:rPr lang="cs-CZ" sz="2800" noProof="1"/>
                  <a:t> </a:t>
                </a:r>
                <a:r>
                  <a:rPr lang="en-US" sz="2800" noProof="1"/>
                  <a:t>.... </a:t>
                </a:r>
                <a:r>
                  <a:rPr lang="cs-CZ" sz="2800" noProof="1"/>
                  <a:t> </a:t>
                </a:r>
                <a:r>
                  <a:rPr lang="cs-CZ" sz="2800" dirty="0"/>
                  <a:t>látkové množství rozpuštěné látky </a:t>
                </a:r>
                <a:r>
                  <a:rPr lang="cs-CZ" sz="2800" i="1" dirty="0"/>
                  <a:t>A</a:t>
                </a:r>
                <a:r>
                  <a:rPr lang="cs-CZ" sz="2800" dirty="0"/>
                  <a:t> 		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cs-CZ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noProof="1">
                    <a:solidFill>
                      <a:srgbClr val="0000FF"/>
                    </a:solidFill>
                  </a:rPr>
                  <a:t> </a:t>
                </a:r>
                <a:r>
                  <a:rPr lang="cs-CZ" sz="2600" noProof="1">
                    <a:solidFill>
                      <a:srgbClr val="0000FF"/>
                    </a:solidFill>
                  </a:rPr>
                  <a:t>=</a:t>
                </a:r>
                <a:r>
                  <a:rPr lang="cs-CZ" sz="2800" noProof="1">
                    <a:solidFill>
                      <a:srgbClr val="0000FF"/>
                    </a:solidFill>
                  </a:rPr>
                  <a:t> </a:t>
                </a:r>
                <a:r>
                  <a:rPr lang="cs-CZ" sz="2800" dirty="0">
                    <a:solidFill>
                      <a:srgbClr val="0000FF"/>
                    </a:solidFill>
                  </a:rPr>
                  <a:t>1</a:t>
                </a:r>
                <a:r>
                  <a:rPr lang="cs-CZ" sz="2800" dirty="0"/>
                  <a:t> </a:t>
                </a:r>
                <a:r>
                  <a:rPr lang="cs-CZ" sz="2800" i="1" dirty="0">
                    <a:solidFill>
                      <a:srgbClr val="0000FF"/>
                    </a:solidFill>
                  </a:rPr>
                  <a:t>mol</a:t>
                </a:r>
              </a:p>
              <a:p>
                <a:r>
                  <a:rPr lang="cs-CZ" sz="2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2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cs-CZ" sz="2800" i="1" baseline="-25000" dirty="0">
                    <a:solidFill>
                      <a:srgbClr val="0000FF"/>
                    </a:solidFill>
                  </a:rPr>
                  <a:t>R</a:t>
                </a:r>
                <a:r>
                  <a:rPr lang="en-US" sz="2800" dirty="0"/>
                  <a:t> </a:t>
                </a:r>
                <a:r>
                  <a:rPr lang="cs-CZ" sz="2800" dirty="0"/>
                  <a:t> </a:t>
                </a:r>
                <a:r>
                  <a:rPr lang="en-US" sz="2800" dirty="0"/>
                  <a:t>…. </a:t>
                </a:r>
                <a:r>
                  <a:rPr lang="cs-CZ" sz="2800" dirty="0"/>
                  <a:t> objem rozpouštědla 		  					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cs-CZ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cs-CZ" sz="2800" noProof="1">
                    <a:solidFill>
                      <a:srgbClr val="0000FF"/>
                    </a:solidFill>
                  </a:rPr>
                  <a:t> =  </a:t>
                </a:r>
                <a:r>
                  <a:rPr lang="cs-CZ" sz="2800" dirty="0">
                    <a:solidFill>
                      <a:srgbClr val="0000FF"/>
                    </a:solidFill>
                  </a:rPr>
                  <a:t>1 dm</a:t>
                </a:r>
                <a:r>
                  <a:rPr lang="cs-CZ" sz="2800" baseline="30000" dirty="0">
                    <a:solidFill>
                      <a:srgbClr val="0000FF"/>
                    </a:solidFill>
                  </a:rPr>
                  <a:t>3 </a:t>
                </a:r>
                <a:endParaRPr lang="cs-CZ" sz="2800" noProof="1">
                  <a:solidFill>
                    <a:srgbClr val="0000FF"/>
                  </a:solidFill>
                </a:endParaRPr>
              </a:p>
              <a:p>
                <a:endParaRPr lang="cs-CZ" sz="2400" noProof="1"/>
              </a:p>
              <a:p>
                <a:r>
                  <a:rPr lang="en-US" sz="2800" noProof="1"/>
                  <a:t>Jednotkou látkového množství je </a:t>
                </a:r>
                <a:r>
                  <a:rPr lang="cs-CZ" sz="2800" noProof="1"/>
                  <a:t> </a:t>
                </a:r>
                <a:r>
                  <a:rPr lang="en-US" sz="2800" noProof="1"/>
                  <a:t> </a:t>
                </a:r>
                <a:r>
                  <a:rPr lang="en-US" sz="2800" b="1" noProof="1">
                    <a:solidFill>
                      <a:srgbClr val="0000FF"/>
                    </a:solidFill>
                  </a:rPr>
                  <a:t>1</a:t>
                </a:r>
                <a:r>
                  <a:rPr lang="en-US" sz="2800" b="1" i="1" noProof="1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𝒅𝒎</m:t>
                            </m:r>
                          </m:e>
                          <m:sup>
                            <m:r>
                              <a:rPr lang="cs-CZ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2800" dirty="0"/>
                  <a:t>  </a:t>
                </a:r>
                <a:r>
                  <a:rPr lang="cs-CZ" sz="2800" b="1" dirty="0"/>
                  <a:t>;</a:t>
                </a:r>
                <a:r>
                  <a:rPr lang="cs-CZ" sz="2800" dirty="0"/>
                  <a:t>      (</a:t>
                </a:r>
                <a:r>
                  <a:rPr lang="cs-CZ" sz="2800" dirty="0">
                    <a:solidFill>
                      <a:srgbClr val="0000FF"/>
                    </a:solidFill>
                  </a:rPr>
                  <a:t>1</a:t>
                </a:r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i="1" dirty="0">
                    <a:solidFill>
                      <a:srgbClr val="0000FF"/>
                    </a:solidFill>
                  </a:rPr>
                  <a:t>mol</a:t>
                </a:r>
                <a14:m>
                  <m:oMath xmlns:m="http://schemas.openxmlformats.org/officeDocument/2006/math">
                    <m:r>
                      <a:rPr lang="cs-CZ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cs-CZ" sz="2800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i="1" dirty="0">
                    <a:solidFill>
                      <a:srgbClr val="0000FF"/>
                    </a:solidFill>
                  </a:rPr>
                  <a:t>dm</a:t>
                </a:r>
                <a:r>
                  <a:rPr lang="cs-CZ" sz="2800" i="1" baseline="30000" dirty="0">
                    <a:solidFill>
                      <a:srgbClr val="0000FF"/>
                    </a:solidFill>
                  </a:rPr>
                  <a:t>-3</a:t>
                </a:r>
                <a:r>
                  <a:rPr lang="cs-CZ" sz="2800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dirty="0"/>
                  <a:t>)   </a:t>
                </a:r>
                <a:r>
                  <a:rPr lang="en-US" sz="2800" noProof="1"/>
                  <a:t>. </a:t>
                </a:r>
                <a:endParaRPr lang="cs-CZ" sz="2800" noProof="1"/>
              </a:p>
              <a:p>
                <a:r>
                  <a:rPr lang="cs-CZ" sz="18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</a:p>
              <a:p>
                <a:r>
                  <a:rPr lang="cs-CZ" sz="2000" b="0" i="0" u="none" strike="noStrike" dirty="0">
                    <a:solidFill>
                      <a:srgbClr val="FF00FF"/>
                    </a:solidFill>
                    <a:effectLst/>
                    <a:latin typeface="Arial" panose="020B0604020202020204" pitchFamily="34" charset="0"/>
                  </a:rPr>
                  <a:t>(   </a:t>
                </a:r>
                <a:r>
                  <a:rPr lang="cs-CZ" sz="2000" b="1" strike="noStrike" dirty="0">
                    <a:solidFill>
                      <a:srgbClr val="FF00FF"/>
                    </a:solidFill>
                    <a:latin typeface="Arial" panose="020B0604020202020204" pitchFamily="34" charset="0"/>
                  </a:rPr>
                  <a:t>Hodnota údaje v</a:t>
                </a:r>
                <a:r>
                  <a:rPr lang="cs-CZ" sz="2000" b="1" i="0" dirty="0">
                    <a:solidFill>
                      <a:srgbClr val="FF00FF"/>
                    </a:solidFill>
                    <a:effectLst/>
                    <a:latin typeface="Arial" panose="020B0604020202020204" pitchFamily="34" charset="0"/>
                  </a:rPr>
                  <a:t>ýsledku výpočtu molality  se zaokrouhluje na   </a:t>
                </a:r>
                <a:r>
                  <a:rPr lang="cs-CZ" sz="2000" b="1" i="0" u="sng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1 desetinné místo  !</a:t>
                </a:r>
                <a:r>
                  <a:rPr lang="cs-CZ" sz="2000" b="1" i="0" u="none" strike="noStrike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2000" b="1" i="0" u="none" strike="noStrike" dirty="0">
                    <a:solidFill>
                      <a:srgbClr val="FF00FF"/>
                    </a:solidFill>
                    <a:effectLst/>
                    <a:latin typeface="Arial" panose="020B0604020202020204" pitchFamily="34" charset="0"/>
                  </a:rPr>
                  <a:t>   </a:t>
                </a:r>
                <a:r>
                  <a:rPr lang="cs-CZ" sz="2000" b="0" i="0" u="none" strike="noStrike" dirty="0">
                    <a:solidFill>
                      <a:srgbClr val="FF00FF"/>
                    </a:solidFill>
                    <a:effectLst/>
                    <a:latin typeface="Arial" panose="020B0604020202020204" pitchFamily="34" charset="0"/>
                  </a:rPr>
                  <a:t>)</a:t>
                </a:r>
                <a:endParaRPr lang="cs-CZ" sz="2000" noProof="1"/>
              </a:p>
              <a:p>
                <a:endParaRPr lang="cs-CZ" sz="2800" dirty="0"/>
              </a:p>
              <a:p>
                <a:endParaRPr lang="cs-CZ" sz="2800" dirty="0"/>
              </a:p>
              <a:p>
                <a:r>
                  <a:rPr lang="cs-CZ" sz="2000" b="1" noProof="1">
                    <a:solidFill>
                      <a:srgbClr val="0000FF"/>
                    </a:solidFill>
                  </a:rPr>
                  <a:t>		</a:t>
                </a:r>
                <a:endParaRPr lang="cs-CZ" sz="2800" dirty="0"/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11353800" cy="6131615"/>
              </a:xfrm>
              <a:prstGeom prst="rect">
                <a:avLst/>
              </a:prstGeom>
              <a:blipFill>
                <a:blip r:embed="rId2"/>
                <a:stretch>
                  <a:fillRect l="-13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727" y="365126"/>
            <a:ext cx="9967653" cy="484620"/>
          </a:xfrm>
        </p:spPr>
        <p:txBody>
          <a:bodyPr>
            <a:noAutofit/>
          </a:bodyPr>
          <a:lstStyle/>
          <a:p>
            <a:r>
              <a:rPr lang="en-US" sz="3000" b="1" noProof="1">
                <a:solidFill>
                  <a:srgbClr val="C00000"/>
                </a:solidFill>
              </a:rPr>
              <a:t>Příklad  výpočtu  </a:t>
            </a:r>
            <a:r>
              <a:rPr lang="cs-CZ" sz="2800" b="0" dirty="0">
                <a:solidFill>
                  <a:srgbClr val="C00000"/>
                </a:solidFill>
                <a:effectLst/>
                <a:latin typeface="+mn-lt"/>
              </a:rPr>
              <a:t>molality  (látkové koncentrace) rozpuštěné  látky </a:t>
            </a:r>
            <a:r>
              <a:rPr lang="en-US" sz="3000" b="1" noProof="1">
                <a:solidFill>
                  <a:srgbClr val="C00000"/>
                </a:solidFill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92727" y="1062990"/>
                <a:ext cx="11499273" cy="5852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b="1" noProof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Př. 1.) </a:t>
                </a:r>
                <a:endParaRPr lang="cs-CZ" b="1" noProof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V  0,5 litru vody bylo rozpuštěno 0,4 mol  síranu měďnatého / CuSO</a:t>
                </a:r>
                <a:r>
                  <a:rPr lang="cs-CZ" sz="26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4  </a:t>
                </a:r>
                <a:r>
                  <a:rPr lang="cs-CZ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/ . Vypočtěte  	 a)  látkovou koncentraci  rozpuštěné látky  </a:t>
                </a:r>
                <a:r>
                  <a:rPr lang="cs-CZ" sz="26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</a:t>
                </a:r>
                <a:r>
                  <a:rPr lang="cs-CZ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[ mol·dm</a:t>
                </a:r>
                <a:r>
                  <a:rPr lang="cs-CZ" sz="26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-3 </a:t>
                </a:r>
                <a:r>
                  <a:rPr lang="cs-CZ" sz="2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] ,</a:t>
                </a:r>
              </a:p>
              <a:p>
                <a:pPr>
                  <a:lnSpc>
                    <a:spcPct val="115000"/>
                  </a:lnSpc>
                </a:pPr>
                <a:r>
                  <a:rPr lang="cs-CZ" sz="26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				 b)  hmotnostní zlomek soli  v tomto roztoku  </a:t>
                </a:r>
                <a:r>
                  <a:rPr lang="cs-CZ" sz="26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w</a:t>
                </a:r>
                <a:r>
                  <a:rPr lang="cs-CZ" sz="26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[ %</a:t>
                </a:r>
                <a:r>
                  <a:rPr lang="cs-CZ" sz="26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6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] .</a:t>
                </a:r>
              </a:p>
              <a:p>
                <a:pPr>
                  <a:lnSpc>
                    <a:spcPct val="115000"/>
                  </a:lnSpc>
                </a:pPr>
                <a:endParaRPr lang="cs-CZ" sz="6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2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0,4 mol  </a:t>
                </a:r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;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V</a:t>
                </a:r>
                <a:r>
                  <a:rPr lang="cs-CZ" sz="2800" i="1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R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0,5</a:t>
                </a:r>
                <a:r>
                  <a:rPr lang="cs-CZ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0,5 dm</a:t>
                </a:r>
                <a:r>
                  <a:rPr lang="cs-CZ" sz="2800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3</a:t>
                </a:r>
                <a:r>
                  <a:rPr lang="cs-CZ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;</a:t>
                </a:r>
                <a:r>
                  <a:rPr lang="cs-CZ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noProof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c</a:t>
                </a:r>
                <a:r>
                  <a:rPr lang="cs-CZ" sz="2800" i="1" baseline="-25000" noProof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=  ?  </a:t>
                </a:r>
                <a:r>
                  <a:rPr lang="cs-CZ" sz="2800" b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;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:r>
                  <a:rPr lang="cs-CZ" sz="2800" i="1" noProof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w</a:t>
                </a:r>
                <a:r>
                  <a:rPr lang="cs-CZ" sz="2800" i="1" baseline="-25000" noProof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noProof="1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=  ?</a:t>
                </a:r>
                <a:endParaRPr lang="cs-CZ" sz="1200" dirty="0"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cs-CZ" sz="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12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a) </a:t>
                </a:r>
                <a:r>
                  <a:rPr lang="cs-CZ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</a:t>
                </a:r>
                <a:r>
                  <a:rPr lang="cs-CZ" sz="28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1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cs-CZ" sz="3200" b="1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cs-CZ" sz="3200" b="1" noProof="1">
                    <a:solidFill>
                      <a:schemeClr val="tx1"/>
                    </a:solidFill>
                  </a:rPr>
                  <a:t>  </a:t>
                </a:r>
                <a:r>
                  <a:rPr lang="cs-CZ" sz="2800" noProof="1"/>
                  <a:t>=</a:t>
                </a:r>
                <a:r>
                  <a:rPr lang="cs-CZ" sz="2000" noProof="1">
                    <a:solidFill>
                      <a:srgbClr val="0000FF"/>
                    </a:solidFill>
                  </a:rPr>
                  <a:t>  </a:t>
                </a:r>
                <a:r>
                  <a:rPr lang="cs-CZ" sz="2800" b="1" noProof="1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b="1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cs-CZ" sz="3600" b="1" i="1" noProof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  <m:r>
                      <a:rPr lang="cs-CZ" sz="3600" b="1" i="1" noProof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			</a:t>
                </a:r>
                <a:r>
                  <a:rPr lang="cs-CZ" sz="2800" b="1" i="1" noProof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cs-CZ" sz="2800" i="1" baseline="-25000" noProof="1"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noProof="1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400" dirty="0"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6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0,4</m:t>
                        </m:r>
                      </m:num>
                      <m:den>
                        <m:r>
                          <a:rPr lang="cs-CZ" sz="36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0,5</m:t>
                        </m:r>
                      </m:den>
                    </m:f>
                  </m:oMath>
                </a14:m>
                <a:r>
                  <a:rPr lang="cs-CZ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400" dirty="0"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2800" dirty="0"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b="1" u="dbl" dirty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</a:rPr>
                  <a:t>0,8  </a:t>
                </a:r>
                <a:r>
                  <a:rPr lang="cs-CZ" sz="2800" u="db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mol</a:t>
                </a:r>
                <a14:m>
                  <m:oMath xmlns:m="http://schemas.openxmlformats.org/officeDocument/2006/math">
                    <m:r>
                      <a:rPr lang="cs-CZ" sz="2800" i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cs-CZ" sz="2800" u="db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dm</a:t>
                </a:r>
                <a:r>
                  <a:rPr lang="cs-CZ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-3 </a:t>
                </a:r>
              </a:p>
              <a:p>
                <a:pPr>
                  <a:lnSpc>
                    <a:spcPct val="115000"/>
                  </a:lnSpc>
                </a:pPr>
                <a:endParaRPr lang="cs-CZ" sz="1200" baseline="30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2800" b="1" dirty="0">
                    <a:latin typeface="Arial" panose="020B0604020202020204" pitchFamily="34" charset="0"/>
                    <a:ea typeface="Arial" panose="020B0604020202020204" pitchFamily="34" charset="0"/>
                  </a:rPr>
                  <a:t>b) </a:t>
                </a:r>
                <a:r>
                  <a:rPr lang="cs-CZ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</a:t>
                </a:r>
                <a:r>
                  <a:rPr lang="cs-CZ" sz="2800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1600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CuSO</a:t>
                </a:r>
                <a:r>
                  <a:rPr lang="cs-CZ" sz="1600" i="1" baseline="-20000" dirty="0">
                    <a:latin typeface="Arial" panose="020B0604020202020204" pitchFamily="34" charset="0"/>
                    <a:ea typeface="Arial" panose="020B0604020202020204" pitchFamily="34" charset="0"/>
                  </a:rPr>
                  <a:t>4   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i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baseline="-25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Cu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O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63,5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32,1 + 4</a:t>
                </a:r>
                <a14:m>
                  <m:oMath xmlns:m="http://schemas.openxmlformats.org/officeDocument/2006/math">
                    <m:r>
                      <a:rPr lang="cs-CZ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16  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:r>
                  <a:rPr lang="cs-CZ" sz="2800" u="dbl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159,6  g/mol</a:t>
                </a:r>
              </a:p>
              <a:p>
                <a:pPr lvl="0">
                  <a:lnSpc>
                    <a:spcPct val="115000"/>
                  </a:lnSpc>
                </a:pP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m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cs-CZ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		     m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cs-CZ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0,4 </a:t>
                </a:r>
                <a14:m>
                  <m:oMath xmlns:m="http://schemas.openxmlformats.org/officeDocument/2006/math">
                    <m:r>
                      <a:rPr lang="cs-CZ" sz="2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⋅</m:t>
                    </m:r>
                  </m:oMath>
                </a14:m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159,6  </a:t>
                </a: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63,84</a:t>
                </a:r>
                <a:r>
                  <a:rPr lang="cs-C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cs-CZ" sz="2400" dirty="0"/>
                  <a:t>≐  </a:t>
                </a:r>
                <a:r>
                  <a:rPr lang="cs-CZ" dirty="0"/>
                  <a:t> </a:t>
                </a:r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63,8 </a:t>
                </a:r>
                <a:r>
                  <a:rPr lang="cs-C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endParaRPr lang="cs-CZ" sz="28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 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2400" baseline="-25000" dirty="0">
                    <a:effectLst/>
                    <a:latin typeface="Arial Unicode MS"/>
                    <a:ea typeface="Arial Unicode MS"/>
                    <a:cs typeface="Arial Unicode MS"/>
                  </a:rPr>
                  <a:t>⊙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cs-CZ" sz="20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2800" i="1" baseline="-25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R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	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 </a:t>
                </a:r>
                <a:r>
                  <a:rPr lang="cs-CZ" sz="2800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m</a:t>
                </a:r>
                <a:r>
                  <a:rPr lang="cs-CZ" sz="2400" baseline="-25000" dirty="0">
                    <a:latin typeface="Arial Unicode MS"/>
                    <a:ea typeface="Arial Unicode MS"/>
                    <a:cs typeface="Arial Unicode MS"/>
                  </a:rPr>
                  <a:t>⊙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63,8  </a:t>
                </a:r>
                <a:r>
                  <a:rPr lang="cs-CZ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500  </a:t>
                </a:r>
                <a14:m>
                  <m:oMath xmlns:m="http://schemas.openxmlformats.org/officeDocument/2006/math">
                    <m:r>
                      <a:rPr lang="cs-CZ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</m:oMath>
                </a14:m>
                <a:r>
                  <a:rPr lang="cs-CZ" sz="28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563,8 </a:t>
                </a:r>
                <a:r>
                  <a:rPr lang="cs-C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r>
                  <a:rPr lang="cs-CZ" sz="2800" i="1" dirty="0">
                    <a:latin typeface="Arial" panose="020B0604020202020204" pitchFamily="34" charset="0"/>
                    <a:ea typeface="Arial" panose="020B0604020202020204" pitchFamily="34" charset="0"/>
                  </a:rPr>
                  <a:t>	 </a:t>
                </a:r>
                <a:r>
                  <a:rPr lang="cs-CZ" sz="2800" i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w</a:t>
                </a:r>
                <a:r>
                  <a:rPr lang="cs-CZ" sz="2800" i="1" baseline="-25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cs-CZ" sz="2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cs-CZ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cs-CZ" sz="2400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/>
                          </a:rPr>
                          <m:t>⊙</m:t>
                        </m:r>
                        <m:r>
                          <m:rPr>
                            <m:nor/>
                          </m:rPr>
                          <a:rPr lang="cs-CZ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				 </a:t>
                </a:r>
                <a:r>
                  <a:rPr lang="cs-CZ" sz="2800" i="1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w</a:t>
                </a:r>
                <a:r>
                  <a:rPr lang="cs-CZ" sz="2800" i="1" baseline="-250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</a:t>
                </a:r>
                <a:r>
                  <a:rPr lang="cs-CZ" sz="2800" i="1" baseline="-25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cs-CZ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63,8</m:t>
                        </m:r>
                      </m:num>
                      <m:den>
                        <m:r>
                          <a:rPr lang="cs-CZ" sz="30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563,8</m:t>
                        </m:r>
                      </m:den>
                    </m:f>
                  </m:oMath>
                </a14:m>
                <a:r>
                  <a:rPr lang="cs-CZ" sz="3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</a:t>
                </a:r>
                <a:r>
                  <a:rPr lang="cs-CZ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b="1" u="dbl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0,113</a:t>
                </a:r>
                <a:r>
                  <a:rPr lang="cs-CZ" sz="2800" u="dbl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;</a:t>
                </a:r>
                <a:r>
                  <a:rPr lang="cs-CZ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    </a:t>
                </a:r>
                <a:r>
                  <a:rPr lang="cs-CZ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( t.j.   </a:t>
                </a:r>
                <a:r>
                  <a:rPr lang="cs-CZ" sz="2800" b="1" u="dbl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11,3 %</a:t>
                </a:r>
                <a:r>
                  <a:rPr lang="cs-CZ" sz="2800" u="dbl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cs-CZ" sz="2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)</a:t>
                </a:r>
                <a:endParaRPr lang="cs-CZ" sz="28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062990"/>
                <a:ext cx="11499273" cy="5852308"/>
              </a:xfrm>
              <a:prstGeom prst="rect">
                <a:avLst/>
              </a:prstGeom>
              <a:blipFill>
                <a:blip r:embed="rId2"/>
                <a:stretch>
                  <a:fillRect l="-1113" t="-5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812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298</Words>
  <Application>Microsoft Office PowerPoint</Application>
  <PresentationFormat>Širokoúhlá obrazovka</PresentationFormat>
  <Paragraphs>30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0" baseType="lpstr">
      <vt:lpstr>Arial</vt:lpstr>
      <vt:lpstr>Arial Unicode MS</vt:lpstr>
      <vt:lpstr>Calibri</vt:lpstr>
      <vt:lpstr>Calibri Light</vt:lpstr>
      <vt:lpstr>Cambria Math</vt:lpstr>
      <vt:lpstr>Times New Roman</vt:lpstr>
      <vt:lpstr>Motiv Office</vt:lpstr>
      <vt:lpstr>Prezentace aplikace PowerPoint</vt:lpstr>
      <vt:lpstr>MOLALITA   ( látková koncentrace )</vt:lpstr>
      <vt:lpstr>Příklad  výpočtu  molality  (látkové koncentrace) rozpuštěné  látky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45</cp:revision>
  <dcterms:created xsi:type="dcterms:W3CDTF">2022-12-18T13:31:37Z</dcterms:created>
  <dcterms:modified xsi:type="dcterms:W3CDTF">2023-03-04T14:06:29Z</dcterms:modified>
</cp:coreProperties>
</file>