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68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722B-0964-4101-B946-7488A339AFB8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2AC3-D134-43EE-9A6D-737F6D115F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722B-0964-4101-B946-7488A339AFB8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2AC3-D134-43EE-9A6D-737F6D115F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722B-0964-4101-B946-7488A339AFB8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2AC3-D134-43EE-9A6D-737F6D115F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722B-0964-4101-B946-7488A339AFB8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2AC3-D134-43EE-9A6D-737F6D115F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722B-0964-4101-B946-7488A339AFB8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2AC3-D134-43EE-9A6D-737F6D115F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722B-0964-4101-B946-7488A339AFB8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2AC3-D134-43EE-9A6D-737F6D115F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722B-0964-4101-B946-7488A339AFB8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2AC3-D134-43EE-9A6D-737F6D115F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722B-0964-4101-B946-7488A339AFB8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2AC3-D134-43EE-9A6D-737F6D115F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722B-0964-4101-B946-7488A339AFB8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2AC3-D134-43EE-9A6D-737F6D115F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722B-0964-4101-B946-7488A339AFB8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2AC3-D134-43EE-9A6D-737F6D115F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722B-0964-4101-B946-7488A339AFB8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02AC3-D134-43EE-9A6D-737F6D115F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7722B-0964-4101-B946-7488A339AFB8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02AC3-D134-43EE-9A6D-737F6D115FE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STAROVĚKÉ PÍSEMNICTVÍ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b="1" dirty="0" smtClean="0">
                <a:solidFill>
                  <a:srgbClr val="C00000"/>
                </a:solidFill>
              </a:rPr>
              <a:t> PÍSMO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>
                <a:solidFill>
                  <a:srgbClr val="C00000"/>
                </a:solidFill>
              </a:rPr>
              <a:t> ORIENTÁLNÍ LITERATURA</a:t>
            </a:r>
            <a:endParaRPr lang="cs-CZ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FORMY PSANÍ BIBLE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300" b="1" dirty="0" smtClean="0">
                <a:solidFill>
                  <a:srgbClr val="0070C0"/>
                </a:solidFill>
              </a:rPr>
              <a:t>Kronika </a:t>
            </a:r>
          </a:p>
          <a:p>
            <a:r>
              <a:rPr lang="cs-CZ" sz="3300" b="1" dirty="0" smtClean="0">
                <a:solidFill>
                  <a:srgbClr val="0070C0"/>
                </a:solidFill>
              </a:rPr>
              <a:t>Bohatýrská pověst </a:t>
            </a:r>
            <a:r>
              <a:rPr lang="cs-CZ" sz="3300" b="1" dirty="0" smtClean="0"/>
              <a:t>(David a Goliáš)</a:t>
            </a:r>
          </a:p>
          <a:p>
            <a:r>
              <a:rPr lang="cs-CZ" sz="3300" b="1" dirty="0" smtClean="0">
                <a:solidFill>
                  <a:srgbClr val="0070C0"/>
                </a:solidFill>
              </a:rPr>
              <a:t>Novelistický příběh </a:t>
            </a:r>
            <a:r>
              <a:rPr lang="cs-CZ" sz="3300" b="1" dirty="0" smtClean="0"/>
              <a:t>(Josef a jeho bratři)</a:t>
            </a:r>
          </a:p>
          <a:p>
            <a:r>
              <a:rPr lang="cs-CZ" sz="3300" b="1" dirty="0" smtClean="0">
                <a:solidFill>
                  <a:srgbClr val="0070C0"/>
                </a:solidFill>
              </a:rPr>
              <a:t>Lyrické zpěvy </a:t>
            </a:r>
            <a:r>
              <a:rPr lang="cs-CZ" sz="3300" b="1" dirty="0" smtClean="0"/>
              <a:t>(Žalmy, milostná lyrika)</a:t>
            </a:r>
          </a:p>
          <a:p>
            <a:r>
              <a:rPr lang="cs-CZ" sz="3300" b="1" dirty="0" smtClean="0">
                <a:solidFill>
                  <a:srgbClr val="0070C0"/>
                </a:solidFill>
              </a:rPr>
              <a:t>Dramatická skladba o utrpení </a:t>
            </a:r>
            <a:r>
              <a:rPr lang="cs-CZ" sz="3300" b="1" dirty="0" smtClean="0"/>
              <a:t>(Job)</a:t>
            </a:r>
          </a:p>
          <a:p>
            <a:r>
              <a:rPr lang="cs-CZ" sz="3300" b="1" dirty="0" smtClean="0">
                <a:solidFill>
                  <a:srgbClr val="0070C0"/>
                </a:solidFill>
              </a:rPr>
              <a:t>Právní předpisy, praktické instrukce, proroctví</a:t>
            </a:r>
            <a:endParaRPr lang="cs-CZ" sz="33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ORIENTÁLNÍ LITERATURA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sz="4500" b="1" dirty="0" smtClean="0">
                <a:solidFill>
                  <a:srgbClr val="FF0000"/>
                </a:solidFill>
              </a:rPr>
              <a:t>5) Indická literatura </a:t>
            </a:r>
          </a:p>
          <a:p>
            <a:r>
              <a:rPr lang="cs-CZ" dirty="0" smtClean="0"/>
              <a:t>ú</a:t>
            </a:r>
            <a:r>
              <a:rPr lang="cs-CZ" dirty="0" smtClean="0"/>
              <a:t>zemí dnešního Pákistánu a Indie, 2500 př. </a:t>
            </a:r>
            <a:r>
              <a:rPr lang="cs-CZ" dirty="0" err="1" smtClean="0"/>
              <a:t>Kr</a:t>
            </a:r>
            <a:r>
              <a:rPr lang="cs-CZ" dirty="0" smtClean="0"/>
              <a:t>.</a:t>
            </a:r>
          </a:p>
          <a:p>
            <a:r>
              <a:rPr lang="cs-CZ" dirty="0" smtClean="0"/>
              <a:t>n</a:t>
            </a:r>
            <a:r>
              <a:rPr lang="cs-CZ" dirty="0" smtClean="0"/>
              <a:t>ejstaršími indickými památkami slovesného umění jsou </a:t>
            </a:r>
            <a:r>
              <a:rPr lang="cs-CZ" b="1" dirty="0" smtClean="0">
                <a:solidFill>
                  <a:srgbClr val="0070C0"/>
                </a:solidFill>
              </a:rPr>
              <a:t>védy </a:t>
            </a:r>
            <a:r>
              <a:rPr lang="cs-CZ" dirty="0" smtClean="0"/>
              <a:t>(posvátné texty hinduismu psané ve verších)</a:t>
            </a:r>
          </a:p>
          <a:p>
            <a:endParaRPr lang="cs-CZ" dirty="0" smtClean="0"/>
          </a:p>
          <a:p>
            <a:r>
              <a:rPr lang="cs-CZ" sz="3800" b="1" dirty="0" err="1" smtClean="0">
                <a:solidFill>
                  <a:srgbClr val="C00000"/>
                </a:solidFill>
              </a:rPr>
              <a:t>Mahábharáta</a:t>
            </a:r>
            <a:r>
              <a:rPr lang="cs-CZ" sz="3800" dirty="0" smtClean="0"/>
              <a:t> (4. st. př. </a:t>
            </a:r>
            <a:r>
              <a:rPr lang="cs-CZ" sz="3800" dirty="0" err="1" smtClean="0"/>
              <a:t>Kr</a:t>
            </a:r>
            <a:r>
              <a:rPr lang="cs-CZ" sz="3800" dirty="0" smtClean="0"/>
              <a:t>. – 4 st. po </a:t>
            </a:r>
            <a:r>
              <a:rPr lang="cs-CZ" sz="3800" dirty="0" err="1" smtClean="0"/>
              <a:t>Kr</a:t>
            </a:r>
            <a:r>
              <a:rPr lang="cs-CZ" sz="3800" dirty="0" smtClean="0"/>
              <a:t>.)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dirty="0" smtClean="0">
                <a:solidFill>
                  <a:srgbClr val="0070C0"/>
                </a:solidFill>
              </a:rPr>
              <a:t>vyprávění o </a:t>
            </a:r>
            <a:r>
              <a:rPr lang="cs-CZ" dirty="0" err="1" smtClean="0">
                <a:solidFill>
                  <a:srgbClr val="0070C0"/>
                </a:solidFill>
              </a:rPr>
              <a:t>Bháratovcích</a:t>
            </a:r>
            <a:endParaRPr lang="cs-CZ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dirty="0" smtClean="0"/>
              <a:t>nejrozsáhlejší </a:t>
            </a:r>
            <a:r>
              <a:rPr lang="cs-CZ" dirty="0" smtClean="0">
                <a:solidFill>
                  <a:srgbClr val="0070C0"/>
                </a:solidFill>
              </a:rPr>
              <a:t>hrdinský epos </a:t>
            </a:r>
            <a:r>
              <a:rPr lang="cs-CZ" dirty="0" smtClean="0"/>
              <a:t>ve světové literatuře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dirty="0" smtClean="0"/>
              <a:t>soubor mýtů, legend, nábožensko-filosofických úvah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dirty="0" smtClean="0"/>
              <a:t>bratrovražedné boje mezi vládnoucími rody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r>
              <a:rPr lang="cs-CZ" sz="3800" b="1" dirty="0" err="1" smtClean="0">
                <a:solidFill>
                  <a:srgbClr val="C00000"/>
                </a:solidFill>
              </a:rPr>
              <a:t>Kámasútra</a:t>
            </a:r>
            <a:r>
              <a:rPr lang="cs-CZ" sz="3800" dirty="0" smtClean="0"/>
              <a:t> (</a:t>
            </a:r>
            <a:r>
              <a:rPr lang="cs-CZ" sz="3800" b="1" dirty="0" smtClean="0">
                <a:solidFill>
                  <a:srgbClr val="0070C0"/>
                </a:solidFill>
              </a:rPr>
              <a:t>Umění milovat</a:t>
            </a:r>
            <a:r>
              <a:rPr lang="cs-CZ" sz="3800" dirty="0" smtClean="0"/>
              <a:t>, počátek n. l.)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dirty="0" smtClean="0"/>
              <a:t>světské dílo, </a:t>
            </a:r>
            <a:r>
              <a:rPr lang="cs-CZ" dirty="0" smtClean="0">
                <a:solidFill>
                  <a:srgbClr val="0070C0"/>
                </a:solidFill>
              </a:rPr>
              <a:t>příručka sexuálního života pro bohaté měšťany </a:t>
            </a:r>
            <a:r>
              <a:rPr lang="cs-CZ" dirty="0" smtClean="0"/>
              <a:t>od bráhmana </a:t>
            </a:r>
            <a:r>
              <a:rPr lang="cs-CZ" dirty="0" err="1" smtClean="0"/>
              <a:t>Mallanágy</a:t>
            </a:r>
            <a:r>
              <a:rPr lang="cs-CZ" dirty="0" smtClean="0"/>
              <a:t> </a:t>
            </a:r>
            <a:r>
              <a:rPr lang="cs-CZ" dirty="0" err="1" smtClean="0"/>
              <a:t>Vátsjájany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ORIENTÁLNÍ LITERATURA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z="3800" b="1" dirty="0" smtClean="0">
                <a:solidFill>
                  <a:srgbClr val="FF0000"/>
                </a:solidFill>
              </a:rPr>
              <a:t>6) Čínská literatura </a:t>
            </a:r>
            <a:r>
              <a:rPr lang="cs-CZ" dirty="0" smtClean="0"/>
              <a:t>(od 12. st. př. </a:t>
            </a:r>
            <a:r>
              <a:rPr lang="cs-CZ" dirty="0" err="1" smtClean="0"/>
              <a:t>Kr</a:t>
            </a:r>
            <a:r>
              <a:rPr lang="cs-CZ" dirty="0" smtClean="0"/>
              <a:t>.)</a:t>
            </a:r>
          </a:p>
          <a:p>
            <a:r>
              <a:rPr lang="cs-CZ" dirty="0" smtClean="0"/>
              <a:t> </a:t>
            </a:r>
            <a:r>
              <a:rPr lang="cs-CZ" dirty="0" smtClean="0"/>
              <a:t>smysl pro pečlivé </a:t>
            </a:r>
            <a:r>
              <a:rPr lang="cs-CZ" dirty="0" smtClean="0">
                <a:solidFill>
                  <a:srgbClr val="0070C0"/>
                </a:solidFill>
              </a:rPr>
              <a:t>zaznamenávání historie</a:t>
            </a:r>
          </a:p>
          <a:p>
            <a:r>
              <a:rPr lang="cs-CZ" dirty="0" smtClean="0"/>
              <a:t> </a:t>
            </a:r>
            <a:r>
              <a:rPr lang="cs-CZ" dirty="0" smtClean="0"/>
              <a:t>úcta k autoritám (císař)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r>
              <a:rPr lang="cs-CZ" b="1" dirty="0" smtClean="0">
                <a:solidFill>
                  <a:srgbClr val="C00000"/>
                </a:solidFill>
              </a:rPr>
              <a:t>Kniha písní </a:t>
            </a:r>
            <a:r>
              <a:rPr lang="cs-CZ" dirty="0" smtClean="0"/>
              <a:t>– soubor čínského básnictví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dirty="0" smtClean="0"/>
              <a:t>lidové písně – milostné, svatební, hymny, ódy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r>
              <a:rPr lang="cs-CZ" b="1" dirty="0" err="1" smtClean="0">
                <a:solidFill>
                  <a:srgbClr val="C00000"/>
                </a:solidFill>
              </a:rPr>
              <a:t>Konfucius</a:t>
            </a:r>
            <a:r>
              <a:rPr lang="cs-CZ" b="1" dirty="0" smtClean="0">
                <a:solidFill>
                  <a:srgbClr val="C00000"/>
                </a:solidFill>
              </a:rPr>
              <a:t>: Hovory </a:t>
            </a:r>
            <a:r>
              <a:rPr lang="cs-CZ" dirty="0" smtClean="0"/>
              <a:t>(5. st. př. </a:t>
            </a:r>
            <a:r>
              <a:rPr lang="cs-CZ" dirty="0" err="1" smtClean="0"/>
              <a:t>Kr</a:t>
            </a:r>
            <a:r>
              <a:rPr lang="cs-CZ" dirty="0" smtClean="0"/>
              <a:t>.)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dirty="0" smtClean="0"/>
              <a:t>výklad konfucianismu ve 20 knihách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dirty="0" smtClean="0"/>
              <a:t>dialogy </a:t>
            </a:r>
            <a:r>
              <a:rPr lang="cs-CZ" dirty="0" err="1" smtClean="0"/>
              <a:t>Konfucia</a:t>
            </a:r>
            <a:r>
              <a:rPr lang="cs-CZ" dirty="0" smtClean="0"/>
              <a:t> s jeho žáky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Orientální literatura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3600" b="1" dirty="0" smtClean="0">
                <a:solidFill>
                  <a:srgbClr val="FF0000"/>
                </a:solidFill>
              </a:rPr>
              <a:t>7) Perská literatura</a:t>
            </a:r>
            <a:r>
              <a:rPr lang="cs-CZ" dirty="0" smtClean="0"/>
              <a:t> (7. st. př. </a:t>
            </a:r>
            <a:r>
              <a:rPr lang="cs-CZ" dirty="0" err="1" smtClean="0"/>
              <a:t>Kr</a:t>
            </a:r>
            <a:r>
              <a:rPr lang="cs-CZ" dirty="0" smtClean="0"/>
              <a:t>., území Iránu)</a:t>
            </a:r>
          </a:p>
          <a:p>
            <a:r>
              <a:rPr lang="cs-CZ" dirty="0" smtClean="0"/>
              <a:t>s</a:t>
            </a:r>
            <a:r>
              <a:rPr lang="cs-CZ" dirty="0" smtClean="0"/>
              <a:t>yntéza cizích tradic a kultur</a:t>
            </a:r>
          </a:p>
          <a:p>
            <a:endParaRPr lang="cs-CZ" dirty="0" smtClean="0"/>
          </a:p>
          <a:p>
            <a:r>
              <a:rPr lang="cs-CZ" sz="3400" b="1" dirty="0" err="1" smtClean="0">
                <a:solidFill>
                  <a:srgbClr val="C00000"/>
                </a:solidFill>
              </a:rPr>
              <a:t>Avesta</a:t>
            </a:r>
            <a:r>
              <a:rPr lang="cs-CZ" sz="3400" b="1" dirty="0" smtClean="0">
                <a:solidFill>
                  <a:srgbClr val="C00000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dirty="0" smtClean="0"/>
              <a:t>náboženský sborník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dirty="0" smtClean="0">
                <a:solidFill>
                  <a:srgbClr val="0070C0"/>
                </a:solidFill>
              </a:rPr>
              <a:t>princip dualismu (boj dobra a zla)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dirty="0" smtClean="0"/>
              <a:t>modlitby, mýty, lyrika, právnické texty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dirty="0" smtClean="0"/>
              <a:t>autor asi </a:t>
            </a:r>
            <a:r>
              <a:rPr lang="cs-CZ" dirty="0" err="1" smtClean="0">
                <a:solidFill>
                  <a:srgbClr val="0070C0"/>
                </a:solidFill>
              </a:rPr>
              <a:t>Zarathustra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– filosof a kazatel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PÍSMO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</a:t>
            </a:r>
            <a:r>
              <a:rPr lang="cs-CZ" dirty="0" smtClean="0"/>
              <a:t>louží k záznamu lidských myšlenek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OBRÁZKOVÉ PÍSMO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Piktografické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znázorňuje </a:t>
            </a:r>
            <a:r>
              <a:rPr lang="cs-CZ" dirty="0" smtClean="0">
                <a:solidFill>
                  <a:srgbClr val="0070C0"/>
                </a:solidFill>
              </a:rPr>
              <a:t>sdělení obrázkově </a:t>
            </a:r>
            <a:r>
              <a:rPr lang="cs-CZ" dirty="0" smtClean="0"/>
              <a:t>(zjednodušené realistické obrázky lidí, zvířat)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Znakové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kresby zjednodušeny do </a:t>
            </a:r>
            <a:r>
              <a:rPr lang="cs-CZ" dirty="0" smtClean="0">
                <a:solidFill>
                  <a:srgbClr val="0070C0"/>
                </a:solidFill>
              </a:rPr>
              <a:t>schematických </a:t>
            </a:r>
          </a:p>
          <a:p>
            <a:pPr>
              <a:buNone/>
            </a:pP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</a:rPr>
              <a:t>    a symbolických tvarů</a:t>
            </a:r>
            <a:endParaRPr lang="cs-CZ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PÍSMO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sz="5100" b="1" dirty="0" smtClean="0">
                <a:solidFill>
                  <a:srgbClr val="FF0000"/>
                </a:solidFill>
              </a:rPr>
              <a:t>FONETICKÉ PÍSMO</a:t>
            </a:r>
          </a:p>
          <a:p>
            <a:r>
              <a:rPr lang="cs-CZ" sz="4400" dirty="0"/>
              <a:t>j</a:t>
            </a:r>
            <a:r>
              <a:rPr lang="cs-CZ" sz="4400" dirty="0" smtClean="0"/>
              <a:t>ednotlivé znaky zaznamenaly konkrétní zvuky (ne symboly)</a:t>
            </a:r>
          </a:p>
          <a:p>
            <a:r>
              <a:rPr lang="cs-CZ" sz="4400" b="1" dirty="0" smtClean="0">
                <a:solidFill>
                  <a:srgbClr val="FF0000"/>
                </a:solidFill>
              </a:rPr>
              <a:t>Slabičné </a:t>
            </a:r>
            <a:r>
              <a:rPr lang="cs-CZ" sz="4400" dirty="0" smtClean="0"/>
              <a:t>–</a:t>
            </a:r>
            <a:r>
              <a:rPr lang="cs-CZ" sz="4400" b="1" dirty="0" smtClean="0"/>
              <a:t> </a:t>
            </a:r>
            <a:r>
              <a:rPr lang="cs-CZ" sz="4400" dirty="0" smtClean="0"/>
              <a:t>znaky představovaly slabiky</a:t>
            </a:r>
            <a:endParaRPr lang="cs-CZ" sz="4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sz="4400" dirty="0" smtClean="0"/>
          </a:p>
          <a:p>
            <a:r>
              <a:rPr lang="cs-CZ" sz="4400" b="1" dirty="0" smtClean="0">
                <a:solidFill>
                  <a:srgbClr val="FF0000"/>
                </a:solidFill>
              </a:rPr>
              <a:t>Hláskové</a:t>
            </a:r>
            <a:r>
              <a:rPr lang="cs-CZ" sz="4400" dirty="0" smtClean="0"/>
              <a:t> – zpočátku souhláskové</a:t>
            </a:r>
          </a:p>
          <a:p>
            <a:pPr>
              <a:buFont typeface="Wingdings" pitchFamily="2" charset="2"/>
              <a:buChar char="Ø"/>
            </a:pPr>
            <a:r>
              <a:rPr lang="cs-CZ" sz="4400" dirty="0"/>
              <a:t> </a:t>
            </a:r>
            <a:r>
              <a:rPr lang="cs-CZ" sz="4400" b="1" dirty="0" smtClean="0">
                <a:solidFill>
                  <a:srgbClr val="C00000"/>
                </a:solidFill>
              </a:rPr>
              <a:t>větev aramejská </a:t>
            </a:r>
            <a:r>
              <a:rPr lang="cs-CZ" sz="4400" dirty="0" smtClean="0"/>
              <a:t>(písmo arabské, hebrejské)</a:t>
            </a:r>
          </a:p>
          <a:p>
            <a:pPr>
              <a:buFont typeface="Wingdings" pitchFamily="2" charset="2"/>
              <a:buChar char="Ø"/>
            </a:pPr>
            <a:r>
              <a:rPr lang="cs-CZ" sz="4400" b="1" dirty="0">
                <a:solidFill>
                  <a:srgbClr val="C00000"/>
                </a:solidFill>
              </a:rPr>
              <a:t> </a:t>
            </a:r>
            <a:r>
              <a:rPr lang="cs-CZ" sz="4400" b="1" dirty="0" smtClean="0">
                <a:solidFill>
                  <a:srgbClr val="C00000"/>
                </a:solidFill>
              </a:rPr>
              <a:t>větev řecká </a:t>
            </a:r>
            <a:r>
              <a:rPr lang="cs-CZ" sz="4400" dirty="0" smtClean="0"/>
              <a:t>– </a:t>
            </a:r>
          </a:p>
          <a:p>
            <a:pPr>
              <a:buNone/>
            </a:pPr>
            <a:r>
              <a:rPr lang="cs-CZ" sz="4400" dirty="0"/>
              <a:t> </a:t>
            </a:r>
            <a:r>
              <a:rPr lang="cs-CZ" sz="4400" dirty="0" smtClean="0"/>
              <a:t> - Řekové doplnili znaky pro samohlásky, vytvořili první úplné písmo na světě, </a:t>
            </a:r>
            <a:r>
              <a:rPr lang="cs-CZ" sz="4400" dirty="0" smtClean="0">
                <a:solidFill>
                  <a:srgbClr val="0070C0"/>
                </a:solidFill>
              </a:rPr>
              <a:t>obrátili směr psaní na</a:t>
            </a:r>
            <a:r>
              <a:rPr lang="cs-CZ" sz="4400" b="1" dirty="0" smtClean="0">
                <a:solidFill>
                  <a:srgbClr val="0070C0"/>
                </a:solidFill>
              </a:rPr>
              <a:t> </a:t>
            </a:r>
            <a:r>
              <a:rPr lang="cs-CZ" sz="4400" b="1" dirty="0" err="1" smtClean="0">
                <a:solidFill>
                  <a:srgbClr val="0070C0"/>
                </a:solidFill>
              </a:rPr>
              <a:t>levopravý</a:t>
            </a:r>
            <a:endParaRPr lang="cs-CZ" sz="44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sz="4400" dirty="0"/>
              <a:t> </a:t>
            </a:r>
            <a:r>
              <a:rPr lang="cs-CZ" sz="4400" dirty="0" smtClean="0"/>
              <a:t> - </a:t>
            </a:r>
            <a:r>
              <a:rPr lang="cs-CZ" sz="4400" dirty="0" smtClean="0">
                <a:solidFill>
                  <a:srgbClr val="FF0000"/>
                </a:solidFill>
              </a:rPr>
              <a:t>z řeckého písma vyšly 2 hlavní vývojové větve písma:</a:t>
            </a:r>
          </a:p>
          <a:p>
            <a:pPr>
              <a:buFont typeface="Wingdings" pitchFamily="2" charset="2"/>
              <a:buChar char="q"/>
            </a:pPr>
            <a:r>
              <a:rPr lang="cs-CZ" sz="4400" dirty="0">
                <a:solidFill>
                  <a:srgbClr val="0070C0"/>
                </a:solidFill>
              </a:rPr>
              <a:t> </a:t>
            </a:r>
            <a:r>
              <a:rPr lang="cs-CZ" sz="4400" dirty="0" smtClean="0">
                <a:solidFill>
                  <a:srgbClr val="0070C0"/>
                </a:solidFill>
              </a:rPr>
              <a:t>východní - hlaholice, cyrilice</a:t>
            </a:r>
          </a:p>
          <a:p>
            <a:pPr>
              <a:buFont typeface="Wingdings" pitchFamily="2" charset="2"/>
              <a:buChar char="q"/>
            </a:pPr>
            <a:r>
              <a:rPr lang="cs-CZ" sz="4400" dirty="0">
                <a:solidFill>
                  <a:srgbClr val="0070C0"/>
                </a:solidFill>
              </a:rPr>
              <a:t> </a:t>
            </a:r>
            <a:r>
              <a:rPr lang="cs-CZ" sz="4400" dirty="0" smtClean="0">
                <a:solidFill>
                  <a:srgbClr val="0070C0"/>
                </a:solidFill>
              </a:rPr>
              <a:t>západní - latinka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ORIENTÁLNÍ LITERATURA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sz="11200" b="1" dirty="0" smtClean="0">
                <a:solidFill>
                  <a:srgbClr val="FF0000"/>
                </a:solidFill>
              </a:rPr>
              <a:t>1</a:t>
            </a:r>
            <a:r>
              <a:rPr lang="cs-CZ" sz="11200" b="1" dirty="0">
                <a:solidFill>
                  <a:srgbClr val="FF0000"/>
                </a:solidFill>
              </a:rPr>
              <a:t>) Sumerská literatura</a:t>
            </a:r>
            <a:r>
              <a:rPr lang="cs-CZ" sz="11200" dirty="0">
                <a:solidFill>
                  <a:srgbClr val="FF0000"/>
                </a:solidFill>
              </a:rPr>
              <a:t> – Mezopotámie </a:t>
            </a:r>
            <a:r>
              <a:rPr lang="cs-CZ" sz="9200" dirty="0"/>
              <a:t>(3500-539 př. </a:t>
            </a:r>
            <a:r>
              <a:rPr lang="cs-CZ" sz="9200" dirty="0" err="1" smtClean="0"/>
              <a:t>Kr</a:t>
            </a:r>
            <a:r>
              <a:rPr lang="cs-CZ" sz="9200" dirty="0" smtClean="0"/>
              <a:t>.</a:t>
            </a:r>
            <a:r>
              <a:rPr lang="cs-CZ" sz="9200" dirty="0" smtClean="0"/>
              <a:t>)</a:t>
            </a:r>
            <a:endParaRPr lang="cs-CZ" sz="9200" dirty="0" smtClean="0"/>
          </a:p>
          <a:p>
            <a:r>
              <a:rPr lang="cs-CZ" sz="9200" dirty="0" smtClean="0">
                <a:solidFill>
                  <a:srgbClr val="0070C0"/>
                </a:solidFill>
              </a:rPr>
              <a:t>průkopníky </a:t>
            </a:r>
            <a:r>
              <a:rPr lang="cs-CZ" sz="9200" dirty="0">
                <a:solidFill>
                  <a:srgbClr val="0070C0"/>
                </a:solidFill>
              </a:rPr>
              <a:t>písma byli nesemitští Sumerové</a:t>
            </a:r>
            <a:r>
              <a:rPr lang="cs-CZ" sz="9200" dirty="0"/>
              <a:t> – vynalezli desítkový početní systém a obrázkové písmo, z něj se vyvinulo klínové písmo</a:t>
            </a:r>
            <a:endParaRPr lang="cs-CZ" sz="9200" dirty="0" smtClean="0"/>
          </a:p>
          <a:p>
            <a:r>
              <a:rPr lang="cs-CZ" sz="9200" dirty="0" smtClean="0">
                <a:solidFill>
                  <a:srgbClr val="0070C0"/>
                </a:solidFill>
              </a:rPr>
              <a:t>dochovaná </a:t>
            </a:r>
            <a:r>
              <a:rPr lang="cs-CZ" sz="9200" dirty="0">
                <a:solidFill>
                  <a:srgbClr val="0070C0"/>
                </a:solidFill>
              </a:rPr>
              <a:t>kultura Mezopotámie </a:t>
            </a:r>
            <a:r>
              <a:rPr lang="cs-CZ" sz="9200" dirty="0"/>
              <a:t>– části velkých knihoven hliněných tabulek</a:t>
            </a:r>
            <a:endParaRPr lang="cs-CZ" sz="9200" dirty="0" smtClean="0"/>
          </a:p>
          <a:p>
            <a:pPr>
              <a:buNone/>
            </a:pPr>
            <a:r>
              <a:rPr lang="cs-CZ" sz="9200" dirty="0"/>
              <a:t> </a:t>
            </a:r>
            <a:endParaRPr lang="cs-CZ" sz="9200" dirty="0" smtClean="0"/>
          </a:p>
          <a:p>
            <a:r>
              <a:rPr lang="cs-CZ" sz="9200" b="1" dirty="0">
                <a:solidFill>
                  <a:srgbClr val="C00000"/>
                </a:solidFill>
              </a:rPr>
              <a:t>Epos o </a:t>
            </a:r>
            <a:r>
              <a:rPr lang="cs-CZ" sz="9200" b="1" dirty="0" err="1" smtClean="0">
                <a:solidFill>
                  <a:srgbClr val="C00000"/>
                </a:solidFill>
              </a:rPr>
              <a:t>Gilgamešovi</a:t>
            </a:r>
            <a:r>
              <a:rPr lang="cs-CZ" sz="9200" b="1" dirty="0" smtClean="0">
                <a:solidFill>
                  <a:srgbClr val="C00000"/>
                </a:solidFill>
              </a:rPr>
              <a:t> </a:t>
            </a:r>
            <a:r>
              <a:rPr lang="cs-CZ" sz="9200" dirty="0" smtClean="0"/>
              <a:t>(asi 2000 př. </a:t>
            </a:r>
            <a:r>
              <a:rPr lang="cs-CZ" sz="9200" dirty="0" err="1" smtClean="0"/>
              <a:t>Kr</a:t>
            </a:r>
            <a:r>
              <a:rPr lang="cs-CZ" sz="9200" dirty="0" smtClean="0"/>
              <a:t>.), </a:t>
            </a:r>
            <a:r>
              <a:rPr lang="cs-CZ" sz="9200" dirty="0" smtClean="0">
                <a:solidFill>
                  <a:srgbClr val="0070C0"/>
                </a:solidFill>
              </a:rPr>
              <a:t>prolog + 4 části – 12 tabulek</a:t>
            </a:r>
            <a:endParaRPr lang="cs-CZ" sz="9200" b="1" dirty="0" smtClean="0">
              <a:solidFill>
                <a:srgbClr val="0070C0"/>
              </a:solidFill>
            </a:endParaRPr>
          </a:p>
          <a:p>
            <a:r>
              <a:rPr lang="cs-CZ" sz="8000" dirty="0" smtClean="0"/>
              <a:t>považován </a:t>
            </a:r>
            <a:r>
              <a:rPr lang="cs-CZ" sz="8000" dirty="0"/>
              <a:t>za nejstarší dílo světové literatury</a:t>
            </a:r>
            <a:endParaRPr lang="cs-CZ" sz="8000" dirty="0" smtClean="0"/>
          </a:p>
          <a:p>
            <a:r>
              <a:rPr lang="cs-CZ" sz="8000" dirty="0" smtClean="0">
                <a:solidFill>
                  <a:srgbClr val="0070C0"/>
                </a:solidFill>
              </a:rPr>
              <a:t>hrdinou </a:t>
            </a:r>
            <a:r>
              <a:rPr lang="cs-CZ" sz="8000" dirty="0">
                <a:solidFill>
                  <a:srgbClr val="0070C0"/>
                </a:solidFill>
              </a:rPr>
              <a:t>je bájný král města </a:t>
            </a:r>
            <a:r>
              <a:rPr lang="cs-CZ" sz="8000" dirty="0" err="1">
                <a:solidFill>
                  <a:srgbClr val="0070C0"/>
                </a:solidFill>
              </a:rPr>
              <a:t>Uruk</a:t>
            </a:r>
            <a:r>
              <a:rPr lang="cs-CZ" sz="8000" dirty="0">
                <a:solidFill>
                  <a:srgbClr val="0070C0"/>
                </a:solidFill>
              </a:rPr>
              <a:t> a jeho přítel, polodivoký člověk </a:t>
            </a:r>
            <a:r>
              <a:rPr lang="cs-CZ" sz="8000" dirty="0" err="1">
                <a:solidFill>
                  <a:srgbClr val="0070C0"/>
                </a:solidFill>
              </a:rPr>
              <a:t>Enkidu</a:t>
            </a:r>
            <a:endParaRPr lang="cs-CZ" sz="8000" dirty="0" smtClean="0">
              <a:solidFill>
                <a:srgbClr val="0070C0"/>
              </a:solidFill>
            </a:endParaRPr>
          </a:p>
          <a:p>
            <a:r>
              <a:rPr lang="cs-CZ" sz="8000" dirty="0" smtClean="0">
                <a:solidFill>
                  <a:srgbClr val="0070C0"/>
                </a:solidFill>
              </a:rPr>
              <a:t>prožívají </a:t>
            </a:r>
            <a:r>
              <a:rPr lang="cs-CZ" sz="8000" dirty="0">
                <a:solidFill>
                  <a:srgbClr val="0070C0"/>
                </a:solidFill>
              </a:rPr>
              <a:t>spolu řadu </a:t>
            </a:r>
            <a:r>
              <a:rPr lang="cs-CZ" sz="8000" b="1" dirty="0">
                <a:solidFill>
                  <a:srgbClr val="0070C0"/>
                </a:solidFill>
              </a:rPr>
              <a:t>dobrodružství na cestě za nesmrtelností</a:t>
            </a:r>
            <a:endParaRPr lang="cs-CZ" sz="8000" b="1" dirty="0" smtClean="0">
              <a:solidFill>
                <a:srgbClr val="0070C0"/>
              </a:solidFill>
            </a:endParaRPr>
          </a:p>
          <a:p>
            <a:r>
              <a:rPr lang="cs-CZ" sz="8000" dirty="0" smtClean="0"/>
              <a:t>součástí </a:t>
            </a:r>
            <a:r>
              <a:rPr lang="cs-CZ" sz="8000" dirty="0"/>
              <a:t>je i příběh o potopě</a:t>
            </a:r>
            <a:endParaRPr lang="cs-CZ" sz="8000" dirty="0" smtClean="0"/>
          </a:p>
          <a:p>
            <a:r>
              <a:rPr lang="cs-CZ" sz="8000" dirty="0" smtClean="0"/>
              <a:t>v</a:t>
            </a:r>
            <a:r>
              <a:rPr lang="cs-CZ" sz="8000" dirty="0"/>
              <a:t> závěru si </a:t>
            </a:r>
            <a:r>
              <a:rPr lang="cs-CZ" sz="8000" dirty="0" err="1"/>
              <a:t>Gilgameš</a:t>
            </a:r>
            <a:r>
              <a:rPr lang="cs-CZ" sz="8000" dirty="0"/>
              <a:t> uvědomuje konečnost lidského života, zároveň pochopí velikost a nesmrtelnost díla, které po člověku zůstane (velkolepé </a:t>
            </a:r>
            <a:r>
              <a:rPr lang="cs-CZ" sz="8000" dirty="0" err="1"/>
              <a:t>urucké</a:t>
            </a:r>
            <a:r>
              <a:rPr lang="cs-CZ" sz="8000" dirty="0"/>
              <a:t> hradby)</a:t>
            </a:r>
            <a:endParaRPr lang="cs-CZ" sz="80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ORIENTÁLNÍ LITERATURA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sz="3300" b="1" dirty="0">
                <a:solidFill>
                  <a:srgbClr val="FF0000"/>
                </a:solidFill>
              </a:rPr>
              <a:t>2) Staroegyptská literatura</a:t>
            </a:r>
            <a:r>
              <a:rPr lang="cs-CZ" sz="3300" dirty="0">
                <a:solidFill>
                  <a:srgbClr val="FF0000"/>
                </a:solidFill>
              </a:rPr>
              <a:t> </a:t>
            </a:r>
            <a:r>
              <a:rPr lang="cs-CZ" dirty="0"/>
              <a:t>(přelom 4. a 3. </a:t>
            </a:r>
            <a:r>
              <a:rPr lang="cs-CZ" dirty="0" smtClean="0"/>
              <a:t>tis. </a:t>
            </a:r>
            <a:r>
              <a:rPr lang="cs-CZ" dirty="0"/>
              <a:t>př. </a:t>
            </a:r>
            <a:r>
              <a:rPr lang="cs-CZ" dirty="0" err="1" smtClean="0"/>
              <a:t>Kr</a:t>
            </a:r>
            <a:r>
              <a:rPr lang="cs-CZ" dirty="0" smtClean="0"/>
              <a:t>.)</a:t>
            </a:r>
          </a:p>
          <a:p>
            <a:r>
              <a:rPr lang="cs-CZ" dirty="0" smtClean="0"/>
              <a:t>země </a:t>
            </a:r>
            <a:r>
              <a:rPr lang="cs-CZ" dirty="0"/>
              <a:t>pyramid, soch faraonů, sfing, území podél Nilu, hieroglyfické písmo na papyru)</a:t>
            </a:r>
            <a:endParaRPr lang="cs-CZ" dirty="0" smtClean="0"/>
          </a:p>
          <a:p>
            <a:pPr>
              <a:buNone/>
            </a:pPr>
            <a:r>
              <a:rPr lang="cs-CZ" dirty="0"/>
              <a:t> </a:t>
            </a:r>
            <a:endParaRPr lang="cs-CZ" dirty="0" smtClean="0"/>
          </a:p>
          <a:p>
            <a:r>
              <a:rPr lang="cs-CZ" sz="3300" b="1" dirty="0">
                <a:solidFill>
                  <a:srgbClr val="C00000"/>
                </a:solidFill>
              </a:rPr>
              <a:t>Vlastní životopis </a:t>
            </a:r>
            <a:r>
              <a:rPr lang="cs-CZ" sz="3300" b="1" dirty="0" err="1">
                <a:solidFill>
                  <a:srgbClr val="C00000"/>
                </a:solidFill>
              </a:rPr>
              <a:t>Sinuhetův</a:t>
            </a:r>
            <a:endParaRPr lang="cs-CZ" sz="3300" dirty="0" smtClean="0">
              <a:solidFill>
                <a:srgbClr val="C00000"/>
              </a:solidFill>
            </a:endParaRPr>
          </a:p>
          <a:p>
            <a:r>
              <a:rPr lang="cs-CZ" dirty="0" smtClean="0"/>
              <a:t>autobiografie </a:t>
            </a:r>
            <a:r>
              <a:rPr lang="cs-CZ" dirty="0"/>
              <a:t>vysokého královského úředníka a lékaře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sz="3300" b="1" dirty="0">
                <a:solidFill>
                  <a:srgbClr val="C00000"/>
                </a:solidFill>
              </a:rPr>
              <a:t>Kniha mrtvých</a:t>
            </a:r>
            <a:endParaRPr lang="cs-CZ" sz="3300" dirty="0" smtClean="0">
              <a:solidFill>
                <a:srgbClr val="C00000"/>
              </a:solidFill>
            </a:endParaRPr>
          </a:p>
          <a:p>
            <a:r>
              <a:rPr lang="cs-CZ" dirty="0" smtClean="0"/>
              <a:t>soubor </a:t>
            </a:r>
            <a:r>
              <a:rPr lang="cs-CZ" dirty="0"/>
              <a:t>náboženských textů, rady pro zemřelé na cestu do záhrobí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ORIENTÁLNÍ LITERATURA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sz="12800" b="1" dirty="0" smtClean="0">
                <a:solidFill>
                  <a:srgbClr val="FF0000"/>
                </a:solidFill>
              </a:rPr>
              <a:t>3) Arabská literatura</a:t>
            </a:r>
            <a:r>
              <a:rPr lang="cs-CZ" sz="12800" dirty="0" smtClean="0">
                <a:solidFill>
                  <a:srgbClr val="FF0000"/>
                </a:solidFill>
              </a:rPr>
              <a:t> </a:t>
            </a:r>
            <a:r>
              <a:rPr lang="cs-CZ" sz="10400" dirty="0" smtClean="0"/>
              <a:t>(od 7. </a:t>
            </a:r>
            <a:r>
              <a:rPr lang="cs-CZ" sz="10400" dirty="0" smtClean="0"/>
              <a:t>po </a:t>
            </a:r>
            <a:r>
              <a:rPr lang="cs-CZ" sz="10400" dirty="0" err="1" smtClean="0"/>
              <a:t>Kr</a:t>
            </a:r>
            <a:r>
              <a:rPr lang="cs-CZ" sz="10400" dirty="0" smtClean="0"/>
              <a:t>.</a:t>
            </a:r>
            <a:r>
              <a:rPr lang="cs-CZ" sz="10400" dirty="0" smtClean="0"/>
              <a:t>)</a:t>
            </a:r>
          </a:p>
          <a:p>
            <a:r>
              <a:rPr lang="cs-CZ" sz="10400" dirty="0" smtClean="0"/>
              <a:t>umění vychází z principu islámu</a:t>
            </a:r>
          </a:p>
          <a:p>
            <a:pPr>
              <a:buNone/>
            </a:pPr>
            <a:endParaRPr lang="cs-CZ" sz="10400" dirty="0" smtClean="0"/>
          </a:p>
          <a:p>
            <a:r>
              <a:rPr lang="cs-CZ" sz="10400" b="1" dirty="0" smtClean="0">
                <a:solidFill>
                  <a:srgbClr val="C00000"/>
                </a:solidFill>
              </a:rPr>
              <a:t>Korán</a:t>
            </a:r>
            <a:endParaRPr lang="cs-CZ" sz="10400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10400" dirty="0" smtClean="0"/>
              <a:t>základní text islámu, zachycuje zjevení </a:t>
            </a:r>
            <a:r>
              <a:rPr lang="cs-CZ" sz="10400" dirty="0" smtClean="0">
                <a:solidFill>
                  <a:srgbClr val="0070C0"/>
                </a:solidFill>
              </a:rPr>
              <a:t>proroka </a:t>
            </a:r>
            <a:r>
              <a:rPr lang="cs-CZ" sz="10400" dirty="0" err="1" smtClean="0">
                <a:solidFill>
                  <a:srgbClr val="0070C0"/>
                </a:solidFill>
              </a:rPr>
              <a:t>Muhammada</a:t>
            </a:r>
            <a:endParaRPr lang="cs-CZ" sz="104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10400" dirty="0" smtClean="0"/>
              <a:t>ustavuje celkový kodex muslimského života, dává základ islámského práva</a:t>
            </a:r>
          </a:p>
          <a:p>
            <a:pPr>
              <a:buNone/>
            </a:pPr>
            <a:endParaRPr lang="cs-CZ" sz="9600" dirty="0" smtClean="0"/>
          </a:p>
          <a:p>
            <a:r>
              <a:rPr lang="cs-CZ" sz="8800" b="1" dirty="0" smtClean="0">
                <a:solidFill>
                  <a:srgbClr val="C00000"/>
                </a:solidFill>
              </a:rPr>
              <a:t>Hadíth </a:t>
            </a:r>
            <a:r>
              <a:rPr lang="cs-CZ" sz="8800" dirty="0" smtClean="0"/>
              <a:t>– náboženský text o skutcích, životě a názorech proroka </a:t>
            </a:r>
            <a:r>
              <a:rPr lang="cs-CZ" sz="8800" dirty="0" err="1" smtClean="0"/>
              <a:t>Muhammada</a:t>
            </a:r>
            <a:endParaRPr lang="cs-CZ" sz="8800" dirty="0" smtClean="0"/>
          </a:p>
          <a:p>
            <a:endParaRPr lang="cs-CZ" sz="8800" b="1" dirty="0" smtClean="0">
              <a:solidFill>
                <a:srgbClr val="C00000"/>
              </a:solidFill>
            </a:endParaRPr>
          </a:p>
          <a:p>
            <a:r>
              <a:rPr lang="cs-CZ" sz="8800" b="1" dirty="0" smtClean="0">
                <a:solidFill>
                  <a:srgbClr val="C00000"/>
                </a:solidFill>
              </a:rPr>
              <a:t>Tisíc a jedna noc </a:t>
            </a:r>
          </a:p>
          <a:p>
            <a:pPr>
              <a:buFont typeface="Wingdings" pitchFamily="2" charset="2"/>
              <a:buChar char="Ø"/>
            </a:pPr>
            <a:r>
              <a:rPr lang="cs-CZ" sz="8800" dirty="0" smtClean="0"/>
              <a:t> soubor lidových vyprávění princezny Šeherezády z období raného středověku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ORIENTÁLNÍ LITERATURA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sz="5100" b="1" dirty="0">
                <a:solidFill>
                  <a:srgbClr val="FF0000"/>
                </a:solidFill>
              </a:rPr>
              <a:t>4) Hebrejská literatura</a:t>
            </a:r>
            <a:endParaRPr lang="cs-CZ" sz="5100" dirty="0" smtClean="0">
              <a:solidFill>
                <a:srgbClr val="FF0000"/>
              </a:solidFill>
            </a:endParaRPr>
          </a:p>
          <a:p>
            <a:r>
              <a:rPr lang="cs-CZ" sz="3600" dirty="0" smtClean="0"/>
              <a:t>literatura </a:t>
            </a:r>
            <a:r>
              <a:rPr lang="cs-CZ" sz="3600" dirty="0"/>
              <a:t>starověkých palestinských Židů, užívajících hebrejský jazyk</a:t>
            </a:r>
            <a:endParaRPr lang="cs-CZ" sz="3600" dirty="0" smtClean="0"/>
          </a:p>
          <a:p>
            <a:r>
              <a:rPr lang="cs-CZ" sz="3600" dirty="0" smtClean="0"/>
              <a:t>most </a:t>
            </a:r>
            <a:r>
              <a:rPr lang="cs-CZ" sz="3600" dirty="0"/>
              <a:t>mezi orientální a evropskou </a:t>
            </a:r>
            <a:r>
              <a:rPr lang="cs-CZ" sz="3600" dirty="0" smtClean="0"/>
              <a:t>literaturou</a:t>
            </a:r>
          </a:p>
          <a:p>
            <a:pPr>
              <a:buNone/>
            </a:pPr>
            <a:endParaRPr lang="cs-CZ" dirty="0" smtClean="0"/>
          </a:p>
          <a:p>
            <a:r>
              <a:rPr lang="cs-CZ" sz="4400" dirty="0" smtClean="0">
                <a:solidFill>
                  <a:srgbClr val="C00000"/>
                </a:solidFill>
              </a:rPr>
              <a:t> </a:t>
            </a:r>
            <a:r>
              <a:rPr lang="cs-CZ" sz="4400" b="1" dirty="0" smtClean="0">
                <a:solidFill>
                  <a:srgbClr val="C00000"/>
                </a:solidFill>
              </a:rPr>
              <a:t>Bible </a:t>
            </a:r>
            <a:r>
              <a:rPr lang="cs-CZ" sz="4400" b="1" dirty="0">
                <a:solidFill>
                  <a:srgbClr val="C00000"/>
                </a:solidFill>
              </a:rPr>
              <a:t>(Písmo svaté)</a:t>
            </a:r>
            <a:endParaRPr lang="cs-CZ" sz="4400" dirty="0" smtClean="0">
              <a:solidFill>
                <a:srgbClr val="C00000"/>
              </a:solidFill>
            </a:endParaRPr>
          </a:p>
          <a:p>
            <a:r>
              <a:rPr lang="cs-CZ" sz="3600" dirty="0" smtClean="0"/>
              <a:t>nejčtenější </a:t>
            </a:r>
            <a:r>
              <a:rPr lang="cs-CZ" sz="3600" dirty="0"/>
              <a:t>a nejrozsáhlejší kniha na světě, překlad do 495 jazyků</a:t>
            </a:r>
            <a:endParaRPr lang="cs-CZ" sz="3600" dirty="0" smtClean="0"/>
          </a:p>
          <a:p>
            <a:r>
              <a:rPr lang="cs-CZ" sz="3600" dirty="0" smtClean="0"/>
              <a:t>postavy</a:t>
            </a:r>
            <a:r>
              <a:rPr lang="cs-CZ" sz="3600" dirty="0"/>
              <a:t>, příběhy a podobenství se staly inspiračním zdrojem pro světové umění</a:t>
            </a:r>
            <a:endParaRPr lang="cs-CZ" sz="3600" dirty="0" smtClean="0"/>
          </a:p>
          <a:p>
            <a:r>
              <a:rPr lang="cs-CZ" sz="3600" dirty="0" smtClean="0">
                <a:solidFill>
                  <a:srgbClr val="0070C0"/>
                </a:solidFill>
              </a:rPr>
              <a:t>obsahuje </a:t>
            </a:r>
            <a:r>
              <a:rPr lang="cs-CZ" sz="3600" dirty="0">
                <a:solidFill>
                  <a:srgbClr val="0070C0"/>
                </a:solidFill>
              </a:rPr>
              <a:t>pravidla náboženské víry a morálky</a:t>
            </a:r>
            <a:endParaRPr lang="cs-CZ" sz="3600" dirty="0" smtClean="0">
              <a:solidFill>
                <a:srgbClr val="0070C0"/>
              </a:solidFill>
            </a:endParaRPr>
          </a:p>
          <a:p>
            <a:r>
              <a:rPr lang="cs-CZ" sz="3600" dirty="0" smtClean="0"/>
              <a:t>náboženské </a:t>
            </a:r>
            <a:r>
              <a:rPr lang="cs-CZ" sz="3600" dirty="0"/>
              <a:t>poselství (základní učení o víře v jednoho Boha)</a:t>
            </a:r>
            <a:endParaRPr lang="cs-CZ" sz="3600" dirty="0" smtClean="0"/>
          </a:p>
          <a:p>
            <a:r>
              <a:rPr lang="cs-CZ" sz="3600" dirty="0" smtClean="0"/>
              <a:t>skládá </a:t>
            </a:r>
            <a:r>
              <a:rPr lang="cs-CZ" sz="3600" dirty="0"/>
              <a:t>se ze </a:t>
            </a:r>
            <a:r>
              <a:rPr lang="cs-CZ" sz="3600" b="1" dirty="0">
                <a:solidFill>
                  <a:srgbClr val="0070C0"/>
                </a:solidFill>
              </a:rPr>
              <a:t>Starého a Nového zákona </a:t>
            </a:r>
            <a:r>
              <a:rPr lang="cs-CZ" sz="3600" dirty="0"/>
              <a:t>(zákon je zde ve významu smlouvy mezi Bohem a Izraelity ve Starém zákoně a mezi Bohem a křesťany v Novém zákoně)</a:t>
            </a:r>
            <a:endParaRPr lang="cs-CZ" sz="3600" dirty="0" smtClean="0"/>
          </a:p>
          <a:p>
            <a:r>
              <a:rPr lang="cs-CZ" sz="3600" dirty="0" smtClean="0">
                <a:solidFill>
                  <a:srgbClr val="0070C0"/>
                </a:solidFill>
              </a:rPr>
              <a:t>základní </a:t>
            </a:r>
            <a:r>
              <a:rPr lang="cs-CZ" sz="3600" dirty="0">
                <a:solidFill>
                  <a:srgbClr val="0070C0"/>
                </a:solidFill>
              </a:rPr>
              <a:t>kniha dvou světových náboženství, judaismu (Starý zákon) a křesťanství (SZ i NZ)</a:t>
            </a:r>
            <a:endParaRPr lang="cs-CZ" sz="3600" dirty="0" smtClean="0">
              <a:solidFill>
                <a:srgbClr val="0070C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BIBLE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STARÝ ZÁKON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cs-CZ" sz="9800" b="1" dirty="0">
                <a:solidFill>
                  <a:srgbClr val="FF0000"/>
                </a:solidFill>
              </a:rPr>
              <a:t>Starý zákon (39 knih, 10. – 2. st. př. </a:t>
            </a:r>
            <a:r>
              <a:rPr lang="cs-CZ" sz="9800" b="1" dirty="0" err="1">
                <a:solidFill>
                  <a:srgbClr val="FF0000"/>
                </a:solidFill>
              </a:rPr>
              <a:t>Kr</a:t>
            </a:r>
            <a:r>
              <a:rPr lang="cs-CZ" sz="9800" b="1" dirty="0">
                <a:solidFill>
                  <a:srgbClr val="FF0000"/>
                </a:solidFill>
              </a:rPr>
              <a:t>.)</a:t>
            </a:r>
            <a:endParaRPr lang="cs-CZ" sz="9800" dirty="0" smtClean="0">
              <a:solidFill>
                <a:srgbClr val="FF0000"/>
              </a:solidFill>
            </a:endParaRPr>
          </a:p>
          <a:p>
            <a:r>
              <a:rPr lang="cs-CZ" sz="6500" dirty="0" smtClean="0"/>
              <a:t>psán </a:t>
            </a:r>
            <a:r>
              <a:rPr lang="cs-CZ" sz="6500" b="1" i="1" dirty="0">
                <a:solidFill>
                  <a:srgbClr val="0070C0"/>
                </a:solidFill>
              </a:rPr>
              <a:t>hebrejsky</a:t>
            </a:r>
            <a:r>
              <a:rPr lang="cs-CZ" sz="6500" dirty="0"/>
              <a:t>, základ židovského náboženství</a:t>
            </a:r>
            <a:endParaRPr lang="cs-CZ" sz="6500" dirty="0" smtClean="0"/>
          </a:p>
          <a:p>
            <a:r>
              <a:rPr lang="cs-CZ" sz="6500" dirty="0" smtClean="0">
                <a:solidFill>
                  <a:srgbClr val="0070C0"/>
                </a:solidFill>
              </a:rPr>
              <a:t>má </a:t>
            </a:r>
            <a:r>
              <a:rPr lang="cs-CZ" sz="6500" dirty="0">
                <a:solidFill>
                  <a:srgbClr val="0070C0"/>
                </a:solidFill>
              </a:rPr>
              <a:t>3 části – tóra, prorocké knihy, spisy</a:t>
            </a:r>
            <a:endParaRPr lang="cs-CZ" sz="6500" dirty="0" smtClean="0">
              <a:solidFill>
                <a:srgbClr val="0070C0"/>
              </a:solidFill>
            </a:endParaRPr>
          </a:p>
          <a:p>
            <a:r>
              <a:rPr lang="cs-CZ" sz="6500" b="1" i="1" dirty="0" smtClean="0">
                <a:solidFill>
                  <a:srgbClr val="C00000"/>
                </a:solidFill>
              </a:rPr>
              <a:t>pět </a:t>
            </a:r>
            <a:r>
              <a:rPr lang="cs-CZ" sz="6500" b="1" i="1" dirty="0">
                <a:solidFill>
                  <a:srgbClr val="C00000"/>
                </a:solidFill>
              </a:rPr>
              <a:t>knih Mojžíšových</a:t>
            </a:r>
            <a:r>
              <a:rPr lang="cs-CZ" sz="6500" dirty="0">
                <a:solidFill>
                  <a:srgbClr val="C00000"/>
                </a:solidFill>
              </a:rPr>
              <a:t> </a:t>
            </a:r>
            <a:r>
              <a:rPr lang="cs-CZ" sz="6500" dirty="0"/>
              <a:t>(řecky Pentateuch, </a:t>
            </a:r>
            <a:r>
              <a:rPr lang="cs-CZ" sz="6500" dirty="0" smtClean="0"/>
              <a:t>hebrejsky </a:t>
            </a:r>
            <a:r>
              <a:rPr lang="cs-CZ" sz="6500" dirty="0"/>
              <a:t>tóra)</a:t>
            </a:r>
            <a:endParaRPr lang="cs-CZ" sz="6500" dirty="0" smtClean="0"/>
          </a:p>
          <a:p>
            <a:r>
              <a:rPr lang="cs-CZ" sz="6500" b="1" dirty="0" smtClean="0">
                <a:solidFill>
                  <a:srgbClr val="0070C0"/>
                </a:solidFill>
              </a:rPr>
              <a:t>Genesis a Exodus </a:t>
            </a:r>
            <a:r>
              <a:rPr lang="cs-CZ" sz="6500" dirty="0"/>
              <a:t>– stvoření světa a člověka, život Adama a Evy, prvotní hřích, zavraždění Ábela Kainem, potopa světa, zmatení jazyků při stavbě babylonské věže, vznik národů, vyvolení Abraháma za patriarchu Židů, osudy jeho potomků – Izáka a Jákoba, zajetí Židů v Egyptě  a jejich vyvedení Mojžíšem, desatero Božích přikázání</a:t>
            </a:r>
            <a:endParaRPr lang="cs-CZ" sz="6500" dirty="0" smtClean="0"/>
          </a:p>
          <a:p>
            <a:r>
              <a:rPr lang="cs-CZ" sz="6500" b="1" dirty="0" err="1" smtClean="0">
                <a:solidFill>
                  <a:srgbClr val="0070C0"/>
                </a:solidFill>
              </a:rPr>
              <a:t>Levitikus</a:t>
            </a:r>
            <a:r>
              <a:rPr lang="cs-CZ" sz="6500" b="1" dirty="0" smtClean="0">
                <a:solidFill>
                  <a:srgbClr val="0070C0"/>
                </a:solidFill>
              </a:rPr>
              <a:t> (předpisy </a:t>
            </a:r>
            <a:r>
              <a:rPr lang="cs-CZ" sz="6500" b="1" smtClean="0">
                <a:solidFill>
                  <a:srgbClr val="0070C0"/>
                </a:solidFill>
              </a:rPr>
              <a:t>pro kněze), </a:t>
            </a:r>
            <a:r>
              <a:rPr lang="cs-CZ" sz="6500" b="1" dirty="0" err="1">
                <a:solidFill>
                  <a:srgbClr val="0070C0"/>
                </a:solidFill>
              </a:rPr>
              <a:t>Numeri</a:t>
            </a:r>
            <a:r>
              <a:rPr lang="cs-CZ" sz="6500" b="1" dirty="0">
                <a:solidFill>
                  <a:srgbClr val="0070C0"/>
                </a:solidFill>
              </a:rPr>
              <a:t> a Deuteronomium </a:t>
            </a:r>
            <a:r>
              <a:rPr lang="cs-CZ" sz="6500" dirty="0"/>
              <a:t>– obsahují příběhy, morální, etická a kulturní ustanovení</a:t>
            </a:r>
            <a:endParaRPr lang="cs-CZ" sz="6500" dirty="0" smtClean="0"/>
          </a:p>
          <a:p>
            <a:r>
              <a:rPr lang="cs-CZ" sz="6500" b="1" i="1" dirty="0" smtClean="0">
                <a:solidFill>
                  <a:srgbClr val="C00000"/>
                </a:solidFill>
              </a:rPr>
              <a:t>knihy </a:t>
            </a:r>
            <a:r>
              <a:rPr lang="cs-CZ" sz="6500" b="1" i="1" dirty="0">
                <a:solidFill>
                  <a:srgbClr val="C00000"/>
                </a:solidFill>
              </a:rPr>
              <a:t>proroků</a:t>
            </a:r>
            <a:r>
              <a:rPr lang="cs-CZ" sz="6500" dirty="0">
                <a:solidFill>
                  <a:srgbClr val="C00000"/>
                </a:solidFill>
              </a:rPr>
              <a:t> </a:t>
            </a:r>
            <a:r>
              <a:rPr lang="cs-CZ" sz="6500" dirty="0"/>
              <a:t>– Soudců, Samuelovy, Královské, skutky a výroky proroků (</a:t>
            </a:r>
            <a:r>
              <a:rPr lang="cs-CZ" sz="6500" dirty="0" err="1"/>
              <a:t>Ezdráš</a:t>
            </a:r>
            <a:r>
              <a:rPr lang="cs-CZ" sz="6500" dirty="0"/>
              <a:t>, </a:t>
            </a:r>
            <a:r>
              <a:rPr lang="cs-CZ" sz="6500" dirty="0" err="1"/>
              <a:t>Izaiáš</a:t>
            </a:r>
            <a:r>
              <a:rPr lang="cs-CZ" sz="6500" dirty="0"/>
              <a:t>, Jeremiáš)</a:t>
            </a:r>
            <a:endParaRPr lang="cs-CZ" sz="6500" dirty="0" smtClean="0"/>
          </a:p>
          <a:p>
            <a:r>
              <a:rPr lang="cs-CZ" sz="6500" b="1" i="1" dirty="0" smtClean="0">
                <a:solidFill>
                  <a:srgbClr val="C00000"/>
                </a:solidFill>
              </a:rPr>
              <a:t>spisy</a:t>
            </a:r>
            <a:r>
              <a:rPr lang="cs-CZ" sz="6500" dirty="0" smtClean="0"/>
              <a:t> </a:t>
            </a:r>
            <a:r>
              <a:rPr lang="cs-CZ" sz="6500" dirty="0"/>
              <a:t>– Žalmy, Job, Přísloví, Píseň písní, Rút, Kazatel, Pláč Jeremiášův, Ester</a:t>
            </a:r>
            <a:endParaRPr lang="cs-CZ" sz="65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BIBLE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NOVÝ ZÁKON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3800" b="1" dirty="0">
                <a:solidFill>
                  <a:srgbClr val="FF0000"/>
                </a:solidFill>
              </a:rPr>
              <a:t>Nový zákon (27 knih, 1. – 2. st. n. l.)</a:t>
            </a:r>
            <a:endParaRPr lang="cs-CZ" sz="3800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psáno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b="1" i="1" dirty="0">
                <a:solidFill>
                  <a:srgbClr val="0070C0"/>
                </a:solidFill>
              </a:rPr>
              <a:t>řecky</a:t>
            </a:r>
            <a:r>
              <a:rPr lang="cs-CZ" i="1" dirty="0"/>
              <a:t>,</a:t>
            </a:r>
            <a:r>
              <a:rPr lang="cs-CZ" dirty="0"/>
              <a:t> nejstarší památky křesťanské literatury</a:t>
            </a:r>
            <a:endParaRPr lang="cs-CZ" dirty="0" smtClean="0"/>
          </a:p>
          <a:p>
            <a:r>
              <a:rPr lang="cs-CZ" b="1" i="1" dirty="0" smtClean="0">
                <a:solidFill>
                  <a:srgbClr val="C00000"/>
                </a:solidFill>
              </a:rPr>
              <a:t>4 </a:t>
            </a:r>
            <a:r>
              <a:rPr lang="cs-CZ" b="1" i="1" dirty="0">
                <a:solidFill>
                  <a:srgbClr val="C00000"/>
                </a:solidFill>
              </a:rPr>
              <a:t>evangelia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(Matouš, Marek, Lukáš, Jan) – vyprávějí o životě, umučení a zmrtvýchvstání Ježíše Krista, podobenství</a:t>
            </a:r>
            <a:endParaRPr lang="cs-CZ" dirty="0" smtClean="0"/>
          </a:p>
          <a:p>
            <a:r>
              <a:rPr lang="cs-CZ" b="1" i="1" dirty="0" smtClean="0">
                <a:solidFill>
                  <a:srgbClr val="C00000"/>
                </a:solidFill>
              </a:rPr>
              <a:t>Skutky </a:t>
            </a:r>
            <a:r>
              <a:rPr lang="cs-CZ" b="1" i="1" dirty="0">
                <a:solidFill>
                  <a:srgbClr val="C00000"/>
                </a:solidFill>
              </a:rPr>
              <a:t>apoštolů </a:t>
            </a:r>
            <a:r>
              <a:rPr lang="cs-CZ" dirty="0"/>
              <a:t>– o působení Kristových žáků, rozvoj křesťanství</a:t>
            </a:r>
            <a:endParaRPr lang="cs-CZ" dirty="0" smtClean="0"/>
          </a:p>
          <a:p>
            <a:r>
              <a:rPr lang="cs-CZ" b="1" i="1" dirty="0" smtClean="0">
                <a:solidFill>
                  <a:srgbClr val="C00000"/>
                </a:solidFill>
              </a:rPr>
              <a:t>Listy</a:t>
            </a:r>
            <a:r>
              <a:rPr lang="cs-CZ" dirty="0" smtClean="0"/>
              <a:t> </a:t>
            </a:r>
            <a:r>
              <a:rPr lang="cs-CZ" dirty="0"/>
              <a:t>– 21 epištol (píše Pavel, Jakub, Petr, Jan, Juda)</a:t>
            </a:r>
            <a:endParaRPr lang="cs-CZ" dirty="0" smtClean="0"/>
          </a:p>
          <a:p>
            <a:r>
              <a:rPr lang="cs-CZ" b="1" i="1" dirty="0" smtClean="0">
                <a:solidFill>
                  <a:srgbClr val="C00000"/>
                </a:solidFill>
              </a:rPr>
              <a:t>Zjevení </a:t>
            </a:r>
            <a:r>
              <a:rPr lang="cs-CZ" b="1" i="1" dirty="0">
                <a:solidFill>
                  <a:srgbClr val="C00000"/>
                </a:solidFill>
              </a:rPr>
              <a:t>Janovo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– Apokalypsa, cílem je ukázat skrytý smysl událostí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657</Words>
  <Application>Microsoft Office PowerPoint</Application>
  <PresentationFormat>Předvádění na obrazovce (4:3)</PresentationFormat>
  <Paragraphs>123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STAROVĚKÉ PÍSEMNICTVÍ</vt:lpstr>
      <vt:lpstr>PÍSMO</vt:lpstr>
      <vt:lpstr>PÍSMO</vt:lpstr>
      <vt:lpstr>ORIENTÁLNÍ LITERATURA</vt:lpstr>
      <vt:lpstr>ORIENTÁLNÍ LITERATURA</vt:lpstr>
      <vt:lpstr>ORIENTÁLNÍ LITERATURA</vt:lpstr>
      <vt:lpstr>ORIENTÁLNÍ LITERATURA</vt:lpstr>
      <vt:lpstr>BIBLE STARÝ ZÁKON</vt:lpstr>
      <vt:lpstr>BIBLE NOVÝ ZÁKON</vt:lpstr>
      <vt:lpstr>FORMY PSANÍ BIBLE</vt:lpstr>
      <vt:lpstr>ORIENTÁLNÍ LITERATURA</vt:lpstr>
      <vt:lpstr>ORIENTÁLNÍ LITERATURA</vt:lpstr>
      <vt:lpstr>Orientální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STAROVĚKÉ PÍSEMNICTVÍ</dc:title>
  <dc:creator>yvett</dc:creator>
  <cp:lastModifiedBy>yvett</cp:lastModifiedBy>
  <cp:revision>12</cp:revision>
  <dcterms:created xsi:type="dcterms:W3CDTF">2022-12-04T16:39:24Z</dcterms:created>
  <dcterms:modified xsi:type="dcterms:W3CDTF">2022-12-12T18:56:48Z</dcterms:modified>
</cp:coreProperties>
</file>