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53CA-4567-430B-8386-B6C8AE801C73}" type="datetimeFigureOut">
              <a:rPr lang="cs-CZ" smtClean="0"/>
              <a:t>27.11.2022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DEE-8AEB-4522-B1BC-A69B25B754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53CA-4567-430B-8386-B6C8AE801C73}" type="datetimeFigureOut">
              <a:rPr lang="cs-CZ" smtClean="0"/>
              <a:t>27.11.2022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DEE-8AEB-4522-B1BC-A69B25B754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53CA-4567-430B-8386-B6C8AE801C73}" type="datetimeFigureOut">
              <a:rPr lang="cs-CZ" smtClean="0"/>
              <a:t>27.11.2022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DEE-8AEB-4522-B1BC-A69B25B754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53CA-4567-430B-8386-B6C8AE801C73}" type="datetimeFigureOut">
              <a:rPr lang="cs-CZ" smtClean="0"/>
              <a:t>27.11.2022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DEE-8AEB-4522-B1BC-A69B25B754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53CA-4567-430B-8386-B6C8AE801C73}" type="datetimeFigureOut">
              <a:rPr lang="cs-CZ" smtClean="0"/>
              <a:t>27.11.2022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DEE-8AEB-4522-B1BC-A69B25B754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53CA-4567-430B-8386-B6C8AE801C73}" type="datetimeFigureOut">
              <a:rPr lang="cs-CZ" smtClean="0"/>
              <a:t>27.11.2022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DEE-8AEB-4522-B1BC-A69B25B754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53CA-4567-430B-8386-B6C8AE801C73}" type="datetimeFigureOut">
              <a:rPr lang="cs-CZ" smtClean="0"/>
              <a:t>27.11.2022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DEE-8AEB-4522-B1BC-A69B25B754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53CA-4567-430B-8386-B6C8AE801C73}" type="datetimeFigureOut">
              <a:rPr lang="cs-CZ" smtClean="0"/>
              <a:t>27.11.2022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DEE-8AEB-4522-B1BC-A69B25B754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53CA-4567-430B-8386-B6C8AE801C73}" type="datetimeFigureOut">
              <a:rPr lang="cs-CZ" smtClean="0"/>
              <a:t>27.11.2022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DEE-8AEB-4522-B1BC-A69B25B754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53CA-4567-430B-8386-B6C8AE801C73}" type="datetimeFigureOut">
              <a:rPr lang="cs-CZ" smtClean="0"/>
              <a:t>27.11.2022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DEE-8AEB-4522-B1BC-A69B25B754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53CA-4567-430B-8386-B6C8AE801C73}" type="datetimeFigureOut">
              <a:rPr lang="cs-CZ" smtClean="0"/>
              <a:t>27.11.2022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2DEE-8AEB-4522-B1BC-A69B25B754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353CA-4567-430B-8386-B6C8AE801C73}" type="datetimeFigureOut">
              <a:rPr lang="cs-CZ" smtClean="0"/>
              <a:t>27.11.2022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42DEE-8AEB-4522-B1BC-A69B25B7540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SLOHOVÝ ÚTVAR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VYPRAVOVÁNÍ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(VYPRÁVĚNÍ)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VYPRAVOVÁNÍ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Funkční styl:</a:t>
            </a:r>
            <a:r>
              <a:rPr lang="cs-CZ" sz="3600" dirty="0" smtClean="0"/>
              <a:t> </a:t>
            </a:r>
            <a:r>
              <a:rPr lang="cs-CZ" sz="3600" b="1" dirty="0" smtClean="0">
                <a:solidFill>
                  <a:srgbClr val="C00000"/>
                </a:solidFill>
              </a:rPr>
              <a:t>PROSTĚSDĚLOVACÍ, UMĚLECKÝ</a:t>
            </a:r>
          </a:p>
          <a:p>
            <a:r>
              <a:rPr lang="cs-CZ" sz="3600" dirty="0" smtClean="0">
                <a:solidFill>
                  <a:srgbClr val="0070C0"/>
                </a:solidFill>
              </a:rPr>
              <a:t>Slohový postup: </a:t>
            </a:r>
            <a:r>
              <a:rPr lang="cs-CZ" sz="3600" b="1" dirty="0" smtClean="0">
                <a:solidFill>
                  <a:srgbClr val="C00000"/>
                </a:solidFill>
              </a:rPr>
              <a:t>VYPRÁVĚCÍ</a:t>
            </a:r>
            <a:r>
              <a:rPr lang="cs-CZ" sz="3600" dirty="0" smtClean="0">
                <a:solidFill>
                  <a:srgbClr val="C00000"/>
                </a:solidFill>
              </a:rPr>
              <a:t> (popisný, úvahový)</a:t>
            </a:r>
          </a:p>
          <a:p>
            <a:endParaRPr lang="cs-CZ" dirty="0"/>
          </a:p>
          <a:p>
            <a:r>
              <a:rPr lang="cs-CZ" sz="3400" dirty="0"/>
              <a:t>a</a:t>
            </a:r>
            <a:r>
              <a:rPr lang="cs-CZ" sz="3400" dirty="0" smtClean="0"/>
              <a:t>dresátovi nastiňován děj</a:t>
            </a:r>
          </a:p>
          <a:p>
            <a:r>
              <a:rPr lang="cs-CZ" sz="3400" dirty="0"/>
              <a:t>m</a:t>
            </a:r>
            <a:r>
              <a:rPr lang="cs-CZ" sz="3400" dirty="0" smtClean="0"/>
              <a:t>ezi jednotlivými složkami děje je </a:t>
            </a:r>
            <a:r>
              <a:rPr lang="cs-CZ" sz="3400" dirty="0" smtClean="0">
                <a:solidFill>
                  <a:srgbClr val="0070C0"/>
                </a:solidFill>
              </a:rPr>
              <a:t>časová </a:t>
            </a:r>
          </a:p>
          <a:p>
            <a:pPr>
              <a:buNone/>
            </a:pPr>
            <a:r>
              <a:rPr lang="cs-CZ" sz="3400" dirty="0">
                <a:solidFill>
                  <a:srgbClr val="0070C0"/>
                </a:solidFill>
              </a:rPr>
              <a:t> </a:t>
            </a:r>
            <a:r>
              <a:rPr lang="cs-CZ" sz="3400" dirty="0" smtClean="0">
                <a:solidFill>
                  <a:srgbClr val="0070C0"/>
                </a:solidFill>
              </a:rPr>
              <a:t>   a příčinná souvislost</a:t>
            </a:r>
          </a:p>
          <a:p>
            <a:r>
              <a:rPr lang="cs-CZ" sz="3400" dirty="0">
                <a:solidFill>
                  <a:srgbClr val="C00000"/>
                </a:solidFill>
              </a:rPr>
              <a:t>c</a:t>
            </a:r>
            <a:r>
              <a:rPr lang="cs-CZ" sz="3400" dirty="0" smtClean="0">
                <a:solidFill>
                  <a:srgbClr val="C00000"/>
                </a:solidFill>
              </a:rPr>
              <a:t>íl</a:t>
            </a:r>
            <a:r>
              <a:rPr lang="cs-CZ" sz="3400" dirty="0" smtClean="0"/>
              <a:t> – prezentace konkrétního příběhu či události jako uzavřeného celku s napínavým průběhem završeným pointou</a:t>
            </a:r>
          </a:p>
          <a:p>
            <a:r>
              <a:rPr lang="cs-CZ" sz="3400" dirty="0"/>
              <a:t>a</a:t>
            </a:r>
            <a:r>
              <a:rPr lang="cs-CZ" sz="3400" dirty="0" smtClean="0"/>
              <a:t>utor zachycuje </a:t>
            </a:r>
            <a:r>
              <a:rPr lang="cs-CZ" sz="3400" dirty="0" smtClean="0">
                <a:solidFill>
                  <a:srgbClr val="0070C0"/>
                </a:solidFill>
              </a:rPr>
              <a:t>nejen událost, ale i prostředí, charaktery osob, jejich duševní vlastnosti, motivy jednání a jejich řeč</a:t>
            </a:r>
            <a:endParaRPr lang="cs-CZ" sz="3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VYPRAVOVÁNÍ - </a:t>
            </a:r>
            <a:r>
              <a:rPr lang="cs-CZ" b="1" dirty="0" smtClean="0">
                <a:solidFill>
                  <a:srgbClr val="FF0000"/>
                </a:solidFill>
              </a:rPr>
              <a:t>KOMPOZICE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</a:t>
            </a:r>
            <a:r>
              <a:rPr lang="cs-CZ" dirty="0" smtClean="0"/>
              <a:t>ako v dramatu </a:t>
            </a:r>
            <a:r>
              <a:rPr lang="cs-CZ" dirty="0" smtClean="0">
                <a:solidFill>
                  <a:srgbClr val="0070C0"/>
                </a:solidFill>
              </a:rPr>
              <a:t>(expozice, kolize, krize, peripetie, rozuzlení/pointa)</a:t>
            </a:r>
          </a:p>
          <a:p>
            <a:r>
              <a:rPr lang="cs-CZ" b="1" dirty="0">
                <a:solidFill>
                  <a:srgbClr val="C00000"/>
                </a:solidFill>
              </a:rPr>
              <a:t>ú</a:t>
            </a:r>
            <a:r>
              <a:rPr lang="cs-CZ" b="1" dirty="0" smtClean="0">
                <a:solidFill>
                  <a:srgbClr val="C00000"/>
                </a:solidFill>
              </a:rPr>
              <a:t>vod – zápletka – rozuzlení</a:t>
            </a:r>
          </a:p>
          <a:p>
            <a:r>
              <a:rPr lang="cs-CZ" dirty="0"/>
              <a:t>n</a:t>
            </a:r>
            <a:r>
              <a:rPr lang="cs-CZ" dirty="0" smtClean="0"/>
              <a:t>utná </a:t>
            </a:r>
            <a:r>
              <a:rPr lang="cs-CZ" dirty="0" smtClean="0">
                <a:solidFill>
                  <a:srgbClr val="0070C0"/>
                </a:solidFill>
              </a:rPr>
              <a:t>přítomnost </a:t>
            </a:r>
            <a:r>
              <a:rPr lang="cs-CZ" b="1" dirty="0" smtClean="0">
                <a:solidFill>
                  <a:srgbClr val="002060"/>
                </a:solidFill>
              </a:rPr>
              <a:t>ZÁPLETKY</a:t>
            </a:r>
            <a:r>
              <a:rPr lang="cs-CZ" dirty="0" smtClean="0">
                <a:solidFill>
                  <a:srgbClr val="0070C0"/>
                </a:solidFill>
              </a:rPr>
              <a:t> a její vyřešení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chronologický</a:t>
            </a:r>
            <a:r>
              <a:rPr lang="cs-CZ" dirty="0" smtClean="0">
                <a:solidFill>
                  <a:srgbClr val="0070C0"/>
                </a:solidFill>
              </a:rPr>
              <a:t> kompoziční postup </a:t>
            </a:r>
            <a:r>
              <a:rPr lang="cs-CZ" dirty="0" smtClean="0"/>
              <a:t>(retrospektivní, paralelní…)</a:t>
            </a:r>
          </a:p>
          <a:p>
            <a:r>
              <a:rPr lang="cs-CZ" dirty="0">
                <a:solidFill>
                  <a:srgbClr val="0070C0"/>
                </a:solidFill>
              </a:rPr>
              <a:t>g</a:t>
            </a:r>
            <a:r>
              <a:rPr lang="cs-CZ" dirty="0" smtClean="0">
                <a:solidFill>
                  <a:srgbClr val="0070C0"/>
                </a:solidFill>
              </a:rPr>
              <a:t>radace děje</a:t>
            </a:r>
            <a:r>
              <a:rPr lang="cs-CZ" dirty="0" smtClean="0"/>
              <a:t> x </a:t>
            </a:r>
            <a:r>
              <a:rPr lang="cs-CZ" dirty="0" smtClean="0">
                <a:solidFill>
                  <a:srgbClr val="0070C0"/>
                </a:solidFill>
              </a:rPr>
              <a:t>retardace děje </a:t>
            </a:r>
            <a:r>
              <a:rPr lang="cs-CZ" dirty="0" smtClean="0"/>
              <a:t>(oddalování řešení, zpomalování děje)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VYPRÁVĚCÍ POSTUP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u</a:t>
            </a:r>
            <a:r>
              <a:rPr lang="cs-CZ" sz="3600" dirty="0" smtClean="0"/>
              <a:t>dálosti v pohybu, vývoji a čase</a:t>
            </a:r>
          </a:p>
          <a:p>
            <a:r>
              <a:rPr lang="cs-CZ" sz="3600" dirty="0">
                <a:solidFill>
                  <a:srgbClr val="0070C0"/>
                </a:solidFill>
              </a:rPr>
              <a:t>z</a:t>
            </a:r>
            <a:r>
              <a:rPr lang="cs-CZ" sz="3600" dirty="0" smtClean="0">
                <a:solidFill>
                  <a:srgbClr val="0070C0"/>
                </a:solidFill>
              </a:rPr>
              <a:t>ákladní čas vypravování </a:t>
            </a:r>
            <a:r>
              <a:rPr lang="cs-CZ" sz="3600" b="1" dirty="0" smtClean="0"/>
              <a:t>–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b="1" dirty="0" smtClean="0">
                <a:solidFill>
                  <a:srgbClr val="C00000"/>
                </a:solidFill>
              </a:rPr>
              <a:t>čas minulý</a:t>
            </a:r>
          </a:p>
          <a:p>
            <a:r>
              <a:rPr lang="cs-CZ" sz="3600" dirty="0">
                <a:solidFill>
                  <a:srgbClr val="0070C0"/>
                </a:solidFill>
              </a:rPr>
              <a:t>p</a:t>
            </a:r>
            <a:r>
              <a:rPr lang="cs-CZ" sz="3600" dirty="0" smtClean="0">
                <a:solidFill>
                  <a:srgbClr val="0070C0"/>
                </a:solidFill>
              </a:rPr>
              <a:t>ostupná dějová linie</a:t>
            </a:r>
            <a:r>
              <a:rPr lang="cs-CZ" sz="3600" dirty="0" smtClean="0"/>
              <a:t> – příslovce </a:t>
            </a:r>
            <a:r>
              <a:rPr lang="cs-CZ" sz="3600" b="1" dirty="0" smtClean="0"/>
              <a:t>„pak, potom, nato, vtom, tu, náhle…“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VYPRAVOVÁNÍ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JAZYKOVÉ PROSTŘEDKY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s</a:t>
            </a:r>
            <a:r>
              <a:rPr lang="cs-CZ" dirty="0" smtClean="0">
                <a:solidFill>
                  <a:srgbClr val="0070C0"/>
                </a:solidFill>
              </a:rPr>
              <a:t>lovní zásoba vychází </a:t>
            </a:r>
            <a:r>
              <a:rPr lang="cs-CZ" b="1" dirty="0" smtClean="0">
                <a:solidFill>
                  <a:srgbClr val="0070C0"/>
                </a:solidFill>
              </a:rPr>
              <a:t>ze všech vrstev národního jazyka</a:t>
            </a:r>
          </a:p>
          <a:p>
            <a:r>
              <a:rPr lang="cs-CZ" dirty="0">
                <a:solidFill>
                  <a:srgbClr val="0070C0"/>
                </a:solidFill>
              </a:rPr>
              <a:t>d</a:t>
            </a:r>
            <a:r>
              <a:rPr lang="cs-CZ" dirty="0" smtClean="0">
                <a:solidFill>
                  <a:srgbClr val="0070C0"/>
                </a:solidFill>
              </a:rPr>
              <a:t>ynamická slovesa (dějová)</a:t>
            </a:r>
          </a:p>
          <a:p>
            <a:r>
              <a:rPr lang="cs-CZ" dirty="0">
                <a:solidFill>
                  <a:srgbClr val="0070C0"/>
                </a:solidFill>
              </a:rPr>
              <a:t>s</a:t>
            </a:r>
            <a:r>
              <a:rPr lang="cs-CZ" dirty="0" smtClean="0">
                <a:solidFill>
                  <a:srgbClr val="0070C0"/>
                </a:solidFill>
              </a:rPr>
              <a:t>myslově názorné a konkrétní výrazy </a:t>
            </a:r>
            <a:r>
              <a:rPr lang="cs-CZ" dirty="0" smtClean="0"/>
              <a:t>= živé a názorné vypravování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PŘÍMÁ ŘEČ </a:t>
            </a:r>
            <a:r>
              <a:rPr lang="cs-CZ" dirty="0" smtClean="0">
                <a:solidFill>
                  <a:srgbClr val="0070C0"/>
                </a:solidFill>
              </a:rPr>
              <a:t>(řeč postav) </a:t>
            </a:r>
            <a:r>
              <a:rPr lang="cs-CZ" dirty="0" smtClean="0"/>
              <a:t>– zde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je možné </a:t>
            </a:r>
            <a:r>
              <a:rPr lang="cs-CZ" dirty="0" smtClean="0">
                <a:solidFill>
                  <a:srgbClr val="0070C0"/>
                </a:solidFill>
              </a:rPr>
              <a:t>užití </a:t>
            </a:r>
          </a:p>
          <a:p>
            <a:pPr>
              <a:buNone/>
            </a:pP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   </a:t>
            </a:r>
            <a:r>
              <a:rPr lang="cs-CZ" dirty="0" smtClean="0">
                <a:solidFill>
                  <a:srgbClr val="0070C0"/>
                </a:solidFill>
              </a:rPr>
              <a:t>i nespisovných výrazů </a:t>
            </a:r>
          </a:p>
          <a:p>
            <a:r>
              <a:rPr lang="cs-CZ" dirty="0"/>
              <a:t>p</a:t>
            </a:r>
            <a:r>
              <a:rPr lang="cs-CZ" dirty="0" smtClean="0"/>
              <a:t>řirovnání, rčení, obrazné prostředky…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VYPRAVOVÁNÍ - </a:t>
            </a:r>
            <a:r>
              <a:rPr lang="cs-CZ" b="1" dirty="0" smtClean="0">
                <a:solidFill>
                  <a:srgbClr val="FF0000"/>
                </a:solidFill>
              </a:rPr>
              <a:t>SYNTAX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4200" b="1" dirty="0">
                <a:solidFill>
                  <a:srgbClr val="0070C0"/>
                </a:solidFill>
              </a:rPr>
              <a:t>n</a:t>
            </a:r>
            <a:r>
              <a:rPr lang="cs-CZ" sz="4200" b="1" dirty="0" smtClean="0">
                <a:solidFill>
                  <a:srgbClr val="0070C0"/>
                </a:solidFill>
              </a:rPr>
              <a:t>epříliš složitá větná stavba </a:t>
            </a:r>
            <a:r>
              <a:rPr lang="cs-CZ" sz="4200" b="1" dirty="0" smtClean="0"/>
              <a:t>(pozor na přetížené věty)</a:t>
            </a:r>
            <a:endParaRPr lang="cs-CZ" sz="4200" b="1" dirty="0" smtClean="0">
              <a:solidFill>
                <a:srgbClr val="0070C0"/>
              </a:solidFill>
            </a:endParaRPr>
          </a:p>
          <a:p>
            <a:r>
              <a:rPr lang="cs-CZ" sz="4200" b="1" dirty="0">
                <a:solidFill>
                  <a:srgbClr val="0070C0"/>
                </a:solidFill>
              </a:rPr>
              <a:t>p</a:t>
            </a:r>
            <a:r>
              <a:rPr lang="cs-CZ" sz="4200" b="1" dirty="0" smtClean="0">
                <a:solidFill>
                  <a:srgbClr val="0070C0"/>
                </a:solidFill>
              </a:rPr>
              <a:t>řevaha oznamovacích vět </a:t>
            </a:r>
            <a:r>
              <a:rPr lang="cs-CZ" sz="4200" dirty="0" smtClean="0"/>
              <a:t>+ věty tázací, rozkazovací, zvolací</a:t>
            </a:r>
          </a:p>
          <a:p>
            <a:r>
              <a:rPr lang="cs-CZ" sz="4200" b="1" dirty="0">
                <a:solidFill>
                  <a:srgbClr val="0070C0"/>
                </a:solidFill>
              </a:rPr>
              <a:t>s</a:t>
            </a:r>
            <a:r>
              <a:rPr lang="cs-CZ" sz="4200" b="1" dirty="0" smtClean="0">
                <a:solidFill>
                  <a:srgbClr val="0070C0"/>
                </a:solidFill>
              </a:rPr>
              <a:t>třídání přímé řeči postav</a:t>
            </a:r>
          </a:p>
          <a:p>
            <a:pPr>
              <a:buNone/>
            </a:pPr>
            <a:endParaRPr lang="cs-CZ" sz="4100" b="1" dirty="0" smtClean="0">
              <a:solidFill>
                <a:srgbClr val="0070C0"/>
              </a:solidFill>
            </a:endParaRPr>
          </a:p>
          <a:p>
            <a:r>
              <a:rPr lang="cs-CZ" sz="5100" dirty="0">
                <a:solidFill>
                  <a:srgbClr val="C00000"/>
                </a:solidFill>
              </a:rPr>
              <a:t>z</a:t>
            </a:r>
            <a:r>
              <a:rPr lang="cs-CZ" sz="5100" dirty="0" smtClean="0">
                <a:solidFill>
                  <a:srgbClr val="C00000"/>
                </a:solidFill>
              </a:rPr>
              <a:t>vláštnosti větné stavby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>
                <a:solidFill>
                  <a:srgbClr val="0070C0"/>
                </a:solidFill>
              </a:rPr>
              <a:t> </a:t>
            </a:r>
            <a:r>
              <a:rPr lang="cs-CZ" sz="4000" b="1" dirty="0" err="1" smtClean="0">
                <a:solidFill>
                  <a:srgbClr val="0070C0"/>
                </a:solidFill>
              </a:rPr>
              <a:t>osamostatnělé</a:t>
            </a:r>
            <a:r>
              <a:rPr lang="cs-CZ" sz="4000" b="1" dirty="0" smtClean="0">
                <a:solidFill>
                  <a:srgbClr val="0070C0"/>
                </a:solidFill>
              </a:rPr>
              <a:t> větné členy</a:t>
            </a:r>
          </a:p>
          <a:p>
            <a:pPr>
              <a:buNone/>
            </a:pPr>
            <a:r>
              <a:rPr lang="cs-CZ" sz="4000" dirty="0" smtClean="0"/>
              <a:t>Př.: První padl na zem poručík. </a:t>
            </a:r>
            <a:r>
              <a:rPr lang="cs-CZ" sz="4000" dirty="0" smtClean="0">
                <a:solidFill>
                  <a:srgbClr val="FF0000"/>
                </a:solidFill>
              </a:rPr>
              <a:t>Znenadání. </a:t>
            </a:r>
            <a:r>
              <a:rPr lang="cs-CZ" sz="4000" dirty="0" smtClean="0"/>
              <a:t>Jako podťatý. </a:t>
            </a:r>
          </a:p>
          <a:p>
            <a:pPr>
              <a:buNone/>
            </a:pPr>
            <a:r>
              <a:rPr lang="cs-CZ" sz="4000" dirty="0"/>
              <a:t> </a:t>
            </a:r>
            <a:r>
              <a:rPr lang="cs-CZ" sz="4000" dirty="0" smtClean="0"/>
              <a:t>                                                                                 (Ivan </a:t>
            </a:r>
            <a:r>
              <a:rPr lang="cs-CZ" sz="4000" dirty="0" err="1" smtClean="0"/>
              <a:t>Olbracht</a:t>
            </a:r>
            <a:r>
              <a:rPr lang="cs-CZ" sz="400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>
                <a:solidFill>
                  <a:srgbClr val="0070C0"/>
                </a:solidFill>
              </a:rPr>
              <a:t> </a:t>
            </a:r>
            <a:r>
              <a:rPr lang="cs-CZ" sz="4000" b="1" dirty="0" smtClean="0">
                <a:solidFill>
                  <a:srgbClr val="0070C0"/>
                </a:solidFill>
              </a:rPr>
              <a:t>infinitivní konstrukce</a:t>
            </a:r>
          </a:p>
          <a:p>
            <a:pPr>
              <a:buNone/>
            </a:pPr>
            <a:r>
              <a:rPr lang="cs-CZ" sz="4000" dirty="0" smtClean="0"/>
              <a:t>Př.: Ne a ne </a:t>
            </a:r>
            <a:r>
              <a:rPr lang="cs-CZ" sz="4000" dirty="0" smtClean="0">
                <a:solidFill>
                  <a:srgbClr val="FF0000"/>
                </a:solidFill>
              </a:rPr>
              <a:t>pršet</a:t>
            </a:r>
            <a:r>
              <a:rPr lang="cs-CZ" sz="4000" dirty="0" smtClean="0"/>
              <a:t>.</a:t>
            </a:r>
            <a:endParaRPr lang="cs-CZ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260</Words>
  <Application>Microsoft Office PowerPoint</Application>
  <PresentationFormat>Předvádění na obrazovce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SLOHOVÝ ÚTVAR</vt:lpstr>
      <vt:lpstr>VYPRAVOVÁNÍ</vt:lpstr>
      <vt:lpstr>VYPRAVOVÁNÍ - KOMPOZICE</vt:lpstr>
      <vt:lpstr>VYPRÁVĚCÍ POSTUP</vt:lpstr>
      <vt:lpstr>VYPRAVOVÁNÍ JAZYKOVÉ PROSTŘEDKY</vt:lpstr>
      <vt:lpstr>VYPRAVOVÁNÍ - SYNTAX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SLOHOVÝ ÚTVAR</dc:title>
  <dc:creator>yvett</dc:creator>
  <cp:lastModifiedBy>yvett</cp:lastModifiedBy>
  <cp:revision>10</cp:revision>
  <dcterms:created xsi:type="dcterms:W3CDTF">2022-11-27T21:42:26Z</dcterms:created>
  <dcterms:modified xsi:type="dcterms:W3CDTF">2022-11-27T23:16:21Z</dcterms:modified>
</cp:coreProperties>
</file>