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7" r:id="rId12"/>
    <p:sldId id="268" r:id="rId13"/>
    <p:sldId id="266" r:id="rId14"/>
    <p:sldId id="275" r:id="rId15"/>
    <p:sldId id="269" r:id="rId16"/>
    <p:sldId id="270" r:id="rId17"/>
    <p:sldId id="274" r:id="rId18"/>
    <p:sldId id="271" r:id="rId19"/>
    <p:sldId id="273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95" d="100"/>
          <a:sy n="95" d="100"/>
        </p:scale>
        <p:origin x="-110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EFD0022-73A1-4D63-A715-46894F5A815A}" type="datetimeFigureOut">
              <a:rPr lang="cs-CZ" smtClean="0"/>
              <a:pPr/>
              <a:t>20.11.2022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C74A81F-AAB0-4946-9A26-BD7438466C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Řeč přímá, nepřímá, nevlastní přímá, polopřímá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4558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268760"/>
            <a:ext cx="7474024" cy="30963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Karel řekl Šimonovi, </a:t>
            </a:r>
            <a:r>
              <a:rPr lang="cs-CZ" sz="3200" dirty="0" smtClean="0">
                <a:solidFill>
                  <a:schemeClr val="tx2"/>
                </a:solidFill>
              </a:rPr>
              <a:t>pojeď do té Itálie s námi</a:t>
            </a:r>
            <a:r>
              <a:rPr lang="cs-CZ" sz="3200" dirty="0" smtClean="0">
                <a:solidFill>
                  <a:schemeClr val="bg1"/>
                </a:solidFill>
              </a:rPr>
              <a:t>, ale nebylo to pozvání upřímné.</a:t>
            </a:r>
          </a:p>
          <a:p>
            <a:endParaRPr lang="cs-CZ" sz="3200" dirty="0"/>
          </a:p>
          <a:p>
            <a:r>
              <a:rPr lang="cs-CZ" sz="3200" dirty="0" smtClean="0"/>
              <a:t>Chytil ji za ruku, </a:t>
            </a:r>
            <a:r>
              <a:rPr lang="cs-CZ" sz="3200" dirty="0" smtClean="0">
                <a:solidFill>
                  <a:schemeClr val="tx2"/>
                </a:solidFill>
              </a:rPr>
              <a:t>pojď, utečeme až na konec světa</a:t>
            </a:r>
            <a:r>
              <a:rPr lang="cs-CZ" sz="3200" dirty="0" smtClean="0">
                <a:solidFill>
                  <a:schemeClr val="bg1"/>
                </a:solidFill>
              </a:rPr>
              <a:t>.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  <a:endParaRPr lang="cs-CZ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8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154097"/>
          </a:xfrm>
        </p:spPr>
        <p:txBody>
          <a:bodyPr/>
          <a:lstStyle/>
          <a:p>
            <a:r>
              <a:rPr lang="cs-CZ" dirty="0" smtClean="0"/>
              <a:t>Polopřímá řeč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88840"/>
            <a:ext cx="7171184" cy="3323503"/>
          </a:xfrm>
        </p:spPr>
        <p:txBody>
          <a:bodyPr>
            <a:normAutofit/>
          </a:bodyPr>
          <a:lstStyle/>
          <a:p>
            <a:r>
              <a:rPr lang="cs-CZ" sz="3200" dirty="0"/>
              <a:t>ř</a:t>
            </a:r>
            <a:r>
              <a:rPr lang="cs-CZ" sz="3200" dirty="0" smtClean="0"/>
              <a:t>eč postav – formálně však překračuje hranici této řeči a včleňuje se do řeči autorské</a:t>
            </a:r>
          </a:p>
          <a:p>
            <a:r>
              <a:rPr lang="cs-CZ" sz="3200" dirty="0"/>
              <a:t>b</a:t>
            </a:r>
            <a:r>
              <a:rPr lang="cs-CZ" sz="3200" dirty="0" smtClean="0"/>
              <a:t>ez uvozovek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yužití pouze 3. osoby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0021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402016" cy="41044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Uháněla, nebyla schopná ani sledovat čas, </a:t>
            </a:r>
            <a:r>
              <a:rPr lang="cs-CZ" sz="3200" dirty="0" smtClean="0">
                <a:solidFill>
                  <a:schemeClr val="tx2"/>
                </a:solidFill>
              </a:rPr>
              <a:t>přece jí nemohou ujet. Určitě na ni počkají!</a:t>
            </a:r>
          </a:p>
          <a:p>
            <a:endParaRPr lang="cs-CZ" sz="3200" dirty="0"/>
          </a:p>
          <a:p>
            <a:r>
              <a:rPr lang="cs-CZ" sz="3200" dirty="0" smtClean="0"/>
              <a:t>Jana se dotkla Kryštofovy ruky, </a:t>
            </a:r>
            <a:r>
              <a:rPr lang="cs-CZ" sz="3200" dirty="0" smtClean="0">
                <a:solidFill>
                  <a:schemeClr val="tx2"/>
                </a:solidFill>
              </a:rPr>
              <a:t>ne, takhle to nesmí dopadnout.</a:t>
            </a:r>
            <a:endParaRPr lang="cs-CZ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1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1"/>
            <a:ext cx="7171184" cy="720080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>Procvičování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08720"/>
            <a:ext cx="7695697" cy="609987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Označ věty uvozovací: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728147"/>
            <a:ext cx="8569069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Když babička dokončila své vypravování, položila jí kněžna ruku na rámě a řekla: „Tvé vypravování, stařenko, bylo velmi milé, nevíš ani, jak jsem ti za ně vděčna.“ Za chvíli se přihnaly děti. </a:t>
            </a:r>
          </a:p>
          <a:p>
            <a:r>
              <a:rPr lang="cs-CZ" sz="3200" dirty="0" smtClean="0"/>
              <a:t>„Dívejte se, babičko, co nám slečna Hortensie </a:t>
            </a:r>
          </a:p>
          <a:p>
            <a:r>
              <a:rPr lang="cs-CZ" sz="3200" dirty="0" smtClean="0"/>
              <a:t>dala!“ volaly všechny najednou a ukazovaly </a:t>
            </a:r>
          </a:p>
          <a:p>
            <a:r>
              <a:rPr lang="cs-CZ" sz="3200" dirty="0" smtClean="0"/>
              <a:t>rozličné dárky.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51177" y="5939988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 Němcová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956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76672"/>
            <a:ext cx="7695697" cy="609987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Řešení: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9" y="1628800"/>
            <a:ext cx="8064895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Když babička dokončila své vypravování, položila jí kněžna ruku na rámě a řekla:</a:t>
            </a:r>
            <a:r>
              <a:rPr lang="cs-CZ" sz="3200" dirty="0" smtClean="0"/>
              <a:t> „Tvé vypravování, stařenko, bylo velmi milé, nevíš ani, jak jsem ti za ně vděčna.“ Za chvíli se přihnaly děti. </a:t>
            </a:r>
          </a:p>
          <a:p>
            <a:r>
              <a:rPr lang="cs-CZ" sz="3200" dirty="0" smtClean="0"/>
              <a:t>„Dívejte se, babičko, co nám slečna Hortensie </a:t>
            </a:r>
          </a:p>
          <a:p>
            <a:r>
              <a:rPr lang="cs-CZ" sz="3200" dirty="0" smtClean="0"/>
              <a:t>dala!“ </a:t>
            </a:r>
            <a:r>
              <a:rPr lang="cs-CZ" sz="3200" dirty="0" smtClean="0">
                <a:solidFill>
                  <a:srgbClr val="FF0000"/>
                </a:solidFill>
              </a:rPr>
              <a:t>volaly všechny najednou a ukazovaly 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rozličné dárky. 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6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32657"/>
            <a:ext cx="7618040" cy="648071"/>
          </a:xfrm>
        </p:spPr>
        <p:txBody>
          <a:bodyPr>
            <a:noAutofit/>
          </a:bodyPr>
          <a:lstStyle/>
          <a:p>
            <a:r>
              <a:rPr lang="cs-CZ" sz="2800" b="1" dirty="0"/>
              <a:t>Změň řeč nepřímou na řeč přímou a nevlastní </a:t>
            </a:r>
            <a:r>
              <a:rPr lang="cs-CZ" sz="2800" b="1" dirty="0" smtClean="0"/>
              <a:t>přímou: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573341"/>
            <a:ext cx="697819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Pocestný se u nás zastavil a zeptal se, kde najde </a:t>
            </a:r>
          </a:p>
          <a:p>
            <a:r>
              <a:rPr lang="cs-CZ" sz="2400" dirty="0" smtClean="0"/>
              <a:t>cestu do města.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068960"/>
            <a:ext cx="566828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Pocestný se u nás zastavil a </a:t>
            </a:r>
          </a:p>
          <a:p>
            <a:r>
              <a:rPr lang="cs-CZ" sz="2400" dirty="0" smtClean="0"/>
              <a:t>zeptal se: „Kde najdu cestu do města?“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651143"/>
            <a:ext cx="555632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Pocestný se u nás zastavil a zeptal se, </a:t>
            </a:r>
          </a:p>
          <a:p>
            <a:r>
              <a:rPr lang="cs-CZ" sz="2400" dirty="0" smtClean="0"/>
              <a:t>kde najdu cestu do města?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13138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548680"/>
            <a:ext cx="7185992" cy="515151"/>
          </a:xfrm>
        </p:spPr>
        <p:txBody>
          <a:bodyPr>
            <a:normAutofit fontScale="92500"/>
          </a:bodyPr>
          <a:lstStyle/>
          <a:p>
            <a:r>
              <a:rPr lang="cs-CZ" sz="2800" b="1" dirty="0" smtClean="0"/>
              <a:t>Doplň uvozovky a interpunkční znaménka: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4247" y="1484784"/>
            <a:ext cx="7776864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Veverka vykřikl Pavlík.</a:t>
            </a:r>
          </a:p>
          <a:p>
            <a:endParaRPr lang="cs-CZ" sz="3200" dirty="0" smtClean="0"/>
          </a:p>
          <a:p>
            <a:r>
              <a:rPr lang="cs-CZ" sz="3200" dirty="0" smtClean="0"/>
              <a:t>Kde křičely děti. Chtěly ji také vidět.</a:t>
            </a:r>
          </a:p>
          <a:p>
            <a:r>
              <a:rPr lang="cs-CZ" sz="3200" dirty="0" smtClean="0"/>
              <a:t> </a:t>
            </a:r>
          </a:p>
          <a:p>
            <a:r>
              <a:rPr lang="cs-CZ" sz="3200" dirty="0" smtClean="0"/>
              <a:t>Má tady někde hnízdo řekl lesník Vácha.</a:t>
            </a:r>
          </a:p>
          <a:p>
            <a:endParaRPr lang="cs-CZ" sz="3200" dirty="0" smtClean="0"/>
          </a:p>
          <a:p>
            <a:r>
              <a:rPr lang="cs-CZ" sz="3200" dirty="0" smtClean="0"/>
              <a:t>Hnízdo smála se Slávka. Copak je veverka pták.</a:t>
            </a:r>
          </a:p>
          <a:p>
            <a:endParaRPr lang="cs-CZ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367004" y="619366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 Říha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85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548680"/>
            <a:ext cx="7185992" cy="515151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Řešení: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4247" y="1484784"/>
            <a:ext cx="7776864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„</a:t>
            </a:r>
            <a:r>
              <a:rPr lang="cs-CZ" sz="3200" dirty="0" smtClean="0"/>
              <a:t>Veverka</a:t>
            </a:r>
            <a:r>
              <a:rPr lang="cs-CZ" sz="3200" dirty="0" smtClean="0">
                <a:solidFill>
                  <a:srgbClr val="FF0000"/>
                </a:solidFill>
              </a:rPr>
              <a:t>,“</a:t>
            </a:r>
            <a:r>
              <a:rPr lang="cs-CZ" sz="3200" dirty="0" smtClean="0"/>
              <a:t> vykřikl Pavlík.</a:t>
            </a:r>
          </a:p>
          <a:p>
            <a:endParaRPr lang="cs-CZ" sz="3200" dirty="0" smtClean="0"/>
          </a:p>
          <a:p>
            <a:r>
              <a:rPr lang="cs-CZ" sz="3200" dirty="0" smtClean="0">
                <a:solidFill>
                  <a:srgbClr val="FF0000"/>
                </a:solidFill>
              </a:rPr>
              <a:t>„</a:t>
            </a:r>
            <a:r>
              <a:rPr lang="cs-CZ" sz="3200" dirty="0" smtClean="0"/>
              <a:t>Kde</a:t>
            </a:r>
            <a:r>
              <a:rPr lang="cs-CZ" sz="3200" dirty="0" smtClean="0">
                <a:solidFill>
                  <a:srgbClr val="FF0000"/>
                </a:solidFill>
              </a:rPr>
              <a:t>?“</a:t>
            </a:r>
            <a:r>
              <a:rPr lang="cs-CZ" sz="3200" dirty="0" smtClean="0"/>
              <a:t> křičely děti. Chtěly ji také vidět.</a:t>
            </a:r>
          </a:p>
          <a:p>
            <a:r>
              <a:rPr lang="cs-CZ" sz="3200" dirty="0" smtClean="0"/>
              <a:t> 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„</a:t>
            </a:r>
            <a:r>
              <a:rPr lang="cs-CZ" sz="3200" dirty="0" smtClean="0"/>
              <a:t>Má tady někde hnízdo</a:t>
            </a:r>
            <a:r>
              <a:rPr lang="cs-CZ" sz="3200" dirty="0" smtClean="0">
                <a:solidFill>
                  <a:srgbClr val="FF0000"/>
                </a:solidFill>
              </a:rPr>
              <a:t>,“</a:t>
            </a:r>
            <a:r>
              <a:rPr lang="cs-CZ" sz="3200" dirty="0" smtClean="0"/>
              <a:t> řekl lesník Vácha.</a:t>
            </a:r>
          </a:p>
          <a:p>
            <a:endParaRPr lang="cs-CZ" sz="3200" dirty="0" smtClean="0"/>
          </a:p>
          <a:p>
            <a:r>
              <a:rPr lang="cs-CZ" sz="3200" dirty="0" smtClean="0">
                <a:solidFill>
                  <a:srgbClr val="FF0000"/>
                </a:solidFill>
              </a:rPr>
              <a:t>„</a:t>
            </a:r>
            <a:r>
              <a:rPr lang="cs-CZ" sz="3200" dirty="0" smtClean="0"/>
              <a:t>Hnízdo</a:t>
            </a:r>
            <a:r>
              <a:rPr lang="cs-CZ" sz="3200" dirty="0" smtClean="0">
                <a:solidFill>
                  <a:srgbClr val="FF0000"/>
                </a:solidFill>
              </a:rPr>
              <a:t>?“</a:t>
            </a:r>
            <a:r>
              <a:rPr lang="cs-CZ" sz="3200" dirty="0" smtClean="0"/>
              <a:t> smála se Slávka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„</a:t>
            </a:r>
            <a:r>
              <a:rPr lang="cs-CZ" sz="3200" dirty="0" smtClean="0"/>
              <a:t>Copak je veverka pták</a:t>
            </a:r>
            <a:r>
              <a:rPr lang="cs-CZ" sz="3200" dirty="0">
                <a:solidFill>
                  <a:srgbClr val="FF0000"/>
                </a:solidFill>
              </a:rPr>
              <a:t>?</a:t>
            </a:r>
            <a:r>
              <a:rPr lang="cs-CZ" sz="3200" dirty="0" smtClean="0">
                <a:solidFill>
                  <a:srgbClr val="FF0000"/>
                </a:solidFill>
              </a:rPr>
              <a:t>“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4360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76672"/>
            <a:ext cx="7258000" cy="515151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Rozliš nevlastní přímou řeč od polopřímé: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700808"/>
            <a:ext cx="8136904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Statkář Pejcha se u plotu zastavil. Nechce 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souseda zdržovat, šel kolem jen náhodou. 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Nezdržuješ, zahučel a pokračoval v práci. 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Holku mu nedám, i kdyby jeho statek byl 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ještě větší. Ať se zlobí, nikoho se nebojí. 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Bádal jsem tedy v noci nevinně (nikdy nepůjdu k psychiatrům) i v tomto oboru: nežere mě snad černá závist?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7303" y="5908630"/>
            <a:ext cx="118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L. Vaculík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239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7690048" cy="1368152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Řešení 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nevlastní přímá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řeč</a:t>
            </a:r>
            <a:r>
              <a:rPr lang="cs-CZ" sz="2800" b="1" dirty="0" smtClean="0"/>
              <a:t> </a:t>
            </a:r>
            <a:r>
              <a:rPr lang="cs-CZ" sz="2800" b="1" dirty="0"/>
              <a:t> </a:t>
            </a:r>
            <a:r>
              <a:rPr lang="cs-CZ" sz="2800" b="1" dirty="0" smtClean="0"/>
              <a:t>x  </a:t>
            </a:r>
            <a:r>
              <a:rPr lang="cs-CZ" sz="2800" b="1" dirty="0" smtClean="0">
                <a:solidFill>
                  <a:schemeClr val="tx2"/>
                </a:solidFill>
              </a:rPr>
              <a:t>polopřímá řeč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0179" y="1844824"/>
            <a:ext cx="7938245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Statkář Pejcha se u plotu zastavil. </a:t>
            </a:r>
            <a:r>
              <a:rPr lang="cs-CZ" sz="3200" dirty="0" smtClean="0">
                <a:solidFill>
                  <a:schemeClr val="tx2"/>
                </a:solidFill>
              </a:rPr>
              <a:t>Nechce </a:t>
            </a:r>
          </a:p>
          <a:p>
            <a:r>
              <a:rPr lang="cs-CZ" sz="3200" dirty="0" smtClean="0">
                <a:solidFill>
                  <a:schemeClr val="tx2"/>
                </a:solidFill>
              </a:rPr>
              <a:t>souseda zdržovat, šel kolem jen náhodou. 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Nezdržuješ,</a:t>
            </a:r>
            <a:r>
              <a:rPr lang="cs-CZ" sz="3200" dirty="0" smtClean="0"/>
              <a:t> zahučel a pokračoval v práci. 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Holku mu nedám, i kdyby jeho statek byl 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ještě větší. Ať se zlobí,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tx2"/>
                </a:solidFill>
              </a:rPr>
              <a:t>nikoho se nebojí. 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Bádal jsem tedy v noci nevinně (nikdy nepůjdu k psychiatrům) i v tomto oboru: nežere mě snad černá závist?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315200" cy="1154097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Řeč přímá</a:t>
            </a:r>
            <a:endParaRPr lang="cs-CZ" sz="44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39552" y="1628801"/>
            <a:ext cx="7690048" cy="2664295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p</a:t>
            </a:r>
            <a:r>
              <a:rPr lang="cs-CZ" sz="3200" dirty="0" smtClean="0"/>
              <a:t>odává výpověď tak, jak byla vyslovena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kládá se z </a:t>
            </a:r>
            <a:r>
              <a:rPr lang="cs-CZ" sz="3200" b="1" dirty="0" smtClean="0"/>
              <a:t>promluvy</a:t>
            </a:r>
            <a:r>
              <a:rPr lang="cs-CZ" sz="3200" dirty="0" smtClean="0"/>
              <a:t> a </a:t>
            </a:r>
            <a:r>
              <a:rPr lang="cs-CZ" sz="3200" b="1" dirty="0" smtClean="0"/>
              <a:t>uvozovací věty</a:t>
            </a:r>
            <a:endParaRPr lang="cs-CZ" sz="3200" dirty="0" smtClean="0"/>
          </a:p>
          <a:p>
            <a:r>
              <a:rPr lang="cs-CZ" sz="3200" dirty="0" smtClean="0"/>
              <a:t>netvoří souvětí (poměr přímé řeči k větě uvozovací je volný)</a:t>
            </a:r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18645" y="4630021"/>
            <a:ext cx="603562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Katka řekla: „Mám tě moc ráda.“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5654808"/>
            <a:ext cx="223811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/>
              <a:t>u</a:t>
            </a:r>
            <a:r>
              <a:rPr lang="cs-CZ" sz="2400" dirty="0" smtClean="0"/>
              <a:t>vozovací věta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21487" y="5654809"/>
            <a:ext cx="145264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promluva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3075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185992" cy="925996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531224" cy="4320480"/>
          </a:xfrm>
        </p:spPr>
        <p:txBody>
          <a:bodyPr>
            <a:normAutofit/>
          </a:bodyPr>
          <a:lstStyle/>
          <a:p>
            <a:r>
              <a:rPr lang="cs-CZ" dirty="0"/>
              <a:t>MUŽÍKOVÁ, Olga a kol. Odmaturuj z českého jazyka. Brno: </a:t>
            </a:r>
            <a:r>
              <a:rPr lang="cs-CZ" dirty="0" err="1"/>
              <a:t>Didaktis</a:t>
            </a:r>
            <a:r>
              <a:rPr lang="cs-CZ" dirty="0"/>
              <a:t>, 2007, ISBN 80-7358-082-9. </a:t>
            </a:r>
          </a:p>
          <a:p>
            <a:endParaRPr lang="cs-CZ" dirty="0"/>
          </a:p>
          <a:p>
            <a:r>
              <a:rPr lang="cs-CZ" dirty="0"/>
              <a:t>MAŠKOVÁ, Drahuše. Český jazyk - přehled středoškolského učiva. Třebíč: Petra </a:t>
            </a:r>
            <a:r>
              <a:rPr lang="cs-CZ" dirty="0" err="1"/>
              <a:t>Velanová</a:t>
            </a:r>
            <a:r>
              <a:rPr lang="cs-CZ" dirty="0"/>
              <a:t>, 2005, ISBN 80-902571-5-1. </a:t>
            </a:r>
          </a:p>
          <a:p>
            <a:endParaRPr lang="cs-CZ" dirty="0"/>
          </a:p>
          <a:p>
            <a:r>
              <a:rPr lang="cs-CZ" dirty="0"/>
              <a:t>SOCHROVÁ, Marie. Cvičení z českého jazyka v kostce. Havlíčkův Brod: Fragment, 2005, ISBN 80-253-0094-3. </a:t>
            </a:r>
          </a:p>
          <a:p>
            <a:endParaRPr lang="cs-CZ" dirty="0" smtClean="0"/>
          </a:p>
          <a:p>
            <a:r>
              <a:rPr lang="cs-CZ" dirty="0"/>
              <a:t>SOCHROVÁ, Marie. Český jazyk v kostce pro střední školy. Havlíčkův Brod: Fragment, 1999, ISBN 80-7200-338-0.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29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7"/>
            <a:ext cx="7099176" cy="792087"/>
          </a:xfrm>
        </p:spPr>
        <p:txBody>
          <a:bodyPr/>
          <a:lstStyle/>
          <a:p>
            <a:r>
              <a:rPr lang="cs-CZ" dirty="0" smtClean="0"/>
              <a:t>Postavení věty uvozovací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7459216" cy="47525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60070" indent="-514350">
              <a:buAutoNum type="alphaUcPeriod"/>
            </a:pPr>
            <a:r>
              <a:rPr lang="cs-CZ" sz="2800" b="1" dirty="0" smtClean="0"/>
              <a:t>Před přímou řečí – oddělena dvojtečkovou</a:t>
            </a:r>
          </a:p>
          <a:p>
            <a:pPr marL="560070" indent="-514350">
              <a:buAutoNum type="alphaUcPeriod"/>
            </a:pPr>
            <a:endParaRPr lang="cs-CZ" sz="2800" b="1" dirty="0" smtClean="0"/>
          </a:p>
          <a:p>
            <a:pPr marL="45720" indent="0">
              <a:buNone/>
            </a:pPr>
            <a:r>
              <a:rPr lang="cs-CZ" sz="2800" dirty="0" smtClean="0"/>
              <a:t>Katka řekla: „Mám tě ráda.“</a:t>
            </a:r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r>
              <a:rPr lang="cs-CZ" sz="2800" dirty="0" smtClean="0"/>
              <a:t>Karolína se zeptala: „Je to pravda?“</a:t>
            </a:r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r>
              <a:rPr lang="cs-CZ" sz="2800" dirty="0" smtClean="0"/>
              <a:t>Petr se rozkřikl: „Tak to ne!“</a:t>
            </a:r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endParaRPr lang="cs-CZ" sz="2800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16845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546032" cy="5544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B.</a:t>
            </a:r>
            <a:r>
              <a:rPr lang="cs-CZ" b="1" dirty="0" smtClean="0"/>
              <a:t> </a:t>
            </a:r>
            <a:r>
              <a:rPr lang="cs-CZ" sz="2800" b="1" dirty="0" smtClean="0"/>
              <a:t>Za přímou řečí – odděluje se čárkou, nekončí-li přímá řeč otazníkem nebo vykřičníkem</a:t>
            </a:r>
          </a:p>
          <a:p>
            <a:pPr marL="45720" indent="0">
              <a:buNone/>
            </a:pPr>
            <a:endParaRPr lang="cs-CZ" sz="2800" b="1" dirty="0"/>
          </a:p>
          <a:p>
            <a:pPr marL="45720" indent="0">
              <a:buNone/>
            </a:pPr>
            <a:r>
              <a:rPr lang="cs-CZ" sz="2800" dirty="0" smtClean="0"/>
              <a:t>„Mám tě ráda,“ řekla Katka.</a:t>
            </a:r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r>
              <a:rPr lang="cs-CZ" sz="2800" dirty="0" smtClean="0"/>
              <a:t>„Je to pravda?“ zeptala se Karolína.</a:t>
            </a:r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r>
              <a:rPr lang="cs-CZ" sz="2800" dirty="0" smtClean="0"/>
              <a:t>„Tak to ne!“ rozkřikl se Petr.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1151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7834064" cy="41044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C.</a:t>
            </a:r>
            <a:r>
              <a:rPr lang="cs-CZ" sz="2800" b="1" dirty="0" smtClean="0"/>
              <a:t> Uprostřed přímé řeči – oddělena čárkami</a:t>
            </a:r>
          </a:p>
          <a:p>
            <a:pPr marL="45720" indent="0">
              <a:buNone/>
            </a:pPr>
            <a:endParaRPr lang="cs-CZ" sz="2800" b="1" dirty="0" smtClean="0"/>
          </a:p>
          <a:p>
            <a:pPr marL="45720" indent="0">
              <a:buNone/>
            </a:pPr>
            <a:endParaRPr lang="cs-CZ" sz="2800" b="1" dirty="0"/>
          </a:p>
          <a:p>
            <a:pPr marL="45720" indent="0">
              <a:buNone/>
            </a:pPr>
            <a:r>
              <a:rPr lang="cs-CZ" sz="3200" dirty="0" smtClean="0"/>
              <a:t>„Mám tě ráda,“ řekla Katka, „ už dlouhou dobu.“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3111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315200" cy="1154097"/>
          </a:xfrm>
        </p:spPr>
        <p:txBody>
          <a:bodyPr/>
          <a:lstStyle/>
          <a:p>
            <a:r>
              <a:rPr lang="cs-CZ" b="1" dirty="0" smtClean="0"/>
              <a:t>Řeč nepřímá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3"/>
            <a:ext cx="7330008" cy="4464537"/>
          </a:xfrm>
        </p:spPr>
        <p:txBody>
          <a:bodyPr>
            <a:normAutofit/>
          </a:bodyPr>
          <a:lstStyle/>
          <a:p>
            <a:r>
              <a:rPr lang="cs-CZ" sz="3200" dirty="0"/>
              <a:t>z</a:t>
            </a:r>
            <a:r>
              <a:rPr lang="cs-CZ" sz="3200" dirty="0" smtClean="0"/>
              <a:t>práva mluvčího o výroku jiného mluvčího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ění se gramatická osoba, čas, někdy i slovesný způsob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yjádřena vedlejší větou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173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36724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endParaRPr lang="cs-CZ" sz="2800" dirty="0" smtClean="0"/>
          </a:p>
          <a:p>
            <a:pPr marL="45720" indent="0">
              <a:buNone/>
            </a:pPr>
            <a:r>
              <a:rPr lang="cs-CZ" sz="2800" dirty="0" smtClean="0"/>
              <a:t>Katka řekla, že mě má ráda.</a:t>
            </a:r>
          </a:p>
          <a:p>
            <a:endParaRPr lang="cs-CZ" sz="2800" dirty="0"/>
          </a:p>
          <a:p>
            <a:pPr marL="45720" indent="0">
              <a:buNone/>
            </a:pPr>
            <a:r>
              <a:rPr lang="cs-CZ" sz="2800" dirty="0" smtClean="0"/>
              <a:t>Nakázal jí, aby ten nepořádek rychle uklidila.</a:t>
            </a:r>
          </a:p>
          <a:p>
            <a:endParaRPr lang="cs-CZ" sz="2800" dirty="0"/>
          </a:p>
          <a:p>
            <a:pPr marL="45720" indent="0">
              <a:buNone/>
            </a:pPr>
            <a:r>
              <a:rPr lang="cs-CZ" sz="2800" dirty="0" smtClean="0"/>
              <a:t>Otec se zeptal, zda zítra přijde.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0103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-16799"/>
            <a:ext cx="7258000" cy="1164205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 umělecké literatuře…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69368"/>
            <a:ext cx="7819256" cy="54999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>
              <a:buNone/>
            </a:pPr>
            <a:endParaRPr lang="cs-CZ" sz="2800" b="1" dirty="0" smtClean="0">
              <a:solidFill>
                <a:srgbClr val="FFC000"/>
              </a:solidFill>
            </a:endParaRP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2"/>
                </a:solidFill>
              </a:rPr>
              <a:t>využívání moderních mluvnických prostředků:</a:t>
            </a:r>
          </a:p>
          <a:p>
            <a:pPr marL="45720" indent="0">
              <a:buNone/>
            </a:pPr>
            <a:endParaRPr lang="cs-CZ" sz="2800" b="1" dirty="0" smtClean="0">
              <a:solidFill>
                <a:srgbClr val="FFC000"/>
              </a:solidFill>
            </a:endParaRPr>
          </a:p>
          <a:p>
            <a:r>
              <a:rPr lang="cs-CZ" sz="2800" b="1" dirty="0" smtClean="0">
                <a:solidFill>
                  <a:schemeClr val="tx2"/>
                </a:solidFill>
              </a:rPr>
              <a:t>Pásmo vypravěče</a:t>
            </a:r>
            <a:r>
              <a:rPr lang="cs-CZ" sz="2800" b="1" dirty="0" smtClean="0"/>
              <a:t> </a:t>
            </a:r>
            <a:r>
              <a:rPr lang="cs-CZ" sz="2800" dirty="0" smtClean="0"/>
              <a:t>– autor nezasahuje do děje, monologická forma, nepřímá řeč 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(3. osoba), někdy </a:t>
            </a:r>
            <a:r>
              <a:rPr lang="cs-CZ" sz="2800" dirty="0" err="1" smtClean="0"/>
              <a:t>ich</a:t>
            </a:r>
            <a:r>
              <a:rPr lang="cs-CZ" sz="2800" dirty="0" smtClean="0"/>
              <a:t>-forma</a:t>
            </a:r>
          </a:p>
          <a:p>
            <a:endParaRPr lang="cs-CZ" sz="2800" dirty="0"/>
          </a:p>
          <a:p>
            <a:r>
              <a:rPr lang="cs-CZ" sz="2800" b="1" dirty="0" smtClean="0">
                <a:solidFill>
                  <a:schemeClr val="tx2"/>
                </a:solidFill>
              </a:rPr>
              <a:t>Pásmo postav </a:t>
            </a:r>
            <a:r>
              <a:rPr lang="cs-CZ" sz="2800" dirty="0" smtClean="0"/>
              <a:t>– dialogická i monologická forma, vnitřní monolog, přímá řeč + </a:t>
            </a:r>
            <a:r>
              <a:rPr lang="cs-CZ" sz="3200" b="1" dirty="0" smtClean="0">
                <a:solidFill>
                  <a:srgbClr val="FF0000"/>
                </a:solidFill>
              </a:rPr>
              <a:t>polopřímá řeč, nevlastní přímá řeč</a:t>
            </a:r>
          </a:p>
          <a:p>
            <a:pPr marL="4572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878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083"/>
            <a:ext cx="7315200" cy="1154097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Nevlastní přímá řeč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1"/>
            <a:ext cx="7618040" cy="4680560"/>
          </a:xfrm>
        </p:spPr>
        <p:txBody>
          <a:bodyPr>
            <a:noAutofit/>
          </a:bodyPr>
          <a:lstStyle/>
          <a:p>
            <a:r>
              <a:rPr lang="cs-CZ" sz="3200" dirty="0" smtClean="0"/>
              <a:t>podává projev tak, jak byl vysloven, ale v písmu</a:t>
            </a:r>
          </a:p>
          <a:p>
            <a:r>
              <a:rPr lang="cs-CZ" sz="3200" dirty="0"/>
              <a:t>n</a:t>
            </a:r>
            <a:r>
              <a:rPr lang="cs-CZ" sz="3200" dirty="0" smtClean="0"/>
              <a:t>ení v uvozovkách</a:t>
            </a:r>
          </a:p>
          <a:p>
            <a:r>
              <a:rPr lang="cs-CZ" sz="3200" dirty="0"/>
              <a:t>p</a:t>
            </a:r>
            <a:r>
              <a:rPr lang="cs-CZ" sz="3200" dirty="0" smtClean="0"/>
              <a:t>rojev postavy  reprodukován vypravěčem beze změny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plývá s pásmem vypravěče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á znaky hovorového stylu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yužívá osob a časů jako v přímé řeči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2746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260</TotalTime>
  <Words>876</Words>
  <Application>Microsoft Office PowerPoint</Application>
  <PresentationFormat>Předvádění na obrazovce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Prostor</vt:lpstr>
      <vt:lpstr>Řeč přímá, nepřímá, nevlastní přímá, polopřímá</vt:lpstr>
      <vt:lpstr>Řeč přímá</vt:lpstr>
      <vt:lpstr>Postavení věty uvozovací</vt:lpstr>
      <vt:lpstr>Snímek 4</vt:lpstr>
      <vt:lpstr>Snímek 5</vt:lpstr>
      <vt:lpstr>Řeč nepřímá</vt:lpstr>
      <vt:lpstr>Snímek 7</vt:lpstr>
      <vt:lpstr>V umělecké literatuře…</vt:lpstr>
      <vt:lpstr>Nevlastní přímá řeč</vt:lpstr>
      <vt:lpstr>Snímek 10</vt:lpstr>
      <vt:lpstr>Polopřímá řeč</vt:lpstr>
      <vt:lpstr>Snímek 12</vt:lpstr>
      <vt:lpstr>Procvičování</vt:lpstr>
      <vt:lpstr>Snímek 14</vt:lpstr>
      <vt:lpstr>Snímek 15</vt:lpstr>
      <vt:lpstr>Snímek 16</vt:lpstr>
      <vt:lpstr>Snímek 17</vt:lpstr>
      <vt:lpstr>Snímek 18</vt:lpstr>
      <vt:lpstr>Snímek 19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Hadackova</dc:creator>
  <cp:lastModifiedBy>yvett</cp:lastModifiedBy>
  <cp:revision>33</cp:revision>
  <dcterms:created xsi:type="dcterms:W3CDTF">2013-06-16T11:33:47Z</dcterms:created>
  <dcterms:modified xsi:type="dcterms:W3CDTF">2022-11-20T20:07:55Z</dcterms:modified>
</cp:coreProperties>
</file>