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64" autoAdjust="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A6375-97E1-4CCA-8BC2-4B9ABC2BB684}" type="datetimeFigureOut">
              <a:rPr lang="cs-CZ" smtClean="0"/>
              <a:pPr/>
              <a:t>27.11.2022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EC8D9-81AB-41D4-ACCA-08A3DE32B6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EC8D9-81AB-41D4-ACCA-08A3DE32B699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EC8D9-81AB-41D4-ACCA-08A3DE32B699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1110-1FA4-486E-8F85-F8607ECD3F31}" type="datetimeFigureOut">
              <a:rPr lang="cs-CZ" smtClean="0"/>
              <a:pPr/>
              <a:t>27.11.2022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2AB2-15D7-4525-8220-F0CD2B5B0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1110-1FA4-486E-8F85-F8607ECD3F31}" type="datetimeFigureOut">
              <a:rPr lang="cs-CZ" smtClean="0"/>
              <a:pPr/>
              <a:t>27.11.2022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2AB2-15D7-4525-8220-F0CD2B5B0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1110-1FA4-486E-8F85-F8607ECD3F31}" type="datetimeFigureOut">
              <a:rPr lang="cs-CZ" smtClean="0"/>
              <a:pPr/>
              <a:t>27.11.2022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2AB2-15D7-4525-8220-F0CD2B5B0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1110-1FA4-486E-8F85-F8607ECD3F31}" type="datetimeFigureOut">
              <a:rPr lang="cs-CZ" smtClean="0"/>
              <a:pPr/>
              <a:t>27.11.2022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2AB2-15D7-4525-8220-F0CD2B5B0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1110-1FA4-486E-8F85-F8607ECD3F31}" type="datetimeFigureOut">
              <a:rPr lang="cs-CZ" smtClean="0"/>
              <a:pPr/>
              <a:t>27.11.2022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2AB2-15D7-4525-8220-F0CD2B5B0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1110-1FA4-486E-8F85-F8607ECD3F31}" type="datetimeFigureOut">
              <a:rPr lang="cs-CZ" smtClean="0"/>
              <a:pPr/>
              <a:t>27.11.2022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2AB2-15D7-4525-8220-F0CD2B5B0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1110-1FA4-486E-8F85-F8607ECD3F31}" type="datetimeFigureOut">
              <a:rPr lang="cs-CZ" smtClean="0"/>
              <a:pPr/>
              <a:t>27.11.2022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2AB2-15D7-4525-8220-F0CD2B5B0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1110-1FA4-486E-8F85-F8607ECD3F31}" type="datetimeFigureOut">
              <a:rPr lang="cs-CZ" smtClean="0"/>
              <a:pPr/>
              <a:t>27.11.2022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2AB2-15D7-4525-8220-F0CD2B5B0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1110-1FA4-486E-8F85-F8607ECD3F31}" type="datetimeFigureOut">
              <a:rPr lang="cs-CZ" smtClean="0"/>
              <a:pPr/>
              <a:t>27.11.2022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2AB2-15D7-4525-8220-F0CD2B5B0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1110-1FA4-486E-8F85-F8607ECD3F31}" type="datetimeFigureOut">
              <a:rPr lang="cs-CZ" smtClean="0"/>
              <a:pPr/>
              <a:t>27.11.2022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2AB2-15D7-4525-8220-F0CD2B5B0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1110-1FA4-486E-8F85-F8607ECD3F31}" type="datetimeFigureOut">
              <a:rPr lang="cs-CZ" smtClean="0"/>
              <a:pPr/>
              <a:t>27.11.2022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2AB2-15D7-4525-8220-F0CD2B5B0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F1110-1FA4-486E-8F85-F8607ECD3F31}" type="datetimeFigureOut">
              <a:rPr lang="cs-CZ" smtClean="0"/>
              <a:pPr/>
              <a:t>27.11.2022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C2AB2-15D7-4525-8220-F0CD2B5B0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NÁRODNÍ JAZYK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SPISOVNÁ A NESPISOVNÁ ČEŠTINA</a:t>
            </a: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SLOVA – DOBOVÉ HLEDISKO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b="1" dirty="0" smtClean="0">
                <a:solidFill>
                  <a:srgbClr val="0000FF"/>
                </a:solidFill>
              </a:rPr>
              <a:t>SLOVA HISTORICKÁ - HISTORISMY</a:t>
            </a:r>
          </a:p>
          <a:p>
            <a:pPr>
              <a:buFontTx/>
              <a:buChar char="-"/>
            </a:pPr>
            <a:r>
              <a:rPr lang="cs-CZ" dirty="0" smtClean="0"/>
              <a:t>zaniklé skutečnosti (palcát, halapartna, rýnský, grešle…)</a:t>
            </a:r>
          </a:p>
          <a:p>
            <a:pPr>
              <a:buNone/>
            </a:pPr>
            <a:endParaRPr lang="cs-CZ" dirty="0" smtClean="0"/>
          </a:p>
          <a:p>
            <a:r>
              <a:rPr lang="cs-CZ" sz="3600" b="1" dirty="0" smtClean="0">
                <a:solidFill>
                  <a:srgbClr val="0000FF"/>
                </a:solidFill>
              </a:rPr>
              <a:t>SLOVA ZASTARALÁ – ARCHAISMY</a:t>
            </a:r>
          </a:p>
          <a:p>
            <a:pPr>
              <a:buNone/>
            </a:pPr>
            <a:r>
              <a:rPr lang="cs-CZ" dirty="0" smtClean="0"/>
              <a:t>- dnes nahrazená jinými (okuláry, </a:t>
            </a:r>
            <a:r>
              <a:rPr lang="cs-CZ" dirty="0" err="1" smtClean="0"/>
              <a:t>brylle</a:t>
            </a:r>
            <a:r>
              <a:rPr lang="cs-CZ" dirty="0" smtClean="0"/>
              <a:t>, </a:t>
            </a:r>
            <a:r>
              <a:rPr lang="cs-CZ" dirty="0" err="1" smtClean="0"/>
              <a:t>peku</a:t>
            </a:r>
            <a:r>
              <a:rPr lang="cs-CZ" dirty="0" smtClean="0"/>
              <a:t>…)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GRAFICKÉ ČLENĚNÍ TEXTU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HORIZONTÁLNÍ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– odstavce, vyšší úseky – kapitoly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VERTIKÁLNÍ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– podtržení, druhy písma, odkazy, poznámky pod čarou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KOHERENCE</a:t>
            </a:r>
            <a:r>
              <a:rPr lang="cs-CZ" dirty="0" smtClean="0"/>
              <a:t> – soudržnost textu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KOHEZE</a:t>
            </a:r>
            <a:r>
              <a:rPr lang="cs-CZ" dirty="0" smtClean="0"/>
              <a:t> – citace, poznámky pod čarou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JAZYKOVĚDA A JEJÍ DISCIPLÍNY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0000FF"/>
                </a:solidFill>
              </a:rPr>
              <a:t>MORFOLOGIE – TVAROSLOVÍ</a:t>
            </a:r>
          </a:p>
          <a:p>
            <a:pPr>
              <a:buNone/>
            </a:pPr>
            <a:r>
              <a:rPr lang="cs-CZ" dirty="0" smtClean="0"/>
              <a:t>     - nauka o slovních druzích</a:t>
            </a:r>
          </a:p>
          <a:p>
            <a:r>
              <a:rPr lang="cs-CZ" b="1" dirty="0" smtClean="0">
                <a:solidFill>
                  <a:srgbClr val="0000FF"/>
                </a:solidFill>
              </a:rPr>
              <a:t>SYNTAX – SKLADBA</a:t>
            </a:r>
          </a:p>
          <a:p>
            <a:pPr>
              <a:buNone/>
            </a:pPr>
            <a:r>
              <a:rPr lang="cs-CZ" dirty="0" smtClean="0"/>
              <a:t>     - nauka o stavbě vět a souvětí</a:t>
            </a:r>
          </a:p>
          <a:p>
            <a:r>
              <a:rPr lang="cs-CZ" b="1" dirty="0" smtClean="0">
                <a:solidFill>
                  <a:srgbClr val="0000FF"/>
                </a:solidFill>
              </a:rPr>
              <a:t>LEXIKOLOGIE</a:t>
            </a:r>
            <a:r>
              <a:rPr lang="cs-CZ" dirty="0" smtClean="0"/>
              <a:t> – nauka o slovní zásobě</a:t>
            </a:r>
          </a:p>
          <a:p>
            <a:r>
              <a:rPr lang="cs-CZ" b="1" dirty="0" smtClean="0">
                <a:solidFill>
                  <a:srgbClr val="0000FF"/>
                </a:solidFill>
              </a:rPr>
              <a:t>STYLISTIKA </a:t>
            </a:r>
          </a:p>
          <a:p>
            <a:pPr>
              <a:buNone/>
            </a:pPr>
            <a:r>
              <a:rPr lang="cs-CZ" dirty="0" smtClean="0"/>
              <a:t>    - nauka o slohu, o způsobu a využití jazykových    prostředků v jazykových projevech</a:t>
            </a:r>
          </a:p>
          <a:p>
            <a:r>
              <a:rPr lang="cs-CZ" b="1" dirty="0" smtClean="0">
                <a:solidFill>
                  <a:srgbClr val="0000FF"/>
                </a:solidFill>
              </a:rPr>
              <a:t>SÉMANTIKA</a:t>
            </a:r>
            <a:r>
              <a:rPr lang="cs-CZ" dirty="0" smtClean="0"/>
              <a:t> – nauka o významu slov</a:t>
            </a:r>
          </a:p>
          <a:p>
            <a:r>
              <a:rPr lang="cs-CZ" b="1" dirty="0" smtClean="0">
                <a:solidFill>
                  <a:srgbClr val="0000FF"/>
                </a:solidFill>
              </a:rPr>
              <a:t>FONETIKA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- nauka o artikulaci, o činnosti mluvních orgánů při řeči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JAZYKOVÝ ÚZUS, JAZYKOVÁ NORMA,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JAZYKOVÁ KODIFIKACE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b="1" dirty="0" smtClean="0">
                <a:solidFill>
                  <a:srgbClr val="C00000"/>
                </a:solidFill>
              </a:rPr>
              <a:t>JAZYKOVÝ ÚZUS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0000FF"/>
                </a:solidFill>
              </a:rPr>
              <a:t>užívání jakýchkoli jazykových prostředků </a:t>
            </a:r>
          </a:p>
          <a:p>
            <a:pPr>
              <a:buNone/>
            </a:pPr>
            <a:r>
              <a:rPr lang="cs-CZ" dirty="0" smtClean="0"/>
              <a:t>v dané době (od spisovných po tzv. lidový jazyk)</a:t>
            </a:r>
          </a:p>
          <a:p>
            <a:r>
              <a:rPr lang="cs-CZ" sz="3400" b="1" dirty="0" smtClean="0">
                <a:solidFill>
                  <a:srgbClr val="C00000"/>
                </a:solidFill>
              </a:rPr>
              <a:t>JAZYKOVÁ NORMA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0000FF"/>
                </a:solidFill>
              </a:rPr>
              <a:t>s</a:t>
            </a:r>
            <a:r>
              <a:rPr lang="cs-CZ" dirty="0" smtClean="0">
                <a:solidFill>
                  <a:srgbClr val="0000FF"/>
                </a:solidFill>
              </a:rPr>
              <a:t>oubor uznávaných, ustálených </a:t>
            </a:r>
            <a:r>
              <a:rPr lang="cs-CZ" dirty="0" err="1" smtClean="0">
                <a:solidFill>
                  <a:srgbClr val="0000FF"/>
                </a:solidFill>
              </a:rPr>
              <a:t>jaz</a:t>
            </a:r>
            <a:r>
              <a:rPr lang="cs-CZ" dirty="0" smtClean="0">
                <a:solidFill>
                  <a:srgbClr val="0000FF"/>
                </a:solidFill>
              </a:rPr>
              <a:t>. prostředků</a:t>
            </a:r>
          </a:p>
          <a:p>
            <a:pPr>
              <a:buFontTx/>
              <a:buChar char="-"/>
            </a:pPr>
            <a:r>
              <a:rPr lang="cs-CZ" dirty="0" smtClean="0"/>
              <a:t>o</a:t>
            </a:r>
            <a:r>
              <a:rPr lang="cs-CZ" dirty="0" smtClean="0"/>
              <a:t>proti úzu obsahuje rys závaznosti</a:t>
            </a:r>
          </a:p>
          <a:p>
            <a:pPr>
              <a:buFontTx/>
              <a:buChar char="-"/>
            </a:pPr>
            <a:r>
              <a:rPr lang="cs-CZ" dirty="0" smtClean="0"/>
              <a:t>n</a:t>
            </a:r>
            <a:r>
              <a:rPr lang="cs-CZ" dirty="0" smtClean="0"/>
              <a:t>emůže existovat bez vztahu k dobovému úzu</a:t>
            </a:r>
          </a:p>
          <a:p>
            <a:r>
              <a:rPr lang="cs-CZ" sz="3400" b="1" dirty="0" smtClean="0">
                <a:solidFill>
                  <a:srgbClr val="C00000"/>
                </a:solidFill>
              </a:rPr>
              <a:t>JAZYKOVÁ KODIFIKACE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0000FF"/>
                </a:solidFill>
              </a:rPr>
              <a:t>odráží, zachycuje a uzákoňuje jazykovou normu</a:t>
            </a:r>
          </a:p>
          <a:p>
            <a:pPr>
              <a:buFontTx/>
              <a:buChar char="-"/>
            </a:pPr>
            <a:r>
              <a:rPr lang="cs-CZ" dirty="0" smtClean="0"/>
              <a:t>Slouží k poučení uživatele – nutnost ji dodržovat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0000FF"/>
                </a:solidFill>
              </a:rPr>
              <a:t>Základní kodifikační příručky </a:t>
            </a:r>
            <a:r>
              <a:rPr lang="cs-CZ" dirty="0" smtClean="0"/>
              <a:t>(mluvnice češtiny, jazykové a výkladové slovníky) </a:t>
            </a:r>
            <a:r>
              <a:rPr lang="cs-CZ" b="1" dirty="0" smtClean="0"/>
              <a:t>Př.: Pravidla českého pravopisu, Stručná mluvnice česká, Slovník spisovné češtiny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SPISOVNÁ ČEŠTINA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Knižní</a:t>
            </a:r>
            <a:r>
              <a:rPr lang="cs-CZ" dirty="0" smtClean="0"/>
              <a:t> – užívá prostředky typické jen pro psané jazykové projevy</a:t>
            </a:r>
          </a:p>
          <a:p>
            <a:pPr>
              <a:buNone/>
            </a:pPr>
            <a:r>
              <a:rPr lang="cs-CZ" dirty="0" smtClean="0"/>
              <a:t>Př.: </a:t>
            </a:r>
            <a:r>
              <a:rPr lang="cs-CZ" dirty="0" err="1" smtClean="0"/>
              <a:t>Používa</a:t>
            </a:r>
            <a:r>
              <a:rPr lang="cs-CZ" dirty="0" err="1" smtClean="0">
                <a:solidFill>
                  <a:srgbClr val="FF0000"/>
                </a:solidFill>
              </a:rPr>
              <a:t>ti</a:t>
            </a:r>
            <a:r>
              <a:rPr lang="cs-CZ" dirty="0" smtClean="0"/>
              <a:t> telefon</a:t>
            </a:r>
            <a:r>
              <a:rPr lang="cs-CZ" dirty="0" smtClean="0">
                <a:solidFill>
                  <a:srgbClr val="FF0000"/>
                </a:solidFill>
              </a:rPr>
              <a:t>u</a:t>
            </a:r>
            <a:r>
              <a:rPr lang="cs-CZ" dirty="0" smtClean="0"/>
              <a:t> je zde </a:t>
            </a:r>
            <a:r>
              <a:rPr lang="cs-CZ" dirty="0" smtClean="0">
                <a:solidFill>
                  <a:srgbClr val="FF0000"/>
                </a:solidFill>
              </a:rPr>
              <a:t>zapovězeno</a:t>
            </a:r>
            <a:r>
              <a:rPr lang="cs-CZ" dirty="0" smtClean="0"/>
              <a:t>.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Neutrální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kodifikované jazykové prostředky</a:t>
            </a:r>
          </a:p>
          <a:p>
            <a:pPr>
              <a:buNone/>
            </a:pPr>
            <a:r>
              <a:rPr lang="cs-CZ" dirty="0" smtClean="0"/>
              <a:t>Př.: Používat telefon není tady dovoleno.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Hovorová </a:t>
            </a:r>
            <a:r>
              <a:rPr lang="cs-CZ" dirty="0" smtClean="0"/>
              <a:t>– mluvená podoba spisovného jazyka</a:t>
            </a:r>
          </a:p>
          <a:p>
            <a:pPr>
              <a:buNone/>
            </a:pPr>
            <a:r>
              <a:rPr lang="cs-CZ" dirty="0" smtClean="0"/>
              <a:t>Př.: Telefonovat (volat) se tu nesmí.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NESPISOVNÁ ČEŠTINA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00FF"/>
                </a:solidFill>
              </a:rPr>
              <a:t>TERITORIÁRNÍ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 smtClean="0"/>
              <a:t>dialekt (nářečí)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 smtClean="0"/>
              <a:t>interdialekt (</a:t>
            </a:r>
            <a:r>
              <a:rPr lang="cs-CZ" dirty="0" err="1" smtClean="0"/>
              <a:t>nadnářečí</a:t>
            </a:r>
            <a:r>
              <a:rPr lang="cs-CZ" dirty="0" smtClean="0"/>
              <a:t>)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r>
              <a:rPr lang="cs-CZ" b="1" dirty="0" smtClean="0">
                <a:solidFill>
                  <a:srgbClr val="0000FF"/>
                </a:solidFill>
              </a:rPr>
              <a:t>SOCIÁLNÍ – SOCIOLEKTY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slang (profesionalismy, </a:t>
            </a:r>
            <a:r>
              <a:rPr lang="cs-CZ" dirty="0" err="1" smtClean="0"/>
              <a:t>slangismy</a:t>
            </a:r>
            <a:r>
              <a:rPr lang="cs-CZ" dirty="0" smtClean="0"/>
              <a:t>)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argot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DIALEKT (NÁŘEČÍ)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místní nářečí</a:t>
            </a:r>
          </a:p>
          <a:p>
            <a:r>
              <a:rPr lang="cs-CZ" dirty="0" smtClean="0"/>
              <a:t>užíváno na určitém ohraničeném území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0000FF"/>
                </a:solidFill>
              </a:rPr>
              <a:t>č</a:t>
            </a:r>
            <a:r>
              <a:rPr lang="cs-CZ" b="1" dirty="0" smtClean="0">
                <a:solidFill>
                  <a:srgbClr val="0000FF"/>
                </a:solidFill>
              </a:rPr>
              <a:t>eský </a:t>
            </a:r>
            <a:r>
              <a:rPr lang="cs-CZ" dirty="0" smtClean="0"/>
              <a:t>(</a:t>
            </a:r>
            <a:r>
              <a:rPr lang="cs-CZ" dirty="0" err="1" smtClean="0"/>
              <a:t>mlejn</a:t>
            </a:r>
            <a:r>
              <a:rPr lang="cs-CZ" dirty="0" smtClean="0"/>
              <a:t>)</a:t>
            </a:r>
            <a:endParaRPr lang="cs-CZ" b="1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0000FF"/>
                </a:solidFill>
              </a:rPr>
              <a:t>h</a:t>
            </a:r>
            <a:r>
              <a:rPr lang="cs-CZ" b="1" dirty="0" smtClean="0">
                <a:solidFill>
                  <a:srgbClr val="0000FF"/>
                </a:solidFill>
              </a:rPr>
              <a:t>anácký </a:t>
            </a:r>
            <a:r>
              <a:rPr lang="cs-CZ" dirty="0" smtClean="0"/>
              <a:t>(</a:t>
            </a:r>
            <a:r>
              <a:rPr lang="cs-CZ" dirty="0" err="1" smtClean="0"/>
              <a:t>mlén</a:t>
            </a:r>
            <a:r>
              <a:rPr lang="cs-CZ" dirty="0" smtClean="0"/>
              <a:t>)</a:t>
            </a:r>
            <a:endParaRPr lang="cs-CZ" b="1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0000FF"/>
                </a:solidFill>
              </a:rPr>
              <a:t>m</a:t>
            </a:r>
            <a:r>
              <a:rPr lang="cs-CZ" b="1" dirty="0" smtClean="0">
                <a:solidFill>
                  <a:srgbClr val="0000FF"/>
                </a:solidFill>
              </a:rPr>
              <a:t>oravskoslovenský </a:t>
            </a:r>
            <a:r>
              <a:rPr lang="cs-CZ" dirty="0" smtClean="0"/>
              <a:t>(mlýn)</a:t>
            </a:r>
            <a:endParaRPr lang="cs-CZ" b="1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00FF"/>
                </a:solidFill>
              </a:rPr>
              <a:t>s</a:t>
            </a:r>
            <a:r>
              <a:rPr lang="cs-CZ" b="1" dirty="0" smtClean="0">
                <a:solidFill>
                  <a:srgbClr val="0000FF"/>
                </a:solidFill>
              </a:rPr>
              <a:t>lezský / lašský   </a:t>
            </a:r>
            <a:r>
              <a:rPr lang="cs-CZ" dirty="0" smtClean="0"/>
              <a:t>(</a:t>
            </a:r>
            <a:r>
              <a:rPr lang="cs-CZ" dirty="0" err="1" smtClean="0"/>
              <a:t>m</a:t>
            </a:r>
            <a:r>
              <a:rPr lang="cs-CZ" dirty="0" err="1" smtClean="0">
                <a:solidFill>
                  <a:srgbClr val="FF0000"/>
                </a:solidFill>
              </a:rPr>
              <a:t>Ł</a:t>
            </a:r>
            <a:r>
              <a:rPr lang="cs-CZ" dirty="0" err="1" smtClean="0"/>
              <a:t>yn</a:t>
            </a:r>
            <a:r>
              <a:rPr lang="cs-CZ" dirty="0" smtClean="0"/>
              <a:t>)</a:t>
            </a:r>
            <a:endParaRPr lang="cs-CZ" b="1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INTERDIALEKT (NADNÁŘEČÍ)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dirty="0"/>
              <a:t>v</a:t>
            </a:r>
            <a:r>
              <a:rPr lang="cs-CZ" sz="3400" dirty="0" smtClean="0"/>
              <a:t>ětší oblasti</a:t>
            </a:r>
          </a:p>
          <a:p>
            <a:r>
              <a:rPr lang="cs-CZ" sz="3400" dirty="0" smtClean="0"/>
              <a:t>společné nářeční znaky</a:t>
            </a:r>
          </a:p>
          <a:p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sz="3400" b="1" dirty="0" smtClean="0">
                <a:solidFill>
                  <a:srgbClr val="0000FF"/>
                </a:solidFill>
              </a:rPr>
              <a:t>obecná </a:t>
            </a:r>
            <a:r>
              <a:rPr lang="cs-CZ" sz="3400" b="1" dirty="0" smtClean="0">
                <a:solidFill>
                  <a:srgbClr val="0000FF"/>
                </a:solidFill>
              </a:rPr>
              <a:t>čeština </a:t>
            </a:r>
            <a:endParaRPr lang="cs-CZ" sz="3400" dirty="0" smtClean="0"/>
          </a:p>
          <a:p>
            <a:pPr>
              <a:buNone/>
            </a:pPr>
            <a:r>
              <a:rPr lang="cs-CZ" dirty="0" smtClean="0"/>
              <a:t>Př.: dobrý – </a:t>
            </a:r>
            <a:r>
              <a:rPr lang="cs-CZ" dirty="0" err="1" smtClean="0"/>
              <a:t>dobr</a:t>
            </a:r>
            <a:r>
              <a:rPr lang="cs-CZ" dirty="0" err="1" smtClean="0">
                <a:solidFill>
                  <a:srgbClr val="FF0000"/>
                </a:solidFill>
              </a:rPr>
              <a:t>ej</a:t>
            </a:r>
            <a:r>
              <a:rPr lang="cs-CZ" dirty="0" smtClean="0"/>
              <a:t>, nějaký – </a:t>
            </a:r>
            <a:r>
              <a:rPr lang="cs-CZ" dirty="0" err="1" smtClean="0">
                <a:solidFill>
                  <a:srgbClr val="FF0000"/>
                </a:solidFill>
              </a:rPr>
              <a:t>ňákej</a:t>
            </a:r>
            <a:r>
              <a:rPr lang="cs-CZ" dirty="0" smtClean="0"/>
              <a:t>, dělají - </a:t>
            </a:r>
            <a:r>
              <a:rPr lang="cs-CZ" dirty="0" err="1" smtClean="0">
                <a:solidFill>
                  <a:srgbClr val="FF0000"/>
                </a:solidFill>
              </a:rPr>
              <a:t>dělaj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</a:t>
            </a:r>
            <a:r>
              <a:rPr lang="cs-CZ" dirty="0" smtClean="0"/>
              <a:t>to okno je hezké – to </a:t>
            </a:r>
            <a:r>
              <a:rPr lang="cs-CZ" dirty="0" err="1" smtClean="0">
                <a:solidFill>
                  <a:srgbClr val="FF0000"/>
                </a:solidFill>
              </a:rPr>
              <a:t>v</a:t>
            </a:r>
            <a:r>
              <a:rPr lang="cs-CZ" dirty="0" err="1" smtClean="0"/>
              <a:t>okno</a:t>
            </a:r>
            <a:r>
              <a:rPr lang="cs-CZ" dirty="0" smtClean="0"/>
              <a:t> je hezk</a:t>
            </a:r>
            <a:r>
              <a:rPr lang="cs-CZ" dirty="0" smtClean="0">
                <a:solidFill>
                  <a:srgbClr val="FF0000"/>
                </a:solidFill>
              </a:rPr>
              <a:t>ý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00FF"/>
                </a:solidFill>
              </a:rPr>
              <a:t> </a:t>
            </a:r>
            <a:r>
              <a:rPr lang="cs-CZ" sz="3400" b="1" dirty="0" smtClean="0">
                <a:solidFill>
                  <a:srgbClr val="0000FF"/>
                </a:solidFill>
              </a:rPr>
              <a:t>obecná </a:t>
            </a:r>
            <a:r>
              <a:rPr lang="cs-CZ" sz="3400" b="1" dirty="0" smtClean="0">
                <a:solidFill>
                  <a:srgbClr val="0000FF"/>
                </a:solidFill>
              </a:rPr>
              <a:t>hanáčtina </a:t>
            </a:r>
            <a:r>
              <a:rPr lang="cs-CZ" dirty="0" smtClean="0"/>
              <a:t>(kluci – </a:t>
            </a:r>
            <a:r>
              <a:rPr lang="cs-CZ" dirty="0" err="1" smtClean="0">
                <a:solidFill>
                  <a:srgbClr val="FF0000"/>
                </a:solidFill>
              </a:rPr>
              <a:t>ogaři</a:t>
            </a:r>
            <a:r>
              <a:rPr lang="cs-CZ" dirty="0" smtClean="0"/>
              <a:t>, holky – </a:t>
            </a:r>
            <a:r>
              <a:rPr lang="cs-CZ" dirty="0" err="1" smtClean="0">
                <a:solidFill>
                  <a:srgbClr val="FF0000"/>
                </a:solidFill>
              </a:rPr>
              <a:t>cérky</a:t>
            </a:r>
            <a:r>
              <a:rPr lang="cs-CZ" dirty="0" smtClean="0"/>
              <a:t>…)</a:t>
            </a:r>
            <a:endParaRPr lang="cs-CZ" b="1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00FF"/>
                </a:solidFill>
              </a:rPr>
              <a:t> </a:t>
            </a:r>
            <a:r>
              <a:rPr lang="cs-CZ" sz="3400" b="1" dirty="0" smtClean="0">
                <a:solidFill>
                  <a:srgbClr val="0000FF"/>
                </a:solidFill>
              </a:rPr>
              <a:t>obecná moravská </a:t>
            </a:r>
            <a:r>
              <a:rPr lang="cs-CZ" sz="3400" b="1" dirty="0" smtClean="0">
                <a:solidFill>
                  <a:srgbClr val="0000FF"/>
                </a:solidFill>
              </a:rPr>
              <a:t>slovenština</a:t>
            </a:r>
          </a:p>
          <a:p>
            <a:pPr>
              <a:buNone/>
            </a:pPr>
            <a:r>
              <a:rPr lang="cs-CZ" dirty="0" smtClean="0"/>
              <a:t>Př.: </a:t>
            </a:r>
            <a:r>
              <a:rPr lang="cs-CZ" b="1" dirty="0" smtClean="0"/>
              <a:t>Ostrava a okolí </a:t>
            </a:r>
            <a:r>
              <a:rPr lang="cs-CZ" dirty="0" smtClean="0"/>
              <a:t>/ protože – </a:t>
            </a:r>
            <a:r>
              <a:rPr lang="cs-CZ" dirty="0" err="1" smtClean="0">
                <a:solidFill>
                  <a:srgbClr val="FF0000"/>
                </a:solidFill>
              </a:rPr>
              <a:t>bo</a:t>
            </a:r>
            <a:r>
              <a:rPr lang="cs-CZ" dirty="0" smtClean="0"/>
              <a:t>, teď – </a:t>
            </a:r>
            <a:r>
              <a:rPr lang="cs-CZ" dirty="0" err="1" smtClean="0">
                <a:solidFill>
                  <a:srgbClr val="FF0000"/>
                </a:solidFill>
              </a:rPr>
              <a:t>teraz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       </a:t>
            </a:r>
            <a:r>
              <a:rPr lang="cs-CZ" dirty="0" smtClean="0"/>
              <a:t>někde – </a:t>
            </a:r>
            <a:r>
              <a:rPr lang="cs-CZ" dirty="0" err="1" smtClean="0">
                <a:solidFill>
                  <a:srgbClr val="FF0000"/>
                </a:solidFill>
              </a:rPr>
              <a:t>kajsi</a:t>
            </a:r>
            <a:r>
              <a:rPr lang="cs-CZ" dirty="0" smtClean="0"/>
              <a:t>, pracovat – </a:t>
            </a:r>
            <a:r>
              <a:rPr lang="cs-CZ" dirty="0" smtClean="0">
                <a:solidFill>
                  <a:srgbClr val="FF0000"/>
                </a:solidFill>
              </a:rPr>
              <a:t>robit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00FF"/>
                </a:solidFill>
              </a:rPr>
              <a:t> </a:t>
            </a:r>
            <a:r>
              <a:rPr lang="cs-CZ" sz="3400" b="1" dirty="0" smtClean="0">
                <a:solidFill>
                  <a:srgbClr val="0000FF"/>
                </a:solidFill>
              </a:rPr>
              <a:t>obecná laština / </a:t>
            </a:r>
            <a:r>
              <a:rPr lang="cs-CZ" sz="3400" b="1" dirty="0" err="1" smtClean="0">
                <a:solidFill>
                  <a:srgbClr val="0000FF"/>
                </a:solidFill>
              </a:rPr>
              <a:t>slezština</a:t>
            </a:r>
            <a:endParaRPr lang="cs-CZ" sz="3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cs-CZ" dirty="0" smtClean="0"/>
              <a:t>Př.: tvaroh – </a:t>
            </a:r>
            <a:r>
              <a:rPr lang="cs-CZ" dirty="0" err="1" smtClean="0"/>
              <a:t>syr</a:t>
            </a:r>
            <a:r>
              <a:rPr lang="cs-CZ" dirty="0" smtClean="0"/>
              <a:t>, obchod – sklep, </a:t>
            </a:r>
            <a:r>
              <a:rPr lang="cs-CZ" dirty="0" err="1" smtClean="0"/>
              <a:t>sklep</a:t>
            </a:r>
            <a:r>
              <a:rPr lang="cs-CZ" dirty="0" smtClean="0"/>
              <a:t> – </a:t>
            </a:r>
            <a:r>
              <a:rPr lang="cs-CZ" dirty="0" err="1" smtClean="0"/>
              <a:t>pivnica</a:t>
            </a:r>
            <a:r>
              <a:rPr lang="cs-CZ" dirty="0" smtClean="0"/>
              <a:t>, pojď – </a:t>
            </a:r>
            <a:r>
              <a:rPr lang="cs-CZ" dirty="0" err="1" smtClean="0"/>
              <a:t>puj</a:t>
            </a:r>
            <a:r>
              <a:rPr lang="cs-CZ" dirty="0" smtClean="0"/>
              <a:t>, teta - </a:t>
            </a:r>
            <a:r>
              <a:rPr lang="cs-CZ" dirty="0" err="1" smtClean="0"/>
              <a:t>ťotka</a:t>
            </a:r>
            <a:r>
              <a:rPr lang="cs-CZ" b="1" dirty="0" smtClean="0">
                <a:solidFill>
                  <a:srgbClr val="0000FF"/>
                </a:solidFill>
              </a:rPr>
              <a:t> </a:t>
            </a:r>
            <a:endParaRPr lang="cs-CZ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SOCIOLEKTY - SLANG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</a:t>
            </a:r>
            <a:r>
              <a:rPr lang="cs-CZ" dirty="0" smtClean="0"/>
              <a:t>žívá se v běžném dorozumívacím styku v pracovním prostředí, zájmových kroužcích…</a:t>
            </a:r>
          </a:p>
          <a:p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b="1" dirty="0" smtClean="0">
                <a:solidFill>
                  <a:srgbClr val="0000FF"/>
                </a:solidFill>
              </a:rPr>
              <a:t>profesionalismy (profesní mluva</a:t>
            </a:r>
            <a:r>
              <a:rPr lang="cs-CZ" b="1" dirty="0" smtClean="0">
                <a:solidFill>
                  <a:srgbClr val="0000FF"/>
                </a:solidFill>
              </a:rPr>
              <a:t>)</a:t>
            </a:r>
          </a:p>
          <a:p>
            <a:r>
              <a:rPr lang="cs-CZ" dirty="0" smtClean="0"/>
              <a:t> </a:t>
            </a:r>
            <a:r>
              <a:rPr lang="cs-CZ" dirty="0" smtClean="0"/>
              <a:t>Př.: lékaři – </a:t>
            </a:r>
            <a:r>
              <a:rPr lang="cs-CZ" dirty="0" err="1" smtClean="0"/>
              <a:t>exnout</a:t>
            </a:r>
            <a:r>
              <a:rPr lang="cs-CZ" dirty="0" smtClean="0"/>
              <a:t>, ležák…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     zedníci – </a:t>
            </a:r>
            <a:r>
              <a:rPr lang="cs-CZ" dirty="0" err="1" smtClean="0"/>
              <a:t>fanka</a:t>
            </a:r>
            <a:r>
              <a:rPr lang="cs-CZ" dirty="0" smtClean="0"/>
              <a:t>, šalovat, </a:t>
            </a:r>
            <a:r>
              <a:rPr lang="cs-CZ" dirty="0" err="1" smtClean="0"/>
              <a:t>kalfas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00FF"/>
                </a:solidFill>
              </a:rPr>
              <a:t> </a:t>
            </a:r>
            <a:r>
              <a:rPr lang="cs-CZ" b="1" dirty="0" err="1" smtClean="0">
                <a:solidFill>
                  <a:srgbClr val="0000FF"/>
                </a:solidFill>
              </a:rPr>
              <a:t>slangismy</a:t>
            </a:r>
            <a:r>
              <a:rPr lang="cs-CZ" b="1" dirty="0" smtClean="0">
                <a:solidFill>
                  <a:srgbClr val="0000FF"/>
                </a:solidFill>
              </a:rPr>
              <a:t> (např. studentská mluva</a:t>
            </a:r>
            <a:r>
              <a:rPr lang="cs-CZ" b="1" dirty="0" smtClean="0">
                <a:solidFill>
                  <a:srgbClr val="0000FF"/>
                </a:solidFill>
              </a:rPr>
              <a:t>)</a:t>
            </a:r>
          </a:p>
          <a:p>
            <a:r>
              <a:rPr lang="cs-CZ" dirty="0" smtClean="0"/>
              <a:t> Př.: vojenský – bažanti, </a:t>
            </a:r>
            <a:r>
              <a:rPr lang="cs-CZ" dirty="0" err="1" smtClean="0"/>
              <a:t>mazáci</a:t>
            </a:r>
            <a:r>
              <a:rPr lang="cs-CZ" dirty="0" smtClean="0"/>
              <a:t>…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SOCIOLEKTY – ARGOT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„tajná mluva“ </a:t>
            </a:r>
            <a:r>
              <a:rPr lang="cs-CZ" dirty="0" smtClean="0"/>
              <a:t>lidí na okraji společnosti </a:t>
            </a:r>
          </a:p>
          <a:p>
            <a:r>
              <a:rPr lang="cs-CZ" dirty="0"/>
              <a:t>j</a:t>
            </a:r>
            <a:r>
              <a:rPr lang="cs-CZ" dirty="0" smtClean="0"/>
              <a:t>e proměnlivý, obtížně registrovatelný</a:t>
            </a:r>
          </a:p>
          <a:p>
            <a:pPr>
              <a:buNone/>
            </a:pP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Př.: zlodějský (káča, stříkačka…)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SLOVA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PŘÍZNAKOVÁ - BEZPŘÍZNAKOVÁ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0000FF"/>
                </a:solidFill>
              </a:rPr>
              <a:t>STYLOVĚ BEZPŘÍZNAKOVÁ (neutrální)</a:t>
            </a:r>
          </a:p>
          <a:p>
            <a:pPr>
              <a:buNone/>
            </a:pPr>
            <a:r>
              <a:rPr lang="cs-CZ" dirty="0" smtClean="0"/>
              <a:t>Př.: dům, pes, oko…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rgbClr val="0000FF"/>
                </a:solidFill>
              </a:rPr>
              <a:t>STYLOVĚ PŘÍZNAKOVÁ (citově zabarvená)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C00000"/>
                </a:solidFill>
              </a:rPr>
              <a:t> slova lichotná </a:t>
            </a:r>
            <a:r>
              <a:rPr lang="cs-CZ" dirty="0" smtClean="0"/>
              <a:t>(dětská, domácká, zjemnělá)</a:t>
            </a:r>
          </a:p>
          <a:p>
            <a:pPr>
              <a:buNone/>
            </a:pPr>
            <a:r>
              <a:rPr lang="cs-CZ" dirty="0" smtClean="0"/>
              <a:t>Př.: domeček, pejsek, očičko…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slova hanlivá </a:t>
            </a:r>
            <a:r>
              <a:rPr lang="cs-CZ" dirty="0" smtClean="0"/>
              <a:t>(zhrubělá, vulgární, posměšná)</a:t>
            </a:r>
          </a:p>
          <a:p>
            <a:pPr>
              <a:buNone/>
            </a:pPr>
            <a:r>
              <a:rPr lang="cs-CZ" dirty="0" smtClean="0"/>
              <a:t>Př.: barabizna, psisko, čokl, hňup…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570</Words>
  <Application>Microsoft Office PowerPoint</Application>
  <PresentationFormat>Předvádění na obrazovce (4:3)</PresentationFormat>
  <Paragraphs>153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NÁRODNÍ JAZYK</vt:lpstr>
      <vt:lpstr>JAZYKOVÝ ÚZUS, JAZYKOVÁ NORMA, JAZYKOVÁ KODIFIKACE</vt:lpstr>
      <vt:lpstr>SPISOVNÁ ČEŠTINA</vt:lpstr>
      <vt:lpstr>NESPISOVNÁ ČEŠTINA</vt:lpstr>
      <vt:lpstr>DIALEKT (NÁŘEČÍ)</vt:lpstr>
      <vt:lpstr>INTERDIALEKT (NADNÁŘEČÍ)</vt:lpstr>
      <vt:lpstr>SOCIOLEKTY - SLANG</vt:lpstr>
      <vt:lpstr>SOCIOLEKTY – ARGOT</vt:lpstr>
      <vt:lpstr>SLOVA PŘÍZNAKOVÁ - BEZPŘÍZNAKOVÁ</vt:lpstr>
      <vt:lpstr>SLOVA – DOBOVÉ HLEDISKO</vt:lpstr>
      <vt:lpstr>GRAFICKÉ ČLENĚNÍ TEXTU</vt:lpstr>
      <vt:lpstr>JAZYKOVĚDA A JEJÍ DISCIPLÍNY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NÁRODNÍ JAZYK</dc:title>
  <dc:creator>yvett</dc:creator>
  <cp:lastModifiedBy>yvett</cp:lastModifiedBy>
  <cp:revision>18</cp:revision>
  <dcterms:created xsi:type="dcterms:W3CDTF">2022-11-15T05:14:13Z</dcterms:created>
  <dcterms:modified xsi:type="dcterms:W3CDTF">2022-11-27T20:19:44Z</dcterms:modified>
</cp:coreProperties>
</file>