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1090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8B0EF-9511-4910-9F10-FCFA13104AC8}" type="datetimeFigureOut">
              <a:rPr lang="cs-CZ" smtClean="0"/>
              <a:pPr/>
              <a:t>22.11.2022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C4D6B-3CF1-4472-B8AF-E20D4DCF34E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8B0EF-9511-4910-9F10-FCFA13104AC8}" type="datetimeFigureOut">
              <a:rPr lang="cs-CZ" smtClean="0"/>
              <a:pPr/>
              <a:t>22.11.2022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C4D6B-3CF1-4472-B8AF-E20D4DCF34E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8B0EF-9511-4910-9F10-FCFA13104AC8}" type="datetimeFigureOut">
              <a:rPr lang="cs-CZ" smtClean="0"/>
              <a:pPr/>
              <a:t>22.11.2022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C4D6B-3CF1-4472-B8AF-E20D4DCF34E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8B0EF-9511-4910-9F10-FCFA13104AC8}" type="datetimeFigureOut">
              <a:rPr lang="cs-CZ" smtClean="0"/>
              <a:pPr/>
              <a:t>22.11.2022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C4D6B-3CF1-4472-B8AF-E20D4DCF34E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8B0EF-9511-4910-9F10-FCFA13104AC8}" type="datetimeFigureOut">
              <a:rPr lang="cs-CZ" smtClean="0"/>
              <a:pPr/>
              <a:t>22.11.2022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C4D6B-3CF1-4472-B8AF-E20D4DCF34E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8B0EF-9511-4910-9F10-FCFA13104AC8}" type="datetimeFigureOut">
              <a:rPr lang="cs-CZ" smtClean="0"/>
              <a:pPr/>
              <a:t>22.11.2022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C4D6B-3CF1-4472-B8AF-E20D4DCF34E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8B0EF-9511-4910-9F10-FCFA13104AC8}" type="datetimeFigureOut">
              <a:rPr lang="cs-CZ" smtClean="0"/>
              <a:pPr/>
              <a:t>22.11.2022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C4D6B-3CF1-4472-B8AF-E20D4DCF34E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8B0EF-9511-4910-9F10-FCFA13104AC8}" type="datetimeFigureOut">
              <a:rPr lang="cs-CZ" smtClean="0"/>
              <a:pPr/>
              <a:t>22.11.2022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C4D6B-3CF1-4472-B8AF-E20D4DCF34E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8B0EF-9511-4910-9F10-FCFA13104AC8}" type="datetimeFigureOut">
              <a:rPr lang="cs-CZ" smtClean="0"/>
              <a:pPr/>
              <a:t>22.11.2022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C4D6B-3CF1-4472-B8AF-E20D4DCF34E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8B0EF-9511-4910-9F10-FCFA13104AC8}" type="datetimeFigureOut">
              <a:rPr lang="cs-CZ" smtClean="0"/>
              <a:pPr/>
              <a:t>22.11.2022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C4D6B-3CF1-4472-B8AF-E20D4DCF34E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8B0EF-9511-4910-9F10-FCFA13104AC8}" type="datetimeFigureOut">
              <a:rPr lang="cs-CZ" smtClean="0"/>
              <a:pPr/>
              <a:t>22.11.2022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C4D6B-3CF1-4472-B8AF-E20D4DCF34E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E8B0EF-9511-4910-9F10-FCFA13104AC8}" type="datetimeFigureOut">
              <a:rPr lang="cs-CZ" smtClean="0"/>
              <a:pPr/>
              <a:t>22.11.2022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FC4D6B-3CF1-4472-B8AF-E20D4DCF34EA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0000"/>
                </a:solidFill>
              </a:rPr>
              <a:t>LITERÁRNÍ DRUHY A ŽÁNRY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57290" y="3786190"/>
            <a:ext cx="6400800" cy="1752600"/>
          </a:xfrm>
        </p:spPr>
        <p:txBody>
          <a:bodyPr>
            <a:normAutofit fontScale="25000" lnSpcReduction="20000"/>
          </a:bodyPr>
          <a:lstStyle/>
          <a:p>
            <a:pPr algn="l"/>
            <a:r>
              <a:rPr lang="cs-CZ" sz="6400" b="1" dirty="0" smtClean="0">
                <a:solidFill>
                  <a:srgbClr val="C00000"/>
                </a:solidFill>
              </a:rPr>
              <a:t>LITERÁRNÍ DRUHY:</a:t>
            </a:r>
          </a:p>
          <a:p>
            <a:pPr algn="l"/>
            <a:r>
              <a:rPr lang="cs-CZ" sz="6400" dirty="0" smtClean="0">
                <a:solidFill>
                  <a:srgbClr val="002060"/>
                </a:solidFill>
              </a:rPr>
              <a:t>1. triáda </a:t>
            </a:r>
            <a:r>
              <a:rPr lang="cs-CZ" sz="6400" b="1" dirty="0" smtClean="0">
                <a:solidFill>
                  <a:schemeClr val="tx1"/>
                </a:solidFill>
              </a:rPr>
              <a:t>- LYRIKA, EPIKA, LYRICKOEPICKÁ SKLADBA</a:t>
            </a:r>
          </a:p>
          <a:p>
            <a:pPr algn="l"/>
            <a:r>
              <a:rPr lang="cs-CZ" sz="6400" dirty="0" smtClean="0">
                <a:solidFill>
                  <a:srgbClr val="002060"/>
                </a:solidFill>
              </a:rPr>
              <a:t>2. triáda </a:t>
            </a:r>
            <a:r>
              <a:rPr lang="cs-CZ" sz="6400" b="1" dirty="0" smtClean="0">
                <a:solidFill>
                  <a:schemeClr val="tx1"/>
                </a:solidFill>
              </a:rPr>
              <a:t>- POEZIE, PRÓZA, DRAMA</a:t>
            </a:r>
          </a:p>
          <a:p>
            <a:pPr algn="l">
              <a:buFontTx/>
              <a:buChar char="-"/>
            </a:pPr>
            <a:endParaRPr lang="cs-CZ" sz="6400" dirty="0">
              <a:solidFill>
                <a:srgbClr val="C00000"/>
              </a:solidFill>
            </a:endParaRPr>
          </a:p>
          <a:p>
            <a:pPr algn="l"/>
            <a:r>
              <a:rPr lang="cs-CZ" sz="6400" b="1" dirty="0" smtClean="0">
                <a:solidFill>
                  <a:srgbClr val="C00000"/>
                </a:solidFill>
              </a:rPr>
              <a:t>LITERÁRNÍ ŽÁNRY:</a:t>
            </a:r>
          </a:p>
          <a:p>
            <a:pPr algn="l">
              <a:buFontTx/>
              <a:buChar char="-"/>
            </a:pPr>
            <a:r>
              <a:rPr lang="cs-CZ" sz="6400" b="1" dirty="0" smtClean="0">
                <a:solidFill>
                  <a:schemeClr val="tx1"/>
                </a:solidFill>
              </a:rPr>
              <a:t> LYRICKÉ</a:t>
            </a:r>
          </a:p>
          <a:p>
            <a:pPr algn="l">
              <a:buFontTx/>
              <a:buChar char="-"/>
            </a:pPr>
            <a:r>
              <a:rPr lang="cs-CZ" sz="6400" b="1" dirty="0" smtClean="0">
                <a:solidFill>
                  <a:schemeClr val="tx1"/>
                </a:solidFill>
              </a:rPr>
              <a:t> EPICKÉ</a:t>
            </a:r>
          </a:p>
          <a:p>
            <a:pPr algn="l">
              <a:buFontTx/>
              <a:buChar char="-"/>
            </a:pPr>
            <a:r>
              <a:rPr lang="cs-CZ" sz="6400" b="1" dirty="0">
                <a:solidFill>
                  <a:schemeClr val="tx1"/>
                </a:solidFill>
              </a:rPr>
              <a:t> </a:t>
            </a:r>
            <a:r>
              <a:rPr lang="cs-CZ" sz="6400" b="1" dirty="0" smtClean="0">
                <a:solidFill>
                  <a:schemeClr val="tx1"/>
                </a:solidFill>
              </a:rPr>
              <a:t>LYRICKOEPICKÉ</a:t>
            </a:r>
          </a:p>
          <a:p>
            <a:pPr algn="l"/>
            <a:endParaRPr lang="cs-CZ" sz="6400" dirty="0" smtClean="0">
              <a:solidFill>
                <a:srgbClr val="C00000"/>
              </a:solidFill>
            </a:endParaRPr>
          </a:p>
          <a:p>
            <a:pPr algn="l">
              <a:buFontTx/>
              <a:buChar char="-"/>
            </a:pPr>
            <a:endParaRPr lang="cs-CZ" dirty="0" smtClean="0">
              <a:solidFill>
                <a:srgbClr val="C00000"/>
              </a:solidFill>
            </a:endParaRPr>
          </a:p>
          <a:p>
            <a:pPr algn="l"/>
            <a:endParaRPr lang="cs-CZ" dirty="0" smtClean="0">
              <a:solidFill>
                <a:srgbClr val="C00000"/>
              </a:solidFill>
            </a:endParaRPr>
          </a:p>
          <a:p>
            <a:pPr algn="l"/>
            <a:r>
              <a:rPr lang="cs-CZ" dirty="0">
                <a:solidFill>
                  <a:srgbClr val="C00000"/>
                </a:solidFill>
              </a:rPr>
              <a:t> </a:t>
            </a:r>
            <a:r>
              <a:rPr lang="cs-CZ" dirty="0" smtClean="0">
                <a:solidFill>
                  <a:srgbClr val="C00000"/>
                </a:solidFill>
              </a:rPr>
              <a:t>                           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0000"/>
                </a:solidFill>
              </a:rPr>
              <a:t>LYRIKA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cs-CZ" dirty="0">
                <a:solidFill>
                  <a:srgbClr val="0070C0"/>
                </a:solidFill>
              </a:rPr>
              <a:t>literární druh</a:t>
            </a:r>
            <a:r>
              <a:rPr lang="cs-CZ" dirty="0"/>
              <a:t>, který vyjadřuje </a:t>
            </a:r>
            <a:r>
              <a:rPr lang="cs-CZ" dirty="0">
                <a:solidFill>
                  <a:srgbClr val="0070C0"/>
                </a:solidFill>
              </a:rPr>
              <a:t>subjektivní pocity autora </a:t>
            </a:r>
            <a:r>
              <a:rPr lang="cs-CZ" dirty="0"/>
              <a:t>nebo hrdiny díla (prožitky, nálady, dojmy, citové rozpoložení, myšlenky</a:t>
            </a:r>
            <a:r>
              <a:rPr lang="cs-CZ" dirty="0" smtClean="0"/>
              <a:t>)</a:t>
            </a:r>
          </a:p>
          <a:p>
            <a:pPr lvl="0"/>
            <a:r>
              <a:rPr lang="cs-CZ" dirty="0" smtClean="0"/>
              <a:t>básník – </a:t>
            </a:r>
            <a:r>
              <a:rPr lang="cs-CZ" dirty="0" smtClean="0">
                <a:solidFill>
                  <a:srgbClr val="C00000"/>
                </a:solidFill>
              </a:rPr>
              <a:t>lyrický mluvčí</a:t>
            </a:r>
            <a:endParaRPr lang="cs-CZ" dirty="0">
              <a:solidFill>
                <a:srgbClr val="C00000"/>
              </a:solidFill>
            </a:endParaRPr>
          </a:p>
          <a:p>
            <a:pPr lvl="0"/>
            <a:r>
              <a:rPr lang="cs-CZ" dirty="0"/>
              <a:t>většinou psaná v </a:t>
            </a:r>
            <a:r>
              <a:rPr lang="cs-CZ" dirty="0">
                <a:solidFill>
                  <a:srgbClr val="0070C0"/>
                </a:solidFill>
              </a:rPr>
              <a:t>1. osobě jednotného čísla (</a:t>
            </a:r>
            <a:r>
              <a:rPr lang="cs-CZ" dirty="0" err="1">
                <a:solidFill>
                  <a:srgbClr val="0070C0"/>
                </a:solidFill>
              </a:rPr>
              <a:t>ich</a:t>
            </a:r>
            <a:r>
              <a:rPr lang="cs-CZ" dirty="0">
                <a:solidFill>
                  <a:srgbClr val="0070C0"/>
                </a:solidFill>
              </a:rPr>
              <a:t>-forma)</a:t>
            </a:r>
          </a:p>
          <a:p>
            <a:pPr lvl="0"/>
            <a:r>
              <a:rPr lang="cs-CZ" dirty="0"/>
              <a:t>je </a:t>
            </a:r>
            <a:r>
              <a:rPr lang="cs-CZ" dirty="0">
                <a:solidFill>
                  <a:srgbClr val="0070C0"/>
                </a:solidFill>
              </a:rPr>
              <a:t>nesyžetová</a:t>
            </a:r>
            <a:r>
              <a:rPr lang="cs-CZ" dirty="0"/>
              <a:t> – nedominuje v ní děj, </a:t>
            </a:r>
            <a:r>
              <a:rPr lang="cs-CZ" dirty="0" smtClean="0"/>
              <a:t>není </a:t>
            </a:r>
            <a:r>
              <a:rPr lang="cs-CZ" dirty="0"/>
              <a:t>velkého rozsahu</a:t>
            </a:r>
          </a:p>
          <a:p>
            <a:pPr lvl="0"/>
            <a:r>
              <a:rPr lang="cs-CZ" dirty="0"/>
              <a:t>zpravidla je </a:t>
            </a:r>
            <a:r>
              <a:rPr lang="cs-CZ" dirty="0" smtClean="0">
                <a:solidFill>
                  <a:srgbClr val="0070C0"/>
                </a:solidFill>
              </a:rPr>
              <a:t>veršovaná</a:t>
            </a:r>
          </a:p>
          <a:p>
            <a:pPr lvl="0"/>
            <a:r>
              <a:rPr lang="cs-CZ" dirty="0" smtClean="0"/>
              <a:t>má </a:t>
            </a:r>
            <a:r>
              <a:rPr lang="cs-CZ" dirty="0" smtClean="0">
                <a:solidFill>
                  <a:srgbClr val="0070C0"/>
                </a:solidFill>
              </a:rPr>
              <a:t>rýmy</a:t>
            </a:r>
            <a:r>
              <a:rPr lang="cs-CZ" dirty="0" smtClean="0"/>
              <a:t>, nebo je psána </a:t>
            </a:r>
            <a:r>
              <a:rPr lang="cs-CZ" dirty="0" smtClean="0">
                <a:solidFill>
                  <a:srgbClr val="C00000"/>
                </a:solidFill>
              </a:rPr>
              <a:t>volným veršem</a:t>
            </a:r>
            <a:endParaRPr lang="cs-CZ" dirty="0">
              <a:solidFill>
                <a:srgbClr val="C00000"/>
              </a:solidFill>
            </a:endParaRPr>
          </a:p>
          <a:p>
            <a:pPr lvl="0"/>
            <a:r>
              <a:rPr lang="cs-CZ" dirty="0"/>
              <a:t>charakteristická je </a:t>
            </a:r>
            <a:r>
              <a:rPr lang="cs-CZ" dirty="0" err="1">
                <a:solidFill>
                  <a:srgbClr val="0070C0"/>
                </a:solidFill>
              </a:rPr>
              <a:t>metaforika</a:t>
            </a:r>
            <a:r>
              <a:rPr lang="cs-CZ" dirty="0"/>
              <a:t> – užívání </a:t>
            </a:r>
            <a:r>
              <a:rPr lang="cs-CZ" dirty="0" smtClean="0"/>
              <a:t>metafor</a:t>
            </a:r>
          </a:p>
          <a:p>
            <a:pPr lvl="0"/>
            <a:r>
              <a:rPr lang="cs-CZ" b="1" dirty="0" smtClean="0">
                <a:solidFill>
                  <a:srgbClr val="FF0000"/>
                </a:solidFill>
              </a:rPr>
              <a:t>LYRIKA S EPICKÝMI PRVKY </a:t>
            </a:r>
            <a:r>
              <a:rPr lang="cs-CZ" dirty="0" smtClean="0"/>
              <a:t>(</a:t>
            </a:r>
            <a:r>
              <a:rPr lang="cs-CZ" dirty="0" err="1" smtClean="0"/>
              <a:t>nesyžetovost</a:t>
            </a:r>
            <a:r>
              <a:rPr lang="cs-CZ" dirty="0" smtClean="0"/>
              <a:t>, ale </a:t>
            </a:r>
            <a:r>
              <a:rPr lang="cs-CZ" dirty="0" smtClean="0">
                <a:solidFill>
                  <a:srgbClr val="0070C0"/>
                </a:solidFill>
              </a:rPr>
              <a:t>náznak děje</a:t>
            </a:r>
            <a:r>
              <a:rPr lang="cs-CZ" dirty="0" smtClean="0"/>
              <a:t>)</a:t>
            </a:r>
            <a:endParaRPr lang="cs-CZ" dirty="0"/>
          </a:p>
          <a:p>
            <a:pPr lvl="0"/>
            <a:r>
              <a:rPr lang="cs-CZ" dirty="0">
                <a:solidFill>
                  <a:srgbClr val="002060"/>
                </a:solidFill>
              </a:rPr>
              <a:t>druhy lyriky </a:t>
            </a:r>
            <a:r>
              <a:rPr lang="cs-CZ" dirty="0"/>
              <a:t>– např. přírodní, milostná, vlastenecká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0000"/>
                </a:solidFill>
              </a:rPr>
              <a:t>PŘÍKLADY LYRICKÝCH ŽÁNRŮ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0"/>
            <a:r>
              <a:rPr lang="cs-CZ" b="1" dirty="0" smtClean="0">
                <a:solidFill>
                  <a:srgbClr val="0070C0"/>
                </a:solidFill>
              </a:rPr>
              <a:t>PÍSEŇ</a:t>
            </a:r>
            <a:r>
              <a:rPr lang="cs-CZ" dirty="0" smtClean="0"/>
              <a:t> </a:t>
            </a:r>
            <a:r>
              <a:rPr lang="cs-CZ" dirty="0"/>
              <a:t>– báseň určená ke zpěvu</a:t>
            </a:r>
          </a:p>
          <a:p>
            <a:pPr lvl="0"/>
            <a:r>
              <a:rPr lang="cs-CZ" b="1" dirty="0" smtClean="0">
                <a:solidFill>
                  <a:srgbClr val="0070C0"/>
                </a:solidFill>
              </a:rPr>
              <a:t>ELEGIE</a:t>
            </a:r>
            <a:r>
              <a:rPr lang="cs-CZ" dirty="0" smtClean="0"/>
              <a:t> </a:t>
            </a:r>
            <a:r>
              <a:rPr lang="cs-CZ" dirty="0"/>
              <a:t>– žalozpěv (např. u K. H. Borovského – Tyrolské elegie)</a:t>
            </a:r>
          </a:p>
          <a:p>
            <a:pPr lvl="0"/>
            <a:r>
              <a:rPr lang="cs-CZ" b="1" dirty="0" smtClean="0">
                <a:solidFill>
                  <a:srgbClr val="0070C0"/>
                </a:solidFill>
              </a:rPr>
              <a:t>EPIGRAM</a:t>
            </a:r>
            <a:r>
              <a:rPr lang="cs-CZ" dirty="0" smtClean="0"/>
              <a:t> </a:t>
            </a:r>
            <a:endParaRPr lang="cs-CZ" dirty="0"/>
          </a:p>
          <a:p>
            <a:pPr lvl="0">
              <a:buFont typeface="Wingdings" pitchFamily="2" charset="2"/>
              <a:buChar char="Ø"/>
            </a:pPr>
            <a:r>
              <a:rPr lang="cs-CZ" dirty="0" smtClean="0"/>
              <a:t>    krátká</a:t>
            </a:r>
            <a:r>
              <a:rPr lang="cs-CZ" dirty="0"/>
              <a:t>, většinou satirická báseň </a:t>
            </a:r>
          </a:p>
          <a:p>
            <a:pPr lvl="0">
              <a:buFont typeface="Wingdings" pitchFamily="2" charset="2"/>
              <a:buChar char="Ø"/>
            </a:pPr>
            <a:r>
              <a:rPr lang="cs-CZ" dirty="0" smtClean="0"/>
              <a:t>    skládá </a:t>
            </a:r>
            <a:r>
              <a:rPr lang="cs-CZ" dirty="0"/>
              <a:t>se z expozice – seznámení se skutečností, </a:t>
            </a:r>
            <a:endParaRPr lang="cs-CZ" dirty="0" smtClean="0"/>
          </a:p>
          <a:p>
            <a:pPr lvl="0">
              <a:buNone/>
            </a:pPr>
            <a:r>
              <a:rPr lang="cs-CZ" dirty="0"/>
              <a:t> </a:t>
            </a:r>
            <a:r>
              <a:rPr lang="cs-CZ" dirty="0" smtClean="0"/>
              <a:t>        a </a:t>
            </a:r>
            <a:r>
              <a:rPr lang="cs-CZ" dirty="0"/>
              <a:t>pointy – myšlenka, ke které epigram směřuje</a:t>
            </a:r>
          </a:p>
          <a:p>
            <a:pPr lvl="0"/>
            <a:r>
              <a:rPr lang="cs-CZ" b="1" dirty="0" smtClean="0">
                <a:solidFill>
                  <a:srgbClr val="0070C0"/>
                </a:solidFill>
              </a:rPr>
              <a:t>EPITAF</a:t>
            </a:r>
            <a:r>
              <a:rPr lang="cs-CZ" b="1" dirty="0" smtClean="0"/>
              <a:t> </a:t>
            </a:r>
            <a:r>
              <a:rPr lang="cs-CZ" dirty="0"/>
              <a:t>– nápis na hrob</a:t>
            </a:r>
          </a:p>
          <a:p>
            <a:pPr lvl="0"/>
            <a:r>
              <a:rPr lang="cs-CZ" b="1" dirty="0" smtClean="0">
                <a:solidFill>
                  <a:srgbClr val="0070C0"/>
                </a:solidFill>
              </a:rPr>
              <a:t>ÓDA</a:t>
            </a:r>
            <a:r>
              <a:rPr lang="cs-CZ" dirty="0" smtClean="0"/>
              <a:t> </a:t>
            </a:r>
            <a:r>
              <a:rPr lang="cs-CZ" dirty="0"/>
              <a:t>– chvalozpěv, oslavná lyrická báseň (oslavuje např. moudrost, lásku, ale i hrdiny)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0000"/>
                </a:solidFill>
              </a:rPr>
              <a:t>EPIKA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cs-CZ" dirty="0">
                <a:solidFill>
                  <a:srgbClr val="0070C0"/>
                </a:solidFill>
              </a:rPr>
              <a:t>literární druh</a:t>
            </a:r>
            <a:r>
              <a:rPr lang="cs-CZ" dirty="0"/>
              <a:t>, autor (jeho pocity, názory) je odsunut do pozadí</a:t>
            </a:r>
          </a:p>
          <a:p>
            <a:pPr lvl="0"/>
            <a:r>
              <a:rPr lang="cs-CZ" dirty="0"/>
              <a:t>v centru pozornosti je </a:t>
            </a:r>
            <a:r>
              <a:rPr lang="cs-CZ" dirty="0">
                <a:solidFill>
                  <a:srgbClr val="0070C0"/>
                </a:solidFill>
              </a:rPr>
              <a:t>vypravování příběhu (syžetové žánry)</a:t>
            </a:r>
          </a:p>
          <a:p>
            <a:pPr lvl="0"/>
            <a:r>
              <a:rPr lang="cs-CZ" dirty="0"/>
              <a:t>epický text </a:t>
            </a:r>
          </a:p>
          <a:p>
            <a:pPr lvl="0"/>
            <a:r>
              <a:rPr lang="cs-CZ" dirty="0"/>
              <a:t>obsahuje událost, která probíhá v čase</a:t>
            </a:r>
          </a:p>
          <a:p>
            <a:pPr lvl="0"/>
            <a:r>
              <a:rPr lang="cs-CZ" dirty="0"/>
              <a:t>dílo má začátek a konec, mezi jednotlivými příběhy existuje příčinná souvislost</a:t>
            </a:r>
          </a:p>
          <a:p>
            <a:pPr lvl="0"/>
            <a:r>
              <a:rPr lang="cs-CZ" dirty="0"/>
              <a:t>většinou psaná ve </a:t>
            </a:r>
            <a:r>
              <a:rPr lang="cs-CZ" dirty="0">
                <a:solidFill>
                  <a:srgbClr val="0070C0"/>
                </a:solidFill>
              </a:rPr>
              <a:t>3. osobě minulého času </a:t>
            </a:r>
            <a:endParaRPr lang="cs-CZ" dirty="0" smtClean="0">
              <a:solidFill>
                <a:srgbClr val="0070C0"/>
              </a:solidFill>
            </a:endParaRPr>
          </a:p>
          <a:p>
            <a:pPr lvl="0">
              <a:buNone/>
            </a:pPr>
            <a:r>
              <a:rPr lang="cs-CZ" dirty="0" smtClean="0">
                <a:solidFill>
                  <a:srgbClr val="0070C0"/>
                </a:solidFill>
              </a:rPr>
              <a:t> </a:t>
            </a:r>
            <a:r>
              <a:rPr lang="cs-CZ" dirty="0" smtClean="0">
                <a:solidFill>
                  <a:srgbClr val="0070C0"/>
                </a:solidFill>
              </a:rPr>
              <a:t>   </a:t>
            </a:r>
            <a:r>
              <a:rPr lang="cs-CZ" dirty="0" smtClean="0">
                <a:solidFill>
                  <a:srgbClr val="0070C0"/>
                </a:solidFill>
              </a:rPr>
              <a:t>(</a:t>
            </a:r>
            <a:r>
              <a:rPr lang="cs-CZ" dirty="0" err="1">
                <a:solidFill>
                  <a:srgbClr val="0070C0"/>
                </a:solidFill>
              </a:rPr>
              <a:t>er</a:t>
            </a:r>
            <a:r>
              <a:rPr lang="cs-CZ" dirty="0">
                <a:solidFill>
                  <a:srgbClr val="0070C0"/>
                </a:solidFill>
              </a:rPr>
              <a:t>-forma)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0000"/>
                </a:solidFill>
              </a:rPr>
              <a:t>PŘÍKLADY EPICKÝCH ŽÁNRŮ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 lvl="0"/>
            <a:r>
              <a:rPr lang="cs-CZ" sz="4300" b="1" dirty="0" smtClean="0">
                <a:solidFill>
                  <a:srgbClr val="0070C0"/>
                </a:solidFill>
              </a:rPr>
              <a:t>EPOS</a:t>
            </a:r>
            <a:r>
              <a:rPr lang="cs-CZ" sz="4300" b="1" dirty="0" smtClean="0"/>
              <a:t>  </a:t>
            </a:r>
            <a:r>
              <a:rPr lang="cs-CZ" sz="4300" dirty="0" smtClean="0"/>
              <a:t>- epická </a:t>
            </a:r>
            <a:r>
              <a:rPr lang="cs-CZ" sz="4300" dirty="0"/>
              <a:t>veršovaná skladba, </a:t>
            </a:r>
            <a:r>
              <a:rPr lang="cs-CZ" sz="4300" dirty="0" smtClean="0"/>
              <a:t>podrobně </a:t>
            </a:r>
            <a:r>
              <a:rPr lang="cs-CZ" sz="4300" dirty="0"/>
              <a:t>líčí </a:t>
            </a:r>
            <a:r>
              <a:rPr lang="cs-CZ" sz="4300" dirty="0" smtClean="0"/>
              <a:t>příběhy, hlavně </a:t>
            </a:r>
            <a:r>
              <a:rPr lang="cs-CZ" sz="4300" dirty="0"/>
              <a:t>líčí hrdinské činy nebo události významné pro celý národ (války)</a:t>
            </a:r>
          </a:p>
          <a:p>
            <a:pPr lvl="0"/>
            <a:r>
              <a:rPr lang="cs-CZ" sz="4300" b="1" dirty="0" smtClean="0">
                <a:solidFill>
                  <a:srgbClr val="0070C0"/>
                </a:solidFill>
              </a:rPr>
              <a:t>ROMÁN</a:t>
            </a:r>
            <a:r>
              <a:rPr lang="cs-CZ" sz="4300" dirty="0" smtClean="0"/>
              <a:t> </a:t>
            </a:r>
            <a:r>
              <a:rPr lang="cs-CZ" sz="4300" dirty="0"/>
              <a:t>– epické dílo většího rozsahu (např. dobrodružný, historický, psychologický)</a:t>
            </a:r>
          </a:p>
          <a:p>
            <a:pPr lvl="0"/>
            <a:r>
              <a:rPr lang="cs-CZ" sz="4300" b="1" dirty="0" smtClean="0">
                <a:solidFill>
                  <a:srgbClr val="0070C0"/>
                </a:solidFill>
              </a:rPr>
              <a:t>LEGENDA</a:t>
            </a:r>
            <a:r>
              <a:rPr lang="cs-CZ" sz="4300" b="1" dirty="0" smtClean="0"/>
              <a:t> </a:t>
            </a:r>
            <a:r>
              <a:rPr lang="cs-CZ" sz="4300" dirty="0"/>
              <a:t>– vypráví o světcích a jejich životech</a:t>
            </a:r>
          </a:p>
          <a:p>
            <a:pPr lvl="0"/>
            <a:r>
              <a:rPr lang="cs-CZ" sz="4300" b="1" dirty="0" smtClean="0">
                <a:solidFill>
                  <a:srgbClr val="0070C0"/>
                </a:solidFill>
              </a:rPr>
              <a:t>KRONIKA</a:t>
            </a:r>
            <a:r>
              <a:rPr lang="cs-CZ" sz="4300" dirty="0" smtClean="0"/>
              <a:t> </a:t>
            </a:r>
            <a:r>
              <a:rPr lang="cs-CZ" sz="4300" dirty="0"/>
              <a:t>– zaznamenává historické události v časovém sledu</a:t>
            </a:r>
          </a:p>
          <a:p>
            <a:pPr lvl="0"/>
            <a:r>
              <a:rPr lang="cs-CZ" sz="4300" b="1" dirty="0" smtClean="0">
                <a:solidFill>
                  <a:srgbClr val="0070C0"/>
                </a:solidFill>
              </a:rPr>
              <a:t>POVÍDKA</a:t>
            </a:r>
            <a:r>
              <a:rPr lang="cs-CZ" sz="4300" b="1" dirty="0" smtClean="0"/>
              <a:t> - </a:t>
            </a:r>
            <a:r>
              <a:rPr lang="cs-CZ" sz="4300" dirty="0" smtClean="0"/>
              <a:t>kratší </a:t>
            </a:r>
            <a:r>
              <a:rPr lang="cs-CZ" sz="4300" dirty="0"/>
              <a:t>či středně rozsáhlý prozaický útvar, charakteristické je napětí</a:t>
            </a:r>
          </a:p>
          <a:p>
            <a:pPr lvl="0">
              <a:buNone/>
            </a:pPr>
            <a:r>
              <a:rPr lang="cs-CZ" sz="4300" dirty="0" smtClean="0"/>
              <a:t>                          - obsahuje </a:t>
            </a:r>
            <a:r>
              <a:rPr lang="cs-CZ" sz="4300" dirty="0"/>
              <a:t>příběh s jednoduchým dějem, nemá velké množství postav</a:t>
            </a:r>
          </a:p>
          <a:p>
            <a:pPr lvl="0"/>
            <a:r>
              <a:rPr lang="cs-CZ" sz="4300" b="1" dirty="0" smtClean="0">
                <a:solidFill>
                  <a:srgbClr val="0070C0"/>
                </a:solidFill>
              </a:rPr>
              <a:t>NOVELA</a:t>
            </a:r>
            <a:r>
              <a:rPr lang="cs-CZ" sz="4300" b="1" dirty="0" smtClean="0"/>
              <a:t> - </a:t>
            </a:r>
            <a:r>
              <a:rPr lang="cs-CZ" sz="4300" dirty="0" smtClean="0"/>
              <a:t>epický </a:t>
            </a:r>
            <a:r>
              <a:rPr lang="cs-CZ" sz="4300" dirty="0"/>
              <a:t>prozaický </a:t>
            </a:r>
            <a:r>
              <a:rPr lang="cs-CZ" sz="4300" dirty="0" smtClean="0"/>
              <a:t>žánr, má </a:t>
            </a:r>
            <a:r>
              <a:rPr lang="cs-CZ" sz="4300" dirty="0"/>
              <a:t>poutavý příběh s </a:t>
            </a:r>
            <a:r>
              <a:rPr lang="cs-CZ" sz="4300" b="1" dirty="0">
                <a:solidFill>
                  <a:srgbClr val="0070C0"/>
                </a:solidFill>
              </a:rPr>
              <a:t>neočekávanou pointou </a:t>
            </a:r>
            <a:r>
              <a:rPr lang="cs-CZ" sz="4300" dirty="0"/>
              <a:t>(</a:t>
            </a:r>
            <a:r>
              <a:rPr lang="cs-CZ" sz="4300" dirty="0" smtClean="0"/>
              <a:t>zakončení), má </a:t>
            </a:r>
            <a:r>
              <a:rPr lang="cs-CZ" sz="4300" dirty="0"/>
              <a:t>kratší obsah (je na pomezí povídky a románu)</a:t>
            </a:r>
          </a:p>
          <a:p>
            <a:pPr lvl="0"/>
            <a:r>
              <a:rPr lang="cs-CZ" sz="4300" b="1" dirty="0" smtClean="0">
                <a:solidFill>
                  <a:srgbClr val="0070C0"/>
                </a:solidFill>
              </a:rPr>
              <a:t>ROMANETO</a:t>
            </a:r>
            <a:r>
              <a:rPr lang="cs-CZ" sz="4300" dirty="0" smtClean="0"/>
              <a:t> </a:t>
            </a:r>
            <a:r>
              <a:rPr lang="cs-CZ" sz="4300" dirty="0"/>
              <a:t>– obsahuje záhady, hrůzostrašné scenérie (v závěru vědecky vysvětleny)</a:t>
            </a:r>
          </a:p>
          <a:p>
            <a:pPr lvl="0"/>
            <a:r>
              <a:rPr lang="cs-CZ" sz="4300" b="1" dirty="0" smtClean="0">
                <a:solidFill>
                  <a:srgbClr val="0070C0"/>
                </a:solidFill>
              </a:rPr>
              <a:t>POHÁDKA</a:t>
            </a:r>
            <a:r>
              <a:rPr lang="cs-CZ" sz="4300" b="1" dirty="0" smtClean="0"/>
              <a:t> - </a:t>
            </a:r>
            <a:r>
              <a:rPr lang="cs-CZ" sz="4300" dirty="0" smtClean="0"/>
              <a:t>má </a:t>
            </a:r>
            <a:r>
              <a:rPr lang="cs-CZ" sz="4300" dirty="0"/>
              <a:t>smyšlený děj, do děje často zasahují nadpřirozené </a:t>
            </a:r>
            <a:r>
              <a:rPr lang="cs-CZ" sz="4300" dirty="0" smtClean="0"/>
              <a:t>bytosti, dobro </a:t>
            </a:r>
            <a:r>
              <a:rPr lang="cs-CZ" sz="4300" dirty="0"/>
              <a:t>vítězí nad zlem</a:t>
            </a:r>
          </a:p>
          <a:p>
            <a:pPr lvl="0"/>
            <a:r>
              <a:rPr lang="cs-CZ" sz="4300" b="1" dirty="0" smtClean="0">
                <a:solidFill>
                  <a:srgbClr val="0070C0"/>
                </a:solidFill>
              </a:rPr>
              <a:t>POVĚST</a:t>
            </a:r>
            <a:r>
              <a:rPr lang="cs-CZ" sz="4300" b="1" dirty="0" smtClean="0">
                <a:solidFill>
                  <a:srgbClr val="002060"/>
                </a:solidFill>
              </a:rPr>
              <a:t> </a:t>
            </a:r>
            <a:r>
              <a:rPr lang="cs-CZ" sz="4300" b="1" dirty="0" smtClean="0"/>
              <a:t>- </a:t>
            </a:r>
            <a:r>
              <a:rPr lang="cs-CZ" sz="4300" dirty="0" smtClean="0"/>
              <a:t>žánr </a:t>
            </a:r>
            <a:r>
              <a:rPr lang="cs-CZ" sz="4300" dirty="0"/>
              <a:t>lidové slovesnosti (i </a:t>
            </a:r>
            <a:r>
              <a:rPr lang="cs-CZ" sz="4300" dirty="0" smtClean="0"/>
              <a:t>pohádka), od </a:t>
            </a:r>
            <a:r>
              <a:rPr lang="cs-CZ" sz="4300" dirty="0"/>
              <a:t>pohádky se liší tím, že se vztahuje k nějakému konkrétnímu místu (hrad) či postavě</a:t>
            </a:r>
          </a:p>
          <a:p>
            <a:pPr lvl="0"/>
            <a:r>
              <a:rPr lang="cs-CZ" sz="4300" b="1" dirty="0" smtClean="0">
                <a:solidFill>
                  <a:srgbClr val="0070C0"/>
                </a:solidFill>
              </a:rPr>
              <a:t>BAJKA</a:t>
            </a:r>
            <a:r>
              <a:rPr lang="cs-CZ" sz="4300" b="1" dirty="0" smtClean="0"/>
              <a:t> - </a:t>
            </a:r>
            <a:r>
              <a:rPr lang="cs-CZ" sz="4300" dirty="0" smtClean="0"/>
              <a:t>krátké </a:t>
            </a:r>
            <a:r>
              <a:rPr lang="cs-CZ" sz="4300" dirty="0"/>
              <a:t>veršované nebo prozaické vyprávění</a:t>
            </a:r>
          </a:p>
          <a:p>
            <a:pPr lvl="0">
              <a:buNone/>
            </a:pPr>
            <a:r>
              <a:rPr lang="cs-CZ" sz="4300" dirty="0" smtClean="0"/>
              <a:t>                  - hlavními </a:t>
            </a:r>
            <a:r>
              <a:rPr lang="cs-CZ" sz="4300" dirty="0"/>
              <a:t>postavami bývají zvířata (i lidé a věci)</a:t>
            </a:r>
          </a:p>
          <a:p>
            <a:pPr lvl="0">
              <a:buNone/>
            </a:pPr>
            <a:r>
              <a:rPr lang="cs-CZ" sz="4300" dirty="0" smtClean="0"/>
              <a:t>                  - zvířata </a:t>
            </a:r>
            <a:r>
              <a:rPr lang="cs-CZ" sz="4300" dirty="0"/>
              <a:t>představují určitý typ lidského charakteru</a:t>
            </a:r>
          </a:p>
          <a:p>
            <a:pPr lvl="0">
              <a:buNone/>
            </a:pPr>
            <a:r>
              <a:rPr lang="cs-CZ" sz="4300" dirty="0" smtClean="0"/>
              <a:t>                  - závěr </a:t>
            </a:r>
            <a:r>
              <a:rPr lang="cs-CZ" sz="4300" dirty="0"/>
              <a:t>– mravní ponaučení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0000"/>
                </a:solidFill>
              </a:rPr>
              <a:t>LYRICKOEPICKÁ SKLADBA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cs-CZ" dirty="0"/>
              <a:t>epické dílo spjato s veršem </a:t>
            </a:r>
          </a:p>
          <a:p>
            <a:pPr lvl="0"/>
            <a:r>
              <a:rPr lang="cs-CZ" dirty="0">
                <a:solidFill>
                  <a:srgbClr val="0070C0"/>
                </a:solidFill>
              </a:rPr>
              <a:t>báseň, která má děj</a:t>
            </a:r>
          </a:p>
          <a:p>
            <a:pPr>
              <a:buNone/>
            </a:pPr>
            <a:endParaRPr lang="cs-CZ" b="1" dirty="0" smtClean="0"/>
          </a:p>
          <a:p>
            <a:pPr>
              <a:buNone/>
            </a:pPr>
            <a:r>
              <a:rPr lang="cs-CZ" b="1" dirty="0" smtClean="0"/>
              <a:t>Příklady </a:t>
            </a:r>
            <a:r>
              <a:rPr lang="cs-CZ" b="1" dirty="0"/>
              <a:t>lyrickoepických žánrů</a:t>
            </a:r>
            <a:endParaRPr lang="cs-CZ" dirty="0"/>
          </a:p>
          <a:p>
            <a:pPr lvl="0"/>
            <a:r>
              <a:rPr lang="cs-CZ" b="1" dirty="0" smtClean="0">
                <a:solidFill>
                  <a:srgbClr val="002060"/>
                </a:solidFill>
              </a:rPr>
              <a:t>BALADA </a:t>
            </a:r>
            <a:r>
              <a:rPr lang="cs-CZ" dirty="0"/>
              <a:t>– zpracovává téma ponurého rázu, většinou končí tragicky</a:t>
            </a:r>
          </a:p>
          <a:p>
            <a:pPr lvl="0"/>
            <a:r>
              <a:rPr lang="cs-CZ" b="1" dirty="0" smtClean="0">
                <a:solidFill>
                  <a:srgbClr val="002060"/>
                </a:solidFill>
              </a:rPr>
              <a:t>ROMANCE</a:t>
            </a:r>
            <a:r>
              <a:rPr lang="cs-CZ" dirty="0" smtClean="0"/>
              <a:t> </a:t>
            </a:r>
            <a:r>
              <a:rPr lang="cs-CZ" dirty="0"/>
              <a:t>– je radostná, optimistická</a:t>
            </a:r>
          </a:p>
          <a:p>
            <a:r>
              <a:rPr lang="cs-CZ" b="1" dirty="0" smtClean="0">
                <a:solidFill>
                  <a:srgbClr val="002060"/>
                </a:solidFill>
              </a:rPr>
              <a:t>POEMA</a:t>
            </a:r>
            <a:r>
              <a:rPr lang="cs-CZ" b="1" dirty="0" smtClean="0"/>
              <a:t> </a:t>
            </a:r>
            <a:r>
              <a:rPr lang="cs-CZ" dirty="0" smtClean="0"/>
              <a:t>– rozsáhlá báseň, její děj bývá potlačen na úkor citů, dojmů, nálad</a:t>
            </a:r>
            <a:endParaRPr lang="cs-CZ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0000"/>
                </a:solidFill>
              </a:rPr>
              <a:t>Literární druhy – 2. triáda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cs-CZ" sz="5000" b="1" dirty="0" smtClean="0">
                <a:solidFill>
                  <a:srgbClr val="FF0000"/>
                </a:solidFill>
              </a:rPr>
              <a:t>POEZIE</a:t>
            </a:r>
            <a:endParaRPr lang="cs-CZ" sz="5000" dirty="0">
              <a:solidFill>
                <a:srgbClr val="FF0000"/>
              </a:solidFill>
            </a:endParaRPr>
          </a:p>
          <a:p>
            <a:pPr lvl="0"/>
            <a:r>
              <a:rPr lang="cs-CZ" sz="4500" dirty="0"/>
              <a:t>literatura </a:t>
            </a:r>
            <a:r>
              <a:rPr lang="cs-CZ" sz="4500" dirty="0">
                <a:solidFill>
                  <a:srgbClr val="0070C0"/>
                </a:solidFill>
              </a:rPr>
              <a:t>psaná veršem</a:t>
            </a:r>
          </a:p>
          <a:p>
            <a:pPr lvl="0"/>
            <a:r>
              <a:rPr lang="cs-CZ" sz="4500" dirty="0"/>
              <a:t>jazyk je organizován rytmicky a </a:t>
            </a:r>
            <a:r>
              <a:rPr lang="cs-CZ" sz="4500" dirty="0" smtClean="0"/>
              <a:t>melodicky</a:t>
            </a:r>
          </a:p>
          <a:p>
            <a:pPr lvl="0">
              <a:buNone/>
            </a:pPr>
            <a:endParaRPr lang="cs-CZ" dirty="0"/>
          </a:p>
          <a:p>
            <a:pPr>
              <a:buNone/>
            </a:pPr>
            <a:r>
              <a:rPr lang="cs-CZ" sz="5000" b="1" dirty="0" smtClean="0">
                <a:solidFill>
                  <a:srgbClr val="FF0000"/>
                </a:solidFill>
              </a:rPr>
              <a:t>PRÓZA</a:t>
            </a:r>
            <a:endParaRPr lang="cs-CZ" sz="5000" dirty="0">
              <a:solidFill>
                <a:srgbClr val="FF0000"/>
              </a:solidFill>
            </a:endParaRPr>
          </a:p>
          <a:p>
            <a:pPr lvl="0"/>
            <a:r>
              <a:rPr lang="cs-CZ" sz="4500" dirty="0"/>
              <a:t>opak poezie</a:t>
            </a:r>
          </a:p>
          <a:p>
            <a:pPr lvl="0"/>
            <a:r>
              <a:rPr lang="cs-CZ" sz="4500" dirty="0"/>
              <a:t>všechna literární díla </a:t>
            </a:r>
            <a:r>
              <a:rPr lang="cs-CZ" sz="4500" dirty="0">
                <a:solidFill>
                  <a:srgbClr val="0070C0"/>
                </a:solidFill>
              </a:rPr>
              <a:t>neveršovaná a </a:t>
            </a:r>
            <a:r>
              <a:rPr lang="cs-CZ" sz="4500" dirty="0" smtClean="0">
                <a:solidFill>
                  <a:srgbClr val="0070C0"/>
                </a:solidFill>
              </a:rPr>
              <a:t>nedramatická</a:t>
            </a:r>
          </a:p>
          <a:p>
            <a:pPr lvl="0"/>
            <a:r>
              <a:rPr lang="cs-CZ" sz="4500" b="1" dirty="0" smtClean="0">
                <a:solidFill>
                  <a:srgbClr val="C00000"/>
                </a:solidFill>
              </a:rPr>
              <a:t>LYRIZOVANÁ PRÓZA </a:t>
            </a:r>
            <a:r>
              <a:rPr lang="cs-CZ" sz="4500" dirty="0" smtClean="0">
                <a:solidFill>
                  <a:srgbClr val="0070C0"/>
                </a:solidFill>
              </a:rPr>
              <a:t>(básnické prostředky v próze – </a:t>
            </a:r>
            <a:r>
              <a:rPr lang="cs-CZ" sz="4500" dirty="0" err="1" smtClean="0">
                <a:solidFill>
                  <a:srgbClr val="0070C0"/>
                </a:solidFill>
              </a:rPr>
              <a:t>metaforika</a:t>
            </a:r>
            <a:r>
              <a:rPr lang="cs-CZ" sz="4500" dirty="0" smtClean="0">
                <a:solidFill>
                  <a:srgbClr val="0070C0"/>
                </a:solidFill>
              </a:rPr>
              <a:t>)</a:t>
            </a:r>
          </a:p>
          <a:p>
            <a:pPr lvl="0"/>
            <a:r>
              <a:rPr lang="cs-CZ" sz="4500" b="1" dirty="0" smtClean="0">
                <a:solidFill>
                  <a:srgbClr val="C00000"/>
                </a:solidFill>
              </a:rPr>
              <a:t>POEZIE JAKO SOUČÁST PRÓZY</a:t>
            </a:r>
            <a:endParaRPr lang="cs-CZ" sz="4500" b="1" dirty="0">
              <a:solidFill>
                <a:srgbClr val="C00000"/>
              </a:solidFill>
            </a:endParaRPr>
          </a:p>
          <a:p>
            <a:pPr>
              <a:buNone/>
            </a:pPr>
            <a:r>
              <a:rPr lang="cs-CZ" b="1" dirty="0" smtClean="0">
                <a:solidFill>
                  <a:srgbClr val="C00000"/>
                </a:solidFill>
              </a:rPr>
              <a:t> </a:t>
            </a:r>
            <a:endParaRPr lang="cs-CZ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cs-CZ" sz="5000" b="1" dirty="0" smtClean="0">
                <a:solidFill>
                  <a:srgbClr val="FF0000"/>
                </a:solidFill>
              </a:rPr>
              <a:t>DRAMA</a:t>
            </a:r>
            <a:endParaRPr lang="cs-CZ" sz="5000" dirty="0" smtClean="0">
              <a:solidFill>
                <a:srgbClr val="FF0000"/>
              </a:solidFill>
            </a:endParaRPr>
          </a:p>
          <a:p>
            <a:pPr lvl="0"/>
            <a:r>
              <a:rPr lang="cs-CZ" sz="4500" dirty="0"/>
              <a:t>vybudováno na základě </a:t>
            </a:r>
            <a:r>
              <a:rPr lang="cs-CZ" sz="4500" dirty="0">
                <a:solidFill>
                  <a:srgbClr val="0070C0"/>
                </a:solidFill>
              </a:rPr>
              <a:t>komunikace mezi jednotlivými postavami (dialog), </a:t>
            </a:r>
            <a:r>
              <a:rPr lang="cs-CZ" sz="4500" dirty="0"/>
              <a:t>může se jednat i o promluvu jednoho člověka </a:t>
            </a:r>
            <a:r>
              <a:rPr lang="cs-CZ" sz="4500" dirty="0">
                <a:solidFill>
                  <a:srgbClr val="0070C0"/>
                </a:solidFill>
              </a:rPr>
              <a:t>(monolog)</a:t>
            </a:r>
          </a:p>
          <a:p>
            <a:pPr lvl="0"/>
            <a:r>
              <a:rPr lang="cs-CZ" sz="4500" dirty="0">
                <a:solidFill>
                  <a:srgbClr val="0070C0"/>
                </a:solidFill>
              </a:rPr>
              <a:t>literární text, který je předurčen k provedení na scéně (většinou divadelní)</a:t>
            </a:r>
          </a:p>
          <a:p>
            <a:pPr lvl="0"/>
            <a:r>
              <a:rPr lang="cs-CZ" sz="4500" dirty="0"/>
              <a:t>uvedení dramatického textu na jeviště se říká</a:t>
            </a:r>
            <a:r>
              <a:rPr lang="cs-CZ" sz="4500" dirty="0">
                <a:solidFill>
                  <a:srgbClr val="C00000"/>
                </a:solidFill>
              </a:rPr>
              <a:t> inscenace</a:t>
            </a:r>
          </a:p>
          <a:p>
            <a:pPr lvl="0"/>
            <a:r>
              <a:rPr lang="cs-CZ" sz="4500" dirty="0"/>
              <a:t>kromě dramatického příběhu obsahuje text </a:t>
            </a:r>
            <a:r>
              <a:rPr lang="cs-CZ" sz="4500" dirty="0">
                <a:solidFill>
                  <a:srgbClr val="C00000"/>
                </a:solidFill>
              </a:rPr>
              <a:t>scénické a režijní poznámky </a:t>
            </a:r>
            <a:r>
              <a:rPr lang="cs-CZ" sz="4500" dirty="0"/>
              <a:t>(popisy prostředí, představy autora či režiséra o průběhu jednotlivých dramatických akcí)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0000"/>
                </a:solidFill>
              </a:rPr>
              <a:t>DRAMA – DIVADELNÍ HRA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lvl="0"/>
            <a:r>
              <a:rPr lang="cs-CZ" sz="9600" b="1" dirty="0">
                <a:solidFill>
                  <a:srgbClr val="002060"/>
                </a:solidFill>
              </a:rPr>
              <a:t>činohra</a:t>
            </a:r>
            <a:r>
              <a:rPr lang="cs-CZ" sz="9600" dirty="0"/>
              <a:t> – drama psáno prózou</a:t>
            </a:r>
          </a:p>
          <a:p>
            <a:pPr lvl="0"/>
            <a:r>
              <a:rPr lang="cs-CZ" sz="9600" b="1" dirty="0">
                <a:solidFill>
                  <a:srgbClr val="002060"/>
                </a:solidFill>
              </a:rPr>
              <a:t>veršované drama</a:t>
            </a:r>
            <a:r>
              <a:rPr lang="cs-CZ" sz="9600" dirty="0">
                <a:solidFill>
                  <a:srgbClr val="002060"/>
                </a:solidFill>
              </a:rPr>
              <a:t> </a:t>
            </a:r>
            <a:r>
              <a:rPr lang="cs-CZ" sz="9600" dirty="0"/>
              <a:t>– psáno veršem</a:t>
            </a:r>
          </a:p>
          <a:p>
            <a:pPr lvl="0"/>
            <a:r>
              <a:rPr lang="cs-CZ" sz="9600" b="1" dirty="0">
                <a:solidFill>
                  <a:srgbClr val="002060"/>
                </a:solidFill>
              </a:rPr>
              <a:t>melodram</a:t>
            </a:r>
            <a:r>
              <a:rPr lang="cs-CZ" sz="9600" dirty="0"/>
              <a:t> – dramatický text s hudebním doprovodem</a:t>
            </a:r>
          </a:p>
          <a:p>
            <a:pPr lvl="0"/>
            <a:r>
              <a:rPr lang="cs-CZ" sz="9600" b="1" dirty="0">
                <a:solidFill>
                  <a:srgbClr val="002060"/>
                </a:solidFill>
              </a:rPr>
              <a:t>opera, opereta, muzikál</a:t>
            </a:r>
            <a:r>
              <a:rPr lang="cs-CZ" sz="9600" dirty="0">
                <a:solidFill>
                  <a:srgbClr val="002060"/>
                </a:solidFill>
              </a:rPr>
              <a:t> </a:t>
            </a:r>
            <a:r>
              <a:rPr lang="cs-CZ" sz="9600" dirty="0"/>
              <a:t>– část nebo celý text je </a:t>
            </a:r>
            <a:r>
              <a:rPr lang="cs-CZ" sz="9600" dirty="0" smtClean="0"/>
              <a:t>zpíván</a:t>
            </a:r>
          </a:p>
          <a:p>
            <a:pPr lvl="0">
              <a:buNone/>
            </a:pPr>
            <a:endParaRPr lang="cs-CZ" sz="5600" dirty="0"/>
          </a:p>
          <a:p>
            <a:pPr lvl="0">
              <a:buNone/>
            </a:pPr>
            <a:r>
              <a:rPr lang="cs-CZ" sz="5600" dirty="0" smtClean="0"/>
              <a:t> </a:t>
            </a:r>
          </a:p>
          <a:p>
            <a:pPr>
              <a:buNone/>
            </a:pPr>
            <a:r>
              <a:rPr lang="cs-CZ" sz="11200" b="1" dirty="0" smtClean="0">
                <a:solidFill>
                  <a:srgbClr val="FF0000"/>
                </a:solidFill>
              </a:rPr>
              <a:t>Žánrové dělení dramatu</a:t>
            </a:r>
            <a:endParaRPr lang="cs-CZ" sz="11200" dirty="0" smtClean="0">
              <a:solidFill>
                <a:srgbClr val="FF0000"/>
              </a:solidFill>
            </a:endParaRPr>
          </a:p>
          <a:p>
            <a:pPr lvl="0"/>
            <a:r>
              <a:rPr lang="cs-CZ" sz="11200" b="1" dirty="0" smtClean="0">
                <a:solidFill>
                  <a:srgbClr val="0070C0"/>
                </a:solidFill>
              </a:rPr>
              <a:t>TRAGÉDIE</a:t>
            </a:r>
            <a:endParaRPr lang="cs-CZ" sz="11200" b="1" dirty="0">
              <a:solidFill>
                <a:srgbClr val="0070C0"/>
              </a:solidFill>
            </a:endParaRPr>
          </a:p>
          <a:p>
            <a:pPr lvl="0"/>
            <a:r>
              <a:rPr lang="cs-CZ" sz="11200" b="1" dirty="0" smtClean="0">
                <a:solidFill>
                  <a:srgbClr val="0070C0"/>
                </a:solidFill>
              </a:rPr>
              <a:t>KOMEDIE</a:t>
            </a:r>
            <a:endParaRPr lang="cs-CZ" sz="11200" b="1" dirty="0">
              <a:solidFill>
                <a:srgbClr val="0070C0"/>
              </a:solidFill>
            </a:endParaRPr>
          </a:p>
          <a:p>
            <a:pPr lvl="0"/>
            <a:r>
              <a:rPr lang="cs-CZ" sz="11200" b="1" dirty="0" smtClean="0">
                <a:solidFill>
                  <a:srgbClr val="0070C0"/>
                </a:solidFill>
              </a:rPr>
              <a:t>TRAGIKOMEDIE</a:t>
            </a:r>
          </a:p>
          <a:p>
            <a:pPr lvl="0"/>
            <a:r>
              <a:rPr lang="cs-CZ" sz="11200" b="1" dirty="0" smtClean="0">
                <a:solidFill>
                  <a:srgbClr val="0070C0"/>
                </a:solidFill>
              </a:rPr>
              <a:t>(GROTESKA)</a:t>
            </a:r>
            <a:endParaRPr lang="cs-CZ" sz="11200" b="1" dirty="0">
              <a:solidFill>
                <a:srgbClr val="0070C0"/>
              </a:solidFill>
            </a:endParaRPr>
          </a:p>
          <a:p>
            <a:pPr>
              <a:buNone/>
            </a:pPr>
            <a:endParaRPr lang="cs-CZ" dirty="0"/>
          </a:p>
          <a:p>
            <a:pPr>
              <a:buNone/>
            </a:pPr>
            <a:r>
              <a:rPr lang="cs-CZ" dirty="0" smtClean="0"/>
              <a:t> 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0000"/>
                </a:solidFill>
              </a:rPr>
              <a:t>KOMPOZIČNÍ SCHÉMA DRAMATU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cs-CZ" dirty="0" smtClean="0">
                <a:solidFill>
                  <a:srgbClr val="C00000"/>
                </a:solidFill>
              </a:rPr>
              <a:t>1) </a:t>
            </a:r>
            <a:r>
              <a:rPr lang="cs-CZ" b="1" dirty="0" smtClean="0">
                <a:solidFill>
                  <a:srgbClr val="C00000"/>
                </a:solidFill>
              </a:rPr>
              <a:t>EXPOZICE </a:t>
            </a:r>
            <a:endParaRPr lang="cs-CZ" dirty="0" smtClean="0">
              <a:solidFill>
                <a:srgbClr val="C00000"/>
              </a:solidFill>
            </a:endParaRPr>
          </a:p>
          <a:p>
            <a:pPr lvl="0"/>
            <a:r>
              <a:rPr lang="cs-CZ" dirty="0" smtClean="0"/>
              <a:t>seznámení s postavami, prostředím, </a:t>
            </a:r>
            <a:r>
              <a:rPr lang="cs-CZ" dirty="0" smtClean="0">
                <a:solidFill>
                  <a:srgbClr val="0070C0"/>
                </a:solidFill>
              </a:rPr>
              <a:t>zárodky konfliktu nebo zápletky</a:t>
            </a:r>
          </a:p>
          <a:p>
            <a:pPr>
              <a:buNone/>
            </a:pPr>
            <a:r>
              <a:rPr lang="cs-CZ" dirty="0" smtClean="0">
                <a:solidFill>
                  <a:srgbClr val="C00000"/>
                </a:solidFill>
              </a:rPr>
              <a:t>2) </a:t>
            </a:r>
            <a:r>
              <a:rPr lang="cs-CZ" b="1" dirty="0" smtClean="0">
                <a:solidFill>
                  <a:srgbClr val="C00000"/>
                </a:solidFill>
              </a:rPr>
              <a:t>KOLIZE</a:t>
            </a:r>
            <a:endParaRPr lang="cs-CZ" dirty="0" smtClean="0">
              <a:solidFill>
                <a:srgbClr val="C00000"/>
              </a:solidFill>
            </a:endParaRPr>
          </a:p>
          <a:p>
            <a:pPr lvl="0"/>
            <a:r>
              <a:rPr lang="cs-CZ" dirty="0" smtClean="0"/>
              <a:t>rozvíjena dramatická zápletka, </a:t>
            </a:r>
            <a:r>
              <a:rPr lang="cs-CZ" dirty="0" smtClean="0">
                <a:solidFill>
                  <a:srgbClr val="0070C0"/>
                </a:solidFill>
              </a:rPr>
              <a:t>rozvoj konfliktu</a:t>
            </a:r>
          </a:p>
          <a:p>
            <a:pPr>
              <a:buNone/>
            </a:pPr>
            <a:r>
              <a:rPr lang="cs-CZ" dirty="0" smtClean="0">
                <a:solidFill>
                  <a:srgbClr val="C00000"/>
                </a:solidFill>
              </a:rPr>
              <a:t>3) </a:t>
            </a:r>
            <a:r>
              <a:rPr lang="cs-CZ" b="1" dirty="0" smtClean="0">
                <a:solidFill>
                  <a:srgbClr val="C00000"/>
                </a:solidFill>
              </a:rPr>
              <a:t>KRIZE</a:t>
            </a:r>
            <a:endParaRPr lang="cs-CZ" dirty="0" smtClean="0">
              <a:solidFill>
                <a:srgbClr val="C00000"/>
              </a:solidFill>
            </a:endParaRPr>
          </a:p>
          <a:p>
            <a:pPr lvl="0"/>
            <a:r>
              <a:rPr lang="cs-CZ" dirty="0" smtClean="0">
                <a:solidFill>
                  <a:srgbClr val="0070C0"/>
                </a:solidFill>
              </a:rPr>
              <a:t>vyvrcholení dramatického konfliktu, další děj už nemůže pokračovat v dosavadním směru</a:t>
            </a:r>
          </a:p>
          <a:p>
            <a:pPr>
              <a:buNone/>
            </a:pPr>
            <a:r>
              <a:rPr lang="cs-CZ" dirty="0" smtClean="0">
                <a:solidFill>
                  <a:srgbClr val="C00000"/>
                </a:solidFill>
              </a:rPr>
              <a:t>4) </a:t>
            </a:r>
            <a:r>
              <a:rPr lang="cs-CZ" b="1" dirty="0" smtClean="0">
                <a:solidFill>
                  <a:srgbClr val="C00000"/>
                </a:solidFill>
              </a:rPr>
              <a:t>PERIPETIE</a:t>
            </a:r>
            <a:endParaRPr lang="cs-CZ" dirty="0" smtClean="0">
              <a:solidFill>
                <a:srgbClr val="C00000"/>
              </a:solidFill>
            </a:endParaRPr>
          </a:p>
          <a:p>
            <a:pPr lvl="0"/>
            <a:r>
              <a:rPr lang="cs-CZ" dirty="0" smtClean="0">
                <a:solidFill>
                  <a:srgbClr val="0070C0"/>
                </a:solidFill>
              </a:rPr>
              <a:t>neočekávaná změna ve vývoji děje</a:t>
            </a:r>
          </a:p>
          <a:p>
            <a:pPr lvl="0"/>
            <a:r>
              <a:rPr lang="cs-CZ" dirty="0" smtClean="0"/>
              <a:t>změna posouvá hrdinovo rozhodnutí směrem, který se od počátečního výrazně odlišuje</a:t>
            </a:r>
          </a:p>
          <a:p>
            <a:pPr>
              <a:buNone/>
            </a:pPr>
            <a:r>
              <a:rPr lang="cs-CZ" dirty="0" smtClean="0">
                <a:solidFill>
                  <a:srgbClr val="C00000"/>
                </a:solidFill>
              </a:rPr>
              <a:t>5) </a:t>
            </a:r>
            <a:r>
              <a:rPr lang="cs-CZ" b="1" dirty="0" smtClean="0">
                <a:solidFill>
                  <a:srgbClr val="C00000"/>
                </a:solidFill>
              </a:rPr>
              <a:t>KATASTROFA / ZÁVĚR</a:t>
            </a:r>
            <a:endParaRPr lang="cs-CZ" dirty="0" smtClean="0">
              <a:solidFill>
                <a:srgbClr val="C00000"/>
              </a:solidFill>
            </a:endParaRPr>
          </a:p>
          <a:p>
            <a:pPr lvl="0"/>
            <a:r>
              <a:rPr lang="cs-CZ" dirty="0" smtClean="0">
                <a:solidFill>
                  <a:srgbClr val="0070C0"/>
                </a:solidFill>
              </a:rPr>
              <a:t>konečný obrat v ději směřující k tragickému vyřešení konfliktu nebo klasický závěr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</TotalTime>
  <Words>246</Words>
  <Application>Microsoft Office PowerPoint</Application>
  <PresentationFormat>Předvádění na obrazovce (4:3)</PresentationFormat>
  <Paragraphs>105</Paragraphs>
  <Slides>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Motiv sady Office</vt:lpstr>
      <vt:lpstr>LITERÁRNÍ DRUHY A ŽÁNRY</vt:lpstr>
      <vt:lpstr>LYRIKA</vt:lpstr>
      <vt:lpstr>PŘÍKLADY LYRICKÝCH ŽÁNRŮ</vt:lpstr>
      <vt:lpstr>EPIKA</vt:lpstr>
      <vt:lpstr>PŘÍKLADY EPICKÝCH ŽÁNRŮ</vt:lpstr>
      <vt:lpstr>LYRICKOEPICKÁ SKLADBA</vt:lpstr>
      <vt:lpstr>Literární druhy – 2. triáda</vt:lpstr>
      <vt:lpstr>DRAMA – DIVADELNÍ HRA</vt:lpstr>
      <vt:lpstr>KOMPOZIČNÍ SCHÉMA DRAMATU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LITERÁRNÍ DRUHY A ŽÁNRY</dc:title>
  <dc:creator>yvett</dc:creator>
  <cp:lastModifiedBy>yvett</cp:lastModifiedBy>
  <cp:revision>12</cp:revision>
  <dcterms:created xsi:type="dcterms:W3CDTF">2022-11-20T18:32:59Z</dcterms:created>
  <dcterms:modified xsi:type="dcterms:W3CDTF">2022-11-22T09:23:01Z</dcterms:modified>
</cp:coreProperties>
</file>