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8C29-C983-4DB5-887D-FBB4BF60E092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1A87-064F-4C7E-AE83-A6428985BE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8C29-C983-4DB5-887D-FBB4BF60E092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1A87-064F-4C7E-AE83-A6428985BE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8C29-C983-4DB5-887D-FBB4BF60E092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1A87-064F-4C7E-AE83-A6428985BE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8C29-C983-4DB5-887D-FBB4BF60E092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1A87-064F-4C7E-AE83-A6428985BE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8C29-C983-4DB5-887D-FBB4BF60E092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1A87-064F-4C7E-AE83-A6428985BE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8C29-C983-4DB5-887D-FBB4BF60E092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1A87-064F-4C7E-AE83-A6428985BE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8C29-C983-4DB5-887D-FBB4BF60E092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1A87-064F-4C7E-AE83-A6428985BE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8C29-C983-4DB5-887D-FBB4BF60E092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1A87-064F-4C7E-AE83-A6428985BE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8C29-C983-4DB5-887D-FBB4BF60E092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1A87-064F-4C7E-AE83-A6428985BE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8C29-C983-4DB5-887D-FBB4BF60E092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1A87-064F-4C7E-AE83-A6428985BE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8C29-C983-4DB5-887D-FBB4BF60E092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1A87-064F-4C7E-AE83-A6428985BE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58C29-C983-4DB5-887D-FBB4BF60E092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D1A87-064F-4C7E-AE83-A6428985BE7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KRISTIÁNOVA LEGENDA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KRONIKA TZV. KRISTIÁNA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</a:rPr>
              <a:t> 10. století?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</a:rPr>
              <a:t> Autor?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Kristiánova legenda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500" dirty="0" smtClean="0"/>
              <a:t>10. st. – vrcholí budování přemyslovského státu</a:t>
            </a:r>
          </a:p>
          <a:p>
            <a:r>
              <a:rPr lang="cs-CZ" sz="2500" dirty="0"/>
              <a:t>p</a:t>
            </a:r>
            <a:r>
              <a:rPr lang="cs-CZ" sz="2500" dirty="0" smtClean="0"/>
              <a:t>sána </a:t>
            </a:r>
            <a:r>
              <a:rPr lang="cs-CZ" sz="2500" dirty="0" smtClean="0">
                <a:solidFill>
                  <a:srgbClr val="C00000"/>
                </a:solidFill>
              </a:rPr>
              <a:t>latinsky, 10 kapitol</a:t>
            </a:r>
          </a:p>
          <a:p>
            <a:r>
              <a:rPr lang="cs-CZ" sz="2500" dirty="0"/>
              <a:t>z</a:t>
            </a:r>
            <a:r>
              <a:rPr lang="cs-CZ" sz="2500" dirty="0" smtClean="0"/>
              <a:t>vláštní místo mezi legendami – </a:t>
            </a:r>
            <a:r>
              <a:rPr lang="cs-CZ" sz="2500" dirty="0" smtClean="0">
                <a:solidFill>
                  <a:srgbClr val="0070C0"/>
                </a:solidFill>
              </a:rPr>
              <a:t>nevypráví jen o životě světců, ale líčí i nejstarší české dějiny</a:t>
            </a:r>
          </a:p>
          <a:p>
            <a:r>
              <a:rPr lang="cs-CZ" sz="2500" dirty="0">
                <a:solidFill>
                  <a:srgbClr val="0070C0"/>
                </a:solidFill>
              </a:rPr>
              <a:t>čas slavných knížat</a:t>
            </a:r>
            <a:r>
              <a:rPr lang="cs-CZ" sz="2500" dirty="0"/>
              <a:t> </a:t>
            </a:r>
            <a:r>
              <a:rPr lang="cs-CZ" sz="2500" dirty="0" smtClean="0"/>
              <a:t>- Vratislava </a:t>
            </a:r>
            <a:r>
              <a:rPr lang="cs-CZ" sz="2500" dirty="0"/>
              <a:t>I., Svatého </a:t>
            </a:r>
            <a:r>
              <a:rPr lang="cs-CZ" sz="2500" dirty="0" smtClean="0"/>
              <a:t>Václava</a:t>
            </a:r>
            <a:r>
              <a:rPr lang="cs-CZ" sz="2500" dirty="0"/>
              <a:t>, Boleslava I. i </a:t>
            </a:r>
            <a:r>
              <a:rPr lang="cs-CZ" sz="2500" dirty="0" smtClean="0"/>
              <a:t>II.</a:t>
            </a:r>
            <a:endParaRPr lang="cs-CZ" sz="2500" dirty="0"/>
          </a:p>
          <a:p>
            <a:r>
              <a:rPr lang="cs-CZ" sz="2500" dirty="0"/>
              <a:t>v</a:t>
            </a:r>
            <a:r>
              <a:rPr lang="cs-CZ" sz="2500" dirty="0" smtClean="0"/>
              <a:t> jednom </a:t>
            </a:r>
            <a:r>
              <a:rPr lang="cs-CZ" sz="2500" dirty="0"/>
              <a:t>dochovaném rukopise Kristiánovy legendy je latinský nadpis </a:t>
            </a:r>
            <a:r>
              <a:rPr lang="cs-CZ" sz="2500" b="1" dirty="0">
                <a:solidFill>
                  <a:srgbClr val="0070C0"/>
                </a:solidFill>
              </a:rPr>
              <a:t>Život a umučení svatého Václava a jeho báby </a:t>
            </a:r>
            <a:r>
              <a:rPr lang="cs-CZ" sz="2500" b="1" dirty="0" smtClean="0">
                <a:solidFill>
                  <a:srgbClr val="0070C0"/>
                </a:solidFill>
              </a:rPr>
              <a:t>Ludmily </a:t>
            </a:r>
            <a:r>
              <a:rPr lang="cs-CZ" sz="2500" dirty="0" smtClean="0"/>
              <a:t>- je </a:t>
            </a:r>
            <a:r>
              <a:rPr lang="cs-CZ" sz="2500" dirty="0"/>
              <a:t>to příběh těchto dvou </a:t>
            </a:r>
            <a:r>
              <a:rPr lang="cs-CZ" sz="2500" dirty="0" smtClean="0"/>
              <a:t>světců</a:t>
            </a:r>
          </a:p>
          <a:p>
            <a:r>
              <a:rPr lang="cs-CZ" sz="2500" dirty="0" smtClean="0"/>
              <a:t>v </a:t>
            </a:r>
            <a:r>
              <a:rPr lang="cs-CZ" sz="2500" dirty="0"/>
              <a:t>první kapitole předřazeno </a:t>
            </a:r>
            <a:r>
              <a:rPr lang="cs-CZ" sz="2500" dirty="0">
                <a:solidFill>
                  <a:srgbClr val="C00000"/>
                </a:solidFill>
              </a:rPr>
              <a:t>vyprávění o tom, jak křesťanství přišlo na Velkou </a:t>
            </a:r>
            <a:r>
              <a:rPr lang="cs-CZ" sz="2500" dirty="0" smtClean="0">
                <a:solidFill>
                  <a:srgbClr val="C00000"/>
                </a:solidFill>
              </a:rPr>
              <a:t>Moravu</a:t>
            </a:r>
          </a:p>
          <a:p>
            <a:r>
              <a:rPr lang="cs-CZ" sz="2500" b="1" dirty="0">
                <a:solidFill>
                  <a:srgbClr val="00B050"/>
                </a:solidFill>
              </a:rPr>
              <a:t>u</a:t>
            </a:r>
            <a:r>
              <a:rPr lang="cs-CZ" sz="2500" b="1" dirty="0" smtClean="0">
                <a:solidFill>
                  <a:srgbClr val="00B050"/>
                </a:solidFill>
              </a:rPr>
              <a:t>kázka </a:t>
            </a:r>
            <a:endParaRPr lang="cs-CZ" sz="25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KRISTIÁNOVA LEGENDA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1. KAPITOLA </a:t>
            </a:r>
            <a:r>
              <a:rPr lang="cs-CZ" dirty="0" smtClean="0"/>
              <a:t>- </a:t>
            </a:r>
            <a:r>
              <a:rPr lang="cs-CZ" dirty="0"/>
              <a:t>předřazeno </a:t>
            </a:r>
            <a:r>
              <a:rPr lang="cs-CZ" dirty="0">
                <a:solidFill>
                  <a:srgbClr val="0070C0"/>
                </a:solidFill>
              </a:rPr>
              <a:t>vyprávění o tom, jak křesťanství přišlo na Velkou Moravu. Autor, ve snaze dodat co největší starobylost dodává, že se to stalo už za časů slovutného učitele </a:t>
            </a:r>
            <a:r>
              <a:rPr lang="cs-CZ" b="1" dirty="0">
                <a:solidFill>
                  <a:srgbClr val="0070C0"/>
                </a:solidFill>
              </a:rPr>
              <a:t>Augustina</a:t>
            </a:r>
            <a:r>
              <a:rPr lang="cs-CZ" dirty="0"/>
              <a:t>, čili vlastně mylně tuto událost datuje do čtvrtého až pátého </a:t>
            </a:r>
            <a:r>
              <a:rPr lang="cs-CZ" dirty="0" smtClean="0"/>
              <a:t>století</a:t>
            </a:r>
          </a:p>
          <a:p>
            <a:r>
              <a:rPr lang="cs-CZ" dirty="0" smtClean="0"/>
              <a:t>říká</a:t>
            </a:r>
            <a:r>
              <a:rPr lang="cs-CZ" dirty="0"/>
              <a:t>, že v té době jakýsi Cyril, rodem Řek, sestavil slovanské písmo a to přinesl na sever, na Moravu, a tak zde začalo </a:t>
            </a:r>
            <a:r>
              <a:rPr lang="cs-CZ" dirty="0" smtClean="0"/>
              <a:t>křesťanství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KRISTIÁNOVA LEGENDA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2. KAPITOLA </a:t>
            </a:r>
            <a:r>
              <a:rPr lang="cs-CZ" dirty="0" smtClean="0"/>
              <a:t>- líčí </a:t>
            </a:r>
            <a:r>
              <a:rPr lang="cs-CZ" dirty="0"/>
              <a:t>osudy velkomoravské misie, osudy svatého </a:t>
            </a:r>
            <a:r>
              <a:rPr lang="cs-CZ" dirty="0" smtClean="0"/>
              <a:t>Metoděje</a:t>
            </a:r>
          </a:p>
          <a:p>
            <a:r>
              <a:rPr lang="cs-CZ" dirty="0" smtClean="0"/>
              <a:t>vypráví</a:t>
            </a:r>
            <a:r>
              <a:rPr lang="cs-CZ" dirty="0"/>
              <a:t>, jak se křesťanství dostalo z Moravy do </a:t>
            </a:r>
            <a:r>
              <a:rPr lang="cs-CZ" dirty="0" smtClean="0"/>
              <a:t>Čech </a:t>
            </a:r>
          </a:p>
          <a:p>
            <a:r>
              <a:rPr lang="cs-CZ" dirty="0" smtClean="0"/>
              <a:t>konkrétní </a:t>
            </a:r>
            <a:r>
              <a:rPr lang="cs-CZ" dirty="0"/>
              <a:t>příběh, jak byl </a:t>
            </a:r>
            <a:r>
              <a:rPr lang="cs-CZ" dirty="0">
                <a:solidFill>
                  <a:srgbClr val="C00000"/>
                </a:solidFill>
              </a:rPr>
              <a:t>český kníže Bořivoj</a:t>
            </a:r>
            <a:r>
              <a:rPr lang="cs-CZ" dirty="0"/>
              <a:t>, dosud pohan, pozván na dvůr velkomoravského Svatopluka, kde se konala slavnostní </a:t>
            </a:r>
            <a:r>
              <a:rPr lang="cs-CZ" dirty="0" smtClean="0"/>
              <a:t>hostina</a:t>
            </a:r>
          </a:p>
          <a:p>
            <a:r>
              <a:rPr lang="cs-CZ" dirty="0" smtClean="0"/>
              <a:t>Bořivoj </a:t>
            </a:r>
            <a:r>
              <a:rPr lang="cs-CZ" dirty="0"/>
              <a:t>byl pohan, nesměl sedět s ostatními knížaty u stolu, ale byl posazen na zem podle způsobu pohanů a byl poučen, že pokud bude pokřtěn, </a:t>
            </a:r>
            <a:r>
              <a:rPr lang="cs-CZ" dirty="0" smtClean="0"/>
              <a:t>bude </a:t>
            </a:r>
            <a:r>
              <a:rPr lang="cs-CZ" dirty="0"/>
              <a:t>mít stejné výsady jako křesťanská </a:t>
            </a:r>
            <a:r>
              <a:rPr lang="cs-CZ" dirty="0" smtClean="0"/>
              <a:t>knížata</a:t>
            </a:r>
            <a:endParaRPr lang="cs-CZ" dirty="0"/>
          </a:p>
          <a:p>
            <a:r>
              <a:rPr lang="cs-CZ" dirty="0"/>
              <a:t>b</a:t>
            </a:r>
            <a:r>
              <a:rPr lang="cs-CZ" dirty="0" smtClean="0"/>
              <a:t>yl pokřtěn samotným Metodějem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KRISTIÁNOVA LEGENDA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700" b="1" dirty="0" smtClean="0">
                <a:solidFill>
                  <a:srgbClr val="C00000"/>
                </a:solidFill>
              </a:rPr>
              <a:t>3. – 5. KAPITOLA </a:t>
            </a:r>
            <a:r>
              <a:rPr lang="cs-CZ" sz="3700" dirty="0" smtClean="0"/>
              <a:t>- líčen </a:t>
            </a:r>
            <a:r>
              <a:rPr lang="cs-CZ" sz="3700" b="1" dirty="0">
                <a:solidFill>
                  <a:srgbClr val="0070C0"/>
                </a:solidFill>
              </a:rPr>
              <a:t>život, utrpení a přenesení svaté Ludmily </a:t>
            </a:r>
            <a:endParaRPr lang="cs-CZ" sz="37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sz="37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sz="3700" b="1" dirty="0" smtClean="0">
                <a:solidFill>
                  <a:srgbClr val="0070C0"/>
                </a:solidFill>
              </a:rPr>
              <a:t>Další zázraky </a:t>
            </a:r>
            <a:r>
              <a:rPr lang="cs-CZ" sz="3700" b="1" dirty="0">
                <a:solidFill>
                  <a:srgbClr val="0070C0"/>
                </a:solidFill>
              </a:rPr>
              <a:t>na místě činu</a:t>
            </a:r>
          </a:p>
          <a:p>
            <a:r>
              <a:rPr lang="cs-CZ" dirty="0" smtClean="0"/>
              <a:t>tajemná světla, zapalující se svíce, omamná vůně </a:t>
            </a:r>
            <a:r>
              <a:rPr lang="cs-CZ" dirty="0"/>
              <a:t>linoucí se z hrobu </a:t>
            </a:r>
            <a:r>
              <a:rPr lang="cs-CZ" dirty="0" smtClean="0"/>
              <a:t>světice, případy </a:t>
            </a:r>
            <a:r>
              <a:rPr lang="cs-CZ" dirty="0"/>
              <a:t>zázračného uzdravení v podobě navrácení </a:t>
            </a:r>
            <a:r>
              <a:rPr lang="cs-CZ" dirty="0" smtClean="0"/>
              <a:t>zraku</a:t>
            </a:r>
          </a:p>
          <a:p>
            <a:r>
              <a:rPr lang="cs-CZ" dirty="0" smtClean="0"/>
              <a:t>Drahomíra </a:t>
            </a:r>
            <a:r>
              <a:rPr lang="cs-CZ" dirty="0"/>
              <a:t>pak nechala nad tímto místem vystavět </a:t>
            </a:r>
            <a:r>
              <a:rPr lang="cs-CZ" dirty="0">
                <a:solidFill>
                  <a:srgbClr val="0070C0"/>
                </a:solidFill>
              </a:rPr>
              <a:t>chrám sv. Michala</a:t>
            </a:r>
            <a:r>
              <a:rPr lang="cs-CZ" dirty="0"/>
              <a:t>, aby tyto podivné jevy byly přičítány světci a ne </a:t>
            </a:r>
            <a:r>
              <a:rPr lang="cs-CZ" dirty="0" smtClean="0"/>
              <a:t>Ludmile</a:t>
            </a:r>
            <a:endParaRPr lang="cs-CZ" dirty="0"/>
          </a:p>
          <a:p>
            <a:r>
              <a:rPr lang="cs-CZ" dirty="0"/>
              <a:t>o</a:t>
            </a:r>
            <a:r>
              <a:rPr lang="cs-CZ" dirty="0" smtClean="0"/>
              <a:t> přesun </a:t>
            </a:r>
            <a:r>
              <a:rPr lang="cs-CZ" dirty="0"/>
              <a:t>ostatků se postaral kníže Václav až roku 929, kdy je nechal přemístit do kostela sv. Jiří v </a:t>
            </a:r>
            <a:r>
              <a:rPr lang="cs-CZ" dirty="0" smtClean="0"/>
              <a:t>Praze</a:t>
            </a:r>
          </a:p>
          <a:p>
            <a:r>
              <a:rPr lang="cs-CZ" dirty="0" smtClean="0"/>
              <a:t> </a:t>
            </a:r>
            <a:r>
              <a:rPr lang="cs-CZ" dirty="0"/>
              <a:t>t</a:t>
            </a:r>
            <a:r>
              <a:rPr lang="cs-CZ" dirty="0" smtClean="0"/>
              <a:t>ělo </a:t>
            </a:r>
            <a:r>
              <a:rPr lang="cs-CZ" dirty="0"/>
              <a:t>světice údajně vůbec nepodlehlo </a:t>
            </a:r>
            <a:r>
              <a:rPr lang="cs-CZ" dirty="0" smtClean="0"/>
              <a:t>rozkladu</a:t>
            </a:r>
          </a:p>
          <a:p>
            <a:r>
              <a:rPr lang="cs-CZ" dirty="0"/>
              <a:t>z</a:t>
            </a:r>
            <a:r>
              <a:rPr lang="cs-CZ" dirty="0" smtClean="0"/>
              <a:t>koušelo se, </a:t>
            </a:r>
            <a:r>
              <a:rPr lang="cs-CZ" dirty="0"/>
              <a:t>zda projde zbytek jejího šátku </a:t>
            </a:r>
            <a:r>
              <a:rPr lang="cs-CZ" dirty="0" smtClean="0"/>
              <a:t>ohněm - zůstal </a:t>
            </a:r>
            <a:r>
              <a:rPr lang="cs-CZ" dirty="0"/>
              <a:t>naprosto </a:t>
            </a:r>
            <a:r>
              <a:rPr lang="cs-CZ" dirty="0" smtClean="0"/>
              <a:t>neporušený</a:t>
            </a:r>
            <a:endParaRPr lang="cs-CZ" dirty="0"/>
          </a:p>
          <a:p>
            <a:pPr>
              <a:buNone/>
            </a:pPr>
            <a:endParaRPr lang="cs-CZ" dirty="0">
              <a:solidFill>
                <a:srgbClr val="0070C0"/>
              </a:solidFill>
            </a:endParaRPr>
          </a:p>
          <a:p>
            <a:r>
              <a:rPr lang="cs-CZ" sz="3700" b="1" dirty="0" smtClean="0">
                <a:solidFill>
                  <a:srgbClr val="C00000"/>
                </a:solidFill>
              </a:rPr>
              <a:t>6. – 10. kapitola </a:t>
            </a:r>
            <a:r>
              <a:rPr lang="cs-CZ" sz="3700" dirty="0" smtClean="0"/>
              <a:t>- líčen </a:t>
            </a:r>
            <a:r>
              <a:rPr lang="cs-CZ" sz="3700" b="1" dirty="0">
                <a:solidFill>
                  <a:srgbClr val="0070C0"/>
                </a:solidFill>
              </a:rPr>
              <a:t>život, utrpení, přenesení a posmrtné zázraky svatého </a:t>
            </a:r>
            <a:r>
              <a:rPr lang="cs-CZ" sz="3700" b="1" dirty="0" smtClean="0">
                <a:solidFill>
                  <a:srgbClr val="0070C0"/>
                </a:solidFill>
              </a:rPr>
              <a:t>Václava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prof. PhDr. Petr Kubín, </a:t>
            </a:r>
            <a:r>
              <a:rPr lang="cs-CZ" b="1" dirty="0" err="1">
                <a:solidFill>
                  <a:srgbClr val="FF0000"/>
                </a:solidFill>
              </a:rPr>
              <a:t>Ph.D</a:t>
            </a:r>
            <a:r>
              <a:rPr lang="cs-CZ" b="1" dirty="0">
                <a:solidFill>
                  <a:srgbClr val="FF0000"/>
                </a:solidFill>
              </a:rPr>
              <a:t>., </a:t>
            </a:r>
            <a:r>
              <a:rPr lang="cs-CZ" b="1" dirty="0" err="1">
                <a:solidFill>
                  <a:srgbClr val="FF0000"/>
                </a:solidFill>
              </a:rPr>
              <a:t>Th.D</a:t>
            </a:r>
            <a:r>
              <a:rPr lang="cs-CZ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Kristián se dochoval v kompletním textu pouze v jednom jediném rukopisu. Je to takzvaný </a:t>
            </a:r>
            <a:r>
              <a:rPr lang="cs-CZ" dirty="0" smtClean="0">
                <a:solidFill>
                  <a:srgbClr val="C00000"/>
                </a:solidFill>
              </a:rPr>
              <a:t>rukopis </a:t>
            </a:r>
            <a:r>
              <a:rPr lang="cs-CZ" dirty="0" err="1" smtClean="0">
                <a:solidFill>
                  <a:srgbClr val="C00000"/>
                </a:solidFill>
              </a:rPr>
              <a:t>Dražický</a:t>
            </a:r>
            <a:r>
              <a:rPr lang="cs-CZ" dirty="0" smtClean="0">
                <a:solidFill>
                  <a:srgbClr val="C00000"/>
                </a:solidFill>
              </a:rPr>
              <a:t>, protože byl vyroben pro pražského biskupa Jana IV. z </a:t>
            </a:r>
            <a:r>
              <a:rPr lang="cs-CZ" dirty="0" err="1" smtClean="0">
                <a:solidFill>
                  <a:srgbClr val="C00000"/>
                </a:solidFill>
              </a:rPr>
              <a:t>Dražic</a:t>
            </a:r>
            <a:r>
              <a:rPr lang="cs-CZ" dirty="0" smtClean="0">
                <a:solidFill>
                  <a:srgbClr val="C00000"/>
                </a:solidFill>
              </a:rPr>
              <a:t> někdy mezi léty 1329 a 1343.</a:t>
            </a:r>
            <a:r>
              <a:rPr lang="cs-CZ" dirty="0" smtClean="0"/>
              <a:t> Kromě toho existují ještě další tři rukopisy, které obsahují prakticky celou Kristiánovu legendu a jeden další rukopis s prvními pěti kapitolami Kristiána. Důležité však je, že kromě těchto kompletních textů se dochovaly také </a:t>
            </a:r>
            <a:r>
              <a:rPr lang="cs-CZ" dirty="0" smtClean="0">
                <a:solidFill>
                  <a:srgbClr val="C00000"/>
                </a:solidFill>
              </a:rPr>
              <a:t>zlomky, fragmenty Kristiána, obsahující především pasáže o umučení a přenesení svaté Ludmily, které se dochovaly ve středověkých breviářích</a:t>
            </a:r>
            <a:r>
              <a:rPr lang="cs-CZ" dirty="0" smtClean="0"/>
              <a:t>. </a:t>
            </a:r>
            <a:endParaRPr lang="cs-CZ" dirty="0" smtClean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/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>Petr Kubín: Ústav dějin křesťanského umění teologické fakulty UK v Praze</a:t>
            </a:r>
            <a:br>
              <a:rPr lang="cs-CZ" b="1" dirty="0" smtClean="0">
                <a:solidFill>
                  <a:srgbClr val="0070C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3600" dirty="0"/>
              <a:t>Důležité při práci s Kristiánem bylo filologické zjištění, že Kristián </a:t>
            </a:r>
            <a:r>
              <a:rPr lang="cs-CZ" sz="3600" b="1" dirty="0"/>
              <a:t>je psán jednotným stylem</a:t>
            </a:r>
            <a:r>
              <a:rPr lang="cs-CZ" sz="3600" dirty="0"/>
              <a:t>. To znamená, že </a:t>
            </a:r>
            <a:r>
              <a:rPr lang="cs-CZ" sz="3600" b="1" dirty="0"/>
              <a:t>není dílem vícera autorů</a:t>
            </a:r>
            <a:r>
              <a:rPr lang="cs-CZ" sz="3600" dirty="0"/>
              <a:t>. Je to jednotné dílo, které se vyznačuje dvěma hlavními znaky... Především je to záliba ve vyumělkovaném slohu, který se projevuje tím, že trhá slovosled; a to takovým způsobem, že takřka činí text nesrozumitelným. Odborně se tomu říká </a:t>
            </a:r>
            <a:r>
              <a:rPr lang="cs-CZ" sz="3600" b="1" dirty="0" err="1"/>
              <a:t>hyperbata</a:t>
            </a:r>
            <a:r>
              <a:rPr lang="cs-CZ" sz="3600" dirty="0"/>
              <a:t> a milovníci klasické latiny říkají, že to je nechutné. Ta </a:t>
            </a:r>
            <a:r>
              <a:rPr lang="cs-CZ" sz="3600" dirty="0" err="1"/>
              <a:t>hyperbata</a:t>
            </a:r>
            <a:r>
              <a:rPr lang="cs-CZ" sz="3600" dirty="0"/>
              <a:t> se nachází v celém textu Kristiána... Druhý znak je, že Kristián ještě </a:t>
            </a:r>
            <a:r>
              <a:rPr lang="cs-CZ" sz="3600" b="1" dirty="0"/>
              <a:t>není psán </a:t>
            </a:r>
            <a:r>
              <a:rPr lang="cs-CZ" sz="3600" b="1" dirty="0" smtClean="0"/>
              <a:t>tzv. </a:t>
            </a:r>
            <a:r>
              <a:rPr lang="cs-CZ" sz="3600" b="1" dirty="0"/>
              <a:t>gregoriánským kurzem</a:t>
            </a:r>
            <a:r>
              <a:rPr lang="cs-CZ" sz="3600" dirty="0"/>
              <a:t>. To byla forma středověkých písemností, která k nám přišla z papežské kurie v první polovině 13. století a projevovala se tím, že věty byly rytmicky zakončovány. To u Kristiána ještě není. Když tedy uvážíme, že celý text je psán jednotným slohem a že ještě není psán gregoriánským stylem, tak z toho s velkou pravděpodobností vychází, že </a:t>
            </a:r>
            <a:r>
              <a:rPr lang="cs-CZ" sz="4400" dirty="0">
                <a:solidFill>
                  <a:srgbClr val="C00000"/>
                </a:solidFill>
              </a:rPr>
              <a:t>Kristiánova legenda je přinejmenším z 12. století. </a:t>
            </a:r>
            <a:r>
              <a:rPr lang="cs-CZ" sz="3600" dirty="0"/>
              <a:t>Není tedy </a:t>
            </a:r>
            <a:r>
              <a:rPr lang="cs-CZ" sz="3600" dirty="0" smtClean="0"/>
              <a:t>mladší. Samozřejmě </a:t>
            </a:r>
            <a:r>
              <a:rPr lang="cs-CZ" sz="3600" b="1" dirty="0">
                <a:solidFill>
                  <a:srgbClr val="0070C0"/>
                </a:solidFill>
              </a:rPr>
              <a:t>nemůžeme vyloučit, že to bylo i jinak, protože ne všechny texty pozdějšího středověku jsou psané gregoriánským kurzem, ale je to skutečně velmi pravděpodobné a lze s tím počítat.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Petr Kubín: Ústav dějin křesťanského umění teologické fakulty UK v Praze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Autorovi </a:t>
            </a:r>
            <a:r>
              <a:rPr lang="cs-CZ" dirty="0"/>
              <a:t>neobyčejně záleželo na tom, aby přesvědčil čtenáře, že text skutečně vznikl někdy v druhé polovině 10. století. Datum v něm samozřejmě chybí. </a:t>
            </a:r>
            <a:r>
              <a:rPr lang="cs-CZ" b="1" dirty="0">
                <a:solidFill>
                  <a:srgbClr val="0070C0"/>
                </a:solidFill>
              </a:rPr>
              <a:t>Prolog legendy však obsahuje věnování. Autor svůj text připisuje pražskému biskupu Vojtěchovi, kterého dokonce označuje za svého synovce. A protože svatý Vojtěch zemřel v roce 997, legenda musela vzniknout před tímto datem. Tedy alespoň podle svého autora.</a:t>
            </a:r>
            <a:r>
              <a:rPr lang="cs-CZ" dirty="0"/>
              <a:t> Ž</a:t>
            </a:r>
            <a:r>
              <a:rPr lang="cs-CZ" dirty="0" smtClean="0"/>
              <a:t>ádný </a:t>
            </a:r>
            <a:r>
              <a:rPr lang="cs-CZ" dirty="0"/>
              <a:t>tak starý rukopis Kristiánovy legendy se </a:t>
            </a:r>
            <a:r>
              <a:rPr lang="cs-CZ" dirty="0" smtClean="0"/>
              <a:t>ale nedochoval</a:t>
            </a:r>
            <a:r>
              <a:rPr lang="cs-CZ" dirty="0"/>
              <a:t>. Její text je znám od </a:t>
            </a:r>
            <a:r>
              <a:rPr lang="cs-CZ" dirty="0">
                <a:solidFill>
                  <a:srgbClr val="C00000"/>
                </a:solidFill>
              </a:rPr>
              <a:t>druhé půle 17. století, kdy jej objevil </a:t>
            </a:r>
            <a:r>
              <a:rPr lang="cs-CZ" b="1" dirty="0">
                <a:solidFill>
                  <a:srgbClr val="C00000"/>
                </a:solidFill>
              </a:rPr>
              <a:t>Bohuslav </a:t>
            </a:r>
            <a:r>
              <a:rPr lang="cs-CZ" b="1" dirty="0" err="1">
                <a:solidFill>
                  <a:srgbClr val="C00000"/>
                </a:solidFill>
              </a:rPr>
              <a:t>Balbín</a:t>
            </a:r>
            <a:r>
              <a:rPr lang="cs-CZ" b="1" dirty="0">
                <a:solidFill>
                  <a:srgbClr val="C00000"/>
                </a:solidFill>
              </a:rPr>
              <a:t>. </a:t>
            </a:r>
            <a:r>
              <a:rPr lang="cs-CZ" dirty="0"/>
              <a:t>Svým objevem byl nadšen a nikdy nezapochyboval o jeho pravosti ani udávaném stáří.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834</Words>
  <Application>Microsoft Office PowerPoint</Application>
  <PresentationFormat>Předvádění na obrazovce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KRISTIÁNOVA LEGENDA KRONIKA TZV. KRISTIÁNA</vt:lpstr>
      <vt:lpstr>Kristiánova legenda</vt:lpstr>
      <vt:lpstr>KRISTIÁNOVA LEGENDA</vt:lpstr>
      <vt:lpstr>KRISTIÁNOVA LEGENDA</vt:lpstr>
      <vt:lpstr>KRISTIÁNOVA LEGENDA</vt:lpstr>
      <vt:lpstr>prof. PhDr. Petr Kubín, Ph.D., Th.D.</vt:lpstr>
      <vt:lpstr> Petr Kubín: Ústav dějin křesťanského umění teologické fakulty UK v Praze </vt:lpstr>
      <vt:lpstr>Petr Kubín: Ústav dějin křesťanského umění teologické fakulty UK v Praze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KRISTIÁNOVA LEGENDA KRONIKA TZV. KRISTIÁNA</dc:title>
  <dc:creator>yvett</dc:creator>
  <cp:lastModifiedBy>yvett</cp:lastModifiedBy>
  <cp:revision>12</cp:revision>
  <dcterms:created xsi:type="dcterms:W3CDTF">2022-12-07T23:37:39Z</dcterms:created>
  <dcterms:modified xsi:type="dcterms:W3CDTF">2022-12-08T01:32:50Z</dcterms:modified>
</cp:coreProperties>
</file>