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223A-40E0-4FD8-BE0B-2E4791C526FE}" type="datetimeFigureOut">
              <a:rPr lang="cs-CZ" smtClean="0"/>
              <a:t>27.11.2022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7E23-338F-454F-AFA3-BE736A1CCB2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STYLISTIKA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FUNKČNÍ STYLY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SLOHOVÉ POSTUPY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SLOHOVÉ ÚTVARY</a:t>
            </a:r>
            <a:endParaRPr lang="cs-CZ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FUNKČNÍ STYLY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SLOHOVÉ ÚTVARY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4600" b="1" dirty="0">
                <a:solidFill>
                  <a:srgbClr val="FF0000"/>
                </a:solidFill>
              </a:rPr>
              <a:t>1. Odborný</a:t>
            </a:r>
            <a:endParaRPr lang="cs-CZ" sz="4600" dirty="0">
              <a:solidFill>
                <a:srgbClr val="FF0000"/>
              </a:solidFill>
            </a:endParaRPr>
          </a:p>
          <a:p>
            <a:pPr lvl="0"/>
            <a:r>
              <a:rPr lang="cs-CZ" sz="4600" dirty="0">
                <a:solidFill>
                  <a:srgbClr val="0070C0"/>
                </a:solidFill>
              </a:rPr>
              <a:t>charakteristické</a:t>
            </a:r>
            <a:r>
              <a:rPr lang="cs-CZ" sz="4600" dirty="0"/>
              <a:t> – věcnost, přesnost, úplnost, jednoznačnost vyjádření, poznámky pod čarou, citace</a:t>
            </a:r>
          </a:p>
          <a:p>
            <a:pPr lvl="0"/>
            <a:r>
              <a:rPr lang="cs-CZ" sz="4600" dirty="0" smtClean="0">
                <a:solidFill>
                  <a:srgbClr val="0070C0"/>
                </a:solidFill>
              </a:rPr>
              <a:t>funkce </a:t>
            </a:r>
            <a:r>
              <a:rPr lang="cs-CZ" sz="4600" dirty="0" smtClean="0"/>
              <a:t>– poučit</a:t>
            </a:r>
          </a:p>
          <a:p>
            <a:pPr lvl="0"/>
            <a:r>
              <a:rPr lang="cs-CZ" sz="4600" dirty="0" smtClean="0">
                <a:solidFill>
                  <a:srgbClr val="0070C0"/>
                </a:solidFill>
              </a:rPr>
              <a:t>téma</a:t>
            </a:r>
            <a:r>
              <a:rPr lang="cs-CZ" sz="4600" dirty="0" smtClean="0"/>
              <a:t> - nadčasové</a:t>
            </a:r>
            <a:endParaRPr lang="cs-CZ" sz="4600" dirty="0"/>
          </a:p>
          <a:p>
            <a:pPr lvl="0"/>
            <a:r>
              <a:rPr lang="cs-CZ" sz="4600" dirty="0">
                <a:solidFill>
                  <a:srgbClr val="0070C0"/>
                </a:solidFill>
              </a:rPr>
              <a:t>převažuje písemnost </a:t>
            </a:r>
            <a:r>
              <a:rPr lang="cs-CZ" sz="4600" dirty="0"/>
              <a:t>(ale i referáty, přednášky – předchází psaná forma), veřejné prostředí (neadresnost)</a:t>
            </a:r>
          </a:p>
          <a:p>
            <a:pPr lvl="0"/>
            <a:r>
              <a:rPr lang="cs-CZ" sz="4600" dirty="0">
                <a:solidFill>
                  <a:srgbClr val="0070C0"/>
                </a:solidFill>
              </a:rPr>
              <a:t>pojmovost</a:t>
            </a:r>
            <a:r>
              <a:rPr lang="cs-CZ" sz="4600" dirty="0"/>
              <a:t> – odborné názvy, termíny, odborné vyjadřování</a:t>
            </a:r>
          </a:p>
          <a:p>
            <a:pPr lvl="0"/>
            <a:r>
              <a:rPr lang="cs-CZ" sz="4600" b="1" dirty="0">
                <a:solidFill>
                  <a:srgbClr val="C00000"/>
                </a:solidFill>
              </a:rPr>
              <a:t>slohový útvar</a:t>
            </a:r>
            <a:r>
              <a:rPr lang="cs-CZ" sz="4600" dirty="0">
                <a:solidFill>
                  <a:srgbClr val="C00000"/>
                </a:solidFill>
              </a:rPr>
              <a:t> </a:t>
            </a:r>
            <a:r>
              <a:rPr lang="cs-CZ" sz="4600" dirty="0"/>
              <a:t>- </a:t>
            </a:r>
            <a:r>
              <a:rPr lang="cs-CZ" sz="4600" b="1" i="1" dirty="0"/>
              <a:t>vědecký text, praktický text, učební text, populárně naučný text, esejistický text</a:t>
            </a:r>
            <a:endParaRPr lang="cs-CZ" sz="4600" dirty="0"/>
          </a:p>
          <a:p>
            <a:pPr>
              <a:buNone/>
            </a:pPr>
            <a:endParaRPr lang="cs-CZ" sz="4600" b="1" dirty="0" smtClean="0"/>
          </a:p>
          <a:p>
            <a:pPr>
              <a:buNone/>
            </a:pPr>
            <a:r>
              <a:rPr lang="cs-CZ" sz="4600" b="1" dirty="0" smtClean="0">
                <a:solidFill>
                  <a:srgbClr val="FF0000"/>
                </a:solidFill>
              </a:rPr>
              <a:t>2</a:t>
            </a:r>
            <a:r>
              <a:rPr lang="cs-CZ" sz="4600" b="1" dirty="0">
                <a:solidFill>
                  <a:srgbClr val="FF0000"/>
                </a:solidFill>
              </a:rPr>
              <a:t>. Publicistický</a:t>
            </a:r>
            <a:endParaRPr lang="cs-CZ" sz="4600" dirty="0">
              <a:solidFill>
                <a:srgbClr val="FF0000"/>
              </a:solidFill>
            </a:endParaRPr>
          </a:p>
          <a:p>
            <a:pPr lvl="0"/>
            <a:r>
              <a:rPr lang="cs-CZ" sz="4600" dirty="0">
                <a:solidFill>
                  <a:srgbClr val="0070C0"/>
                </a:solidFill>
              </a:rPr>
              <a:t>funkce</a:t>
            </a:r>
            <a:r>
              <a:rPr lang="cs-CZ" sz="4600" dirty="0"/>
              <a:t> – sdělná, přesvědčovací, získávací, např. žurnalistika – novinářský styl v denním tisku</a:t>
            </a:r>
          </a:p>
          <a:p>
            <a:pPr lvl="0"/>
            <a:r>
              <a:rPr lang="cs-CZ" sz="4600" dirty="0">
                <a:solidFill>
                  <a:srgbClr val="0070C0"/>
                </a:solidFill>
              </a:rPr>
              <a:t>charakteristické</a:t>
            </a:r>
            <a:r>
              <a:rPr lang="cs-CZ" sz="4600" dirty="0"/>
              <a:t> – jazyková správnost, srozumitelnost, přehlednost, stručnost, aktuálnost, objektivita, přesnost, přesvědčivost, důležitá je grafická úprava</a:t>
            </a:r>
          </a:p>
          <a:p>
            <a:pPr lvl="0"/>
            <a:r>
              <a:rPr lang="cs-CZ" sz="4600" b="1" dirty="0">
                <a:solidFill>
                  <a:srgbClr val="C00000"/>
                </a:solidFill>
              </a:rPr>
              <a:t>slohový útvar</a:t>
            </a:r>
            <a:r>
              <a:rPr lang="cs-CZ" sz="4600" dirty="0">
                <a:solidFill>
                  <a:srgbClr val="C00000"/>
                </a:solidFill>
              </a:rPr>
              <a:t> </a:t>
            </a:r>
            <a:r>
              <a:rPr lang="cs-CZ" sz="4600" dirty="0"/>
              <a:t>– </a:t>
            </a:r>
            <a:r>
              <a:rPr lang="cs-CZ" sz="4600" b="1" i="1" dirty="0"/>
              <a:t>reportáž, </a:t>
            </a:r>
            <a:r>
              <a:rPr lang="cs-CZ" sz="4600" b="1" i="1" dirty="0" err="1"/>
              <a:t>interwiew</a:t>
            </a:r>
            <a:r>
              <a:rPr lang="cs-CZ" sz="4600" b="1" i="1" dirty="0"/>
              <a:t>, reklama</a:t>
            </a:r>
            <a:endParaRPr lang="cs-CZ" sz="46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FUNKČNÍ STYLY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SLOHOVÉ ÚTVARY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3. Administrativní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charakteristické</a:t>
            </a:r>
            <a:r>
              <a:rPr lang="cs-CZ" dirty="0"/>
              <a:t> – snaha o preciznost, objektivnost, stručnost, přehlednost, věcnou správnost, psáno spisovnou češtinou, texty jsou nařízené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slohový útvar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– </a:t>
            </a:r>
            <a:r>
              <a:rPr lang="cs-CZ" b="1" i="1" dirty="0"/>
              <a:t>žádosti, posudky, životopisy, stížnosti, dotazníky, obchodní smlouvy</a:t>
            </a:r>
            <a:endParaRPr lang="cs-CZ" dirty="0"/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4</a:t>
            </a:r>
            <a:r>
              <a:rPr lang="cs-CZ" b="1" dirty="0">
                <a:solidFill>
                  <a:srgbClr val="FF0000"/>
                </a:solidFill>
              </a:rPr>
              <a:t>. Epistolární (dopisový)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písemná forma komunikace</a:t>
            </a:r>
            <a:r>
              <a:rPr lang="cs-CZ" dirty="0"/>
              <a:t>, adresát je známý, ale nepřítomný (např. osobní, formální, intimní)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má formální charakter </a:t>
            </a:r>
            <a:r>
              <a:rPr lang="cs-CZ" dirty="0"/>
              <a:t>– oslovení, závěrečná formule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slohový útvar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</a:t>
            </a:r>
            <a:r>
              <a:rPr lang="cs-CZ" b="1" i="1" dirty="0"/>
              <a:t>dopis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FUNKČNÍ STYLY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SLOHOVÉ ÚTVARY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5. Hovorový (prostě sdělný, dorozumívací)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převažuje </a:t>
            </a:r>
            <a:r>
              <a:rPr lang="cs-CZ" dirty="0" err="1">
                <a:solidFill>
                  <a:srgbClr val="0070C0"/>
                </a:solidFill>
              </a:rPr>
              <a:t>mluvenost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(kromě </a:t>
            </a:r>
            <a:r>
              <a:rPr lang="cs-CZ" dirty="0" err="1"/>
              <a:t>sms</a:t>
            </a:r>
            <a:r>
              <a:rPr lang="cs-CZ" dirty="0"/>
              <a:t>, chat, mail…), dialogičnost, soukromé prostředí, situační zakotvenost, adresnost sdělení, expresivita vyjadřování (výplňková slova – prostě, obecná čeština, </a:t>
            </a:r>
            <a:r>
              <a:rPr lang="cs-CZ" dirty="0" err="1" smtClean="0"/>
              <a:t>expr</a:t>
            </a:r>
            <a:r>
              <a:rPr lang="cs-CZ" dirty="0" smtClean="0"/>
              <a:t>. výrazy – citově zabarvená)</a:t>
            </a:r>
            <a:endParaRPr lang="cs-CZ" dirty="0"/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slohový útvar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– </a:t>
            </a:r>
            <a:r>
              <a:rPr lang="cs-CZ" b="1" i="1" dirty="0"/>
              <a:t>vypravování, popis, zpráva, oznámení, výklad, úvaha</a:t>
            </a:r>
            <a:endParaRPr lang="cs-CZ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6</a:t>
            </a:r>
            <a:r>
              <a:rPr lang="cs-CZ" b="1" dirty="0">
                <a:solidFill>
                  <a:srgbClr val="FF0000"/>
                </a:solidFill>
              </a:rPr>
              <a:t>. Umělecký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funkce</a:t>
            </a:r>
            <a:r>
              <a:rPr lang="cs-CZ" dirty="0"/>
              <a:t> – estetická, </a:t>
            </a:r>
            <a:r>
              <a:rPr lang="cs-CZ" dirty="0">
                <a:solidFill>
                  <a:srgbClr val="0070C0"/>
                </a:solidFill>
              </a:rPr>
              <a:t>typické </a:t>
            </a:r>
            <a:r>
              <a:rPr lang="cs-CZ" dirty="0"/>
              <a:t>– emocionalita, subjektivita, </a:t>
            </a:r>
            <a:r>
              <a:rPr lang="cs-CZ" dirty="0" err="1"/>
              <a:t>zážitkovost</a:t>
            </a:r>
            <a:r>
              <a:rPr lang="cs-CZ" dirty="0"/>
              <a:t>, poetizace sdělení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slohový útvar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– </a:t>
            </a:r>
            <a:r>
              <a:rPr lang="cs-CZ" b="1" i="1" dirty="0"/>
              <a:t>próza, poezie, drama</a:t>
            </a:r>
            <a:endParaRPr lang="cs-CZ" dirty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7</a:t>
            </a:r>
            <a:r>
              <a:rPr lang="cs-CZ" b="1" dirty="0">
                <a:solidFill>
                  <a:srgbClr val="FF0000"/>
                </a:solidFill>
              </a:rPr>
              <a:t>. Řečnický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vždy mluvená podoba, typické </a:t>
            </a:r>
            <a:r>
              <a:rPr lang="cs-CZ" dirty="0" smtClean="0"/>
              <a:t>– </a:t>
            </a:r>
            <a:r>
              <a:rPr lang="cs-CZ" dirty="0"/>
              <a:t>přesvědčování, propagace, agitace</a:t>
            </a:r>
          </a:p>
          <a:p>
            <a:pPr lvl="0"/>
            <a:r>
              <a:rPr lang="cs-CZ" b="1" dirty="0">
                <a:solidFill>
                  <a:srgbClr val="C00000"/>
                </a:solidFill>
              </a:rPr>
              <a:t>slohový útvar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– </a:t>
            </a:r>
            <a:r>
              <a:rPr lang="cs-CZ" b="1" i="1" dirty="0"/>
              <a:t>slavnostní projevy, naučné projevy, agitačně-propagandistické </a:t>
            </a:r>
            <a:r>
              <a:rPr lang="cs-CZ" b="1" i="1" dirty="0" err="1"/>
              <a:t>pr</a:t>
            </a:r>
            <a:r>
              <a:rPr lang="cs-CZ" b="1" i="1" dirty="0"/>
              <a:t>.</a:t>
            </a:r>
            <a:r>
              <a:rPr lang="cs-CZ" dirty="0"/>
              <a:t> (politické, soudní)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SLOHOVÉ POSTUPY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SLOHOVÉ ÚTVARY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1. Informační</a:t>
            </a:r>
            <a:endParaRPr lang="cs-CZ" sz="3800" dirty="0" smtClean="0">
              <a:solidFill>
                <a:srgbClr val="FF0000"/>
              </a:solidFill>
            </a:endParaRPr>
          </a:p>
          <a:p>
            <a:pPr lvl="0"/>
            <a:r>
              <a:rPr lang="cs-CZ" sz="3800" dirty="0" smtClean="0">
                <a:solidFill>
                  <a:srgbClr val="0070C0"/>
                </a:solidFill>
              </a:rPr>
              <a:t>charakteristické</a:t>
            </a:r>
            <a:r>
              <a:rPr lang="cs-CZ" sz="3800" dirty="0" smtClean="0"/>
              <a:t> – </a:t>
            </a:r>
            <a:r>
              <a:rPr lang="cs-CZ" sz="3800" dirty="0" smtClean="0">
                <a:solidFill>
                  <a:srgbClr val="0070C0"/>
                </a:solidFill>
              </a:rPr>
              <a:t>konstatování</a:t>
            </a:r>
            <a:r>
              <a:rPr lang="cs-CZ" sz="3800" dirty="0" smtClean="0"/>
              <a:t>, absence estetických a přesvědčovacích výrazů, neuvádí nadbytečný popis či okrajové souvislosti časové a příčinné</a:t>
            </a:r>
          </a:p>
          <a:p>
            <a:pPr lvl="0"/>
            <a:r>
              <a:rPr lang="cs-CZ" sz="3800" b="1" dirty="0" smtClean="0">
                <a:solidFill>
                  <a:srgbClr val="C00000"/>
                </a:solidFill>
              </a:rPr>
              <a:t>slohový útvar</a:t>
            </a:r>
            <a:r>
              <a:rPr lang="cs-CZ" sz="3800" dirty="0" smtClean="0">
                <a:solidFill>
                  <a:srgbClr val="C00000"/>
                </a:solidFill>
              </a:rPr>
              <a:t> </a:t>
            </a:r>
            <a:r>
              <a:rPr lang="cs-CZ" sz="3800" dirty="0" smtClean="0"/>
              <a:t>– </a:t>
            </a:r>
            <a:r>
              <a:rPr lang="cs-CZ" sz="3800" b="1" i="1" dirty="0" smtClean="0"/>
              <a:t>zpráva, oznámení</a:t>
            </a:r>
            <a:r>
              <a:rPr lang="cs-CZ" sz="3800" dirty="0" smtClean="0"/>
              <a:t>…</a:t>
            </a:r>
          </a:p>
          <a:p>
            <a:pPr>
              <a:buNone/>
            </a:pPr>
            <a:endParaRPr lang="cs-CZ" sz="3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2. Popisný</a:t>
            </a:r>
            <a:endParaRPr lang="cs-CZ" sz="3800" dirty="0" smtClean="0">
              <a:solidFill>
                <a:srgbClr val="FF0000"/>
              </a:solidFill>
            </a:endParaRPr>
          </a:p>
          <a:p>
            <a:pPr lvl="0"/>
            <a:r>
              <a:rPr lang="cs-CZ" sz="3800" dirty="0" smtClean="0"/>
              <a:t>autor textu píše na základě </a:t>
            </a:r>
            <a:r>
              <a:rPr lang="cs-CZ" sz="3800" dirty="0" smtClean="0">
                <a:solidFill>
                  <a:srgbClr val="0070C0"/>
                </a:solidFill>
              </a:rPr>
              <a:t>důkladného pozorování jevů</a:t>
            </a:r>
            <a:r>
              <a:rPr lang="cs-CZ" sz="3800" dirty="0" smtClean="0"/>
              <a:t>, ty seřadí  (místně, podle důležitosti, účinku)</a:t>
            </a:r>
          </a:p>
          <a:p>
            <a:pPr lvl="0"/>
            <a:r>
              <a:rPr lang="cs-CZ" sz="3800" dirty="0" smtClean="0">
                <a:solidFill>
                  <a:srgbClr val="0070C0"/>
                </a:solidFill>
              </a:rPr>
              <a:t>text musí být soudržný</a:t>
            </a:r>
            <a:r>
              <a:rPr lang="cs-CZ" sz="3800" dirty="0" smtClean="0"/>
              <a:t>, logické řazení obsahů v textu za sebou</a:t>
            </a:r>
          </a:p>
          <a:p>
            <a:pPr lvl="0"/>
            <a:r>
              <a:rPr lang="cs-CZ" sz="3800" b="1" dirty="0" smtClean="0">
                <a:solidFill>
                  <a:srgbClr val="C00000"/>
                </a:solidFill>
              </a:rPr>
              <a:t>slohový útvar</a:t>
            </a:r>
            <a:r>
              <a:rPr lang="cs-CZ" sz="3800" dirty="0" smtClean="0">
                <a:solidFill>
                  <a:srgbClr val="C00000"/>
                </a:solidFill>
              </a:rPr>
              <a:t> </a:t>
            </a:r>
            <a:r>
              <a:rPr lang="cs-CZ" sz="3800" dirty="0" smtClean="0"/>
              <a:t>– </a:t>
            </a:r>
            <a:r>
              <a:rPr lang="cs-CZ" sz="3800" b="1" i="1" dirty="0" smtClean="0"/>
              <a:t>popis prostý, odborný, dějový, pracovního postupu, charakteristika</a:t>
            </a:r>
            <a:endParaRPr lang="cs-CZ" sz="3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SLOHOVÉ POSTUPY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SLOHOVÉ ÚTVARY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3. Výkladový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>
                <a:solidFill>
                  <a:srgbClr val="0070C0"/>
                </a:solidFill>
              </a:rPr>
              <a:t>sdělovány odborné poznatky </a:t>
            </a:r>
            <a:r>
              <a:rPr lang="cs-CZ" dirty="0"/>
              <a:t>– v závěru sdělen výsledek odborného uvažování, řešení problému 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slohový útvar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</a:t>
            </a:r>
            <a:r>
              <a:rPr lang="cs-CZ" b="1" i="1" dirty="0"/>
              <a:t>odborná pojednání (studie), přednáška, </a:t>
            </a:r>
            <a:r>
              <a:rPr lang="cs-CZ" b="1" i="1" dirty="0" err="1"/>
              <a:t>odb</a:t>
            </a:r>
            <a:r>
              <a:rPr lang="cs-CZ" b="1" i="1" dirty="0"/>
              <a:t>. článek, referát, esej, posudek</a:t>
            </a:r>
            <a:endParaRPr lang="cs-CZ" dirty="0"/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4. Úvahový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autorův subjektivní pohled, odborná sdělení se mohou prolínat s náměty, názory a závěry autora</a:t>
            </a:r>
          </a:p>
          <a:p>
            <a:pPr lvl="0"/>
            <a:r>
              <a:rPr lang="cs-CZ" b="1" dirty="0">
                <a:solidFill>
                  <a:srgbClr val="0070C0"/>
                </a:solidFill>
              </a:rPr>
              <a:t>slohový útvar</a:t>
            </a:r>
            <a:r>
              <a:rPr lang="cs-CZ" dirty="0"/>
              <a:t> – </a:t>
            </a:r>
            <a:r>
              <a:rPr lang="cs-CZ" b="1" i="1" dirty="0"/>
              <a:t>recenze, úvodník, komentář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SLOHOVÉ POSTUPY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SLOHOVÉ ÚTVARY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rgbClr val="FF0000"/>
                </a:solidFill>
              </a:rPr>
              <a:t>5. Vyprávěcí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dirty="0" smtClean="0"/>
              <a:t>ve sděleních, kde je nutné dodržet </a:t>
            </a:r>
            <a:r>
              <a:rPr lang="cs-CZ" dirty="0" smtClean="0">
                <a:solidFill>
                  <a:srgbClr val="0070C0"/>
                </a:solidFill>
              </a:rPr>
              <a:t>sled údajů v časové ose</a:t>
            </a:r>
          </a:p>
          <a:p>
            <a:pPr lvl="0"/>
            <a:r>
              <a:rPr lang="cs-CZ" dirty="0" smtClean="0"/>
              <a:t>subjektivita, kompaktní text </a:t>
            </a:r>
          </a:p>
          <a:p>
            <a:pPr lvl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70C0"/>
                </a:solidFill>
              </a:rPr>
              <a:t>koherence</a:t>
            </a:r>
            <a:r>
              <a:rPr lang="cs-CZ" dirty="0" smtClean="0"/>
              <a:t> – soudržnost textu, </a:t>
            </a:r>
            <a:r>
              <a:rPr lang="cs-CZ" dirty="0" smtClean="0">
                <a:solidFill>
                  <a:srgbClr val="0070C0"/>
                </a:solidFill>
              </a:rPr>
              <a:t>koheze</a:t>
            </a:r>
            <a:r>
              <a:rPr lang="cs-CZ" dirty="0" smtClean="0"/>
              <a:t> – citace, poznámky pod čarou)</a:t>
            </a:r>
          </a:p>
          <a:p>
            <a:pPr lvl="0"/>
            <a:r>
              <a:rPr lang="cs-CZ" b="1" dirty="0" smtClean="0">
                <a:solidFill>
                  <a:srgbClr val="C00000"/>
                </a:solidFill>
              </a:rPr>
              <a:t>slohový útvar</a:t>
            </a:r>
            <a:r>
              <a:rPr lang="cs-CZ" dirty="0" smtClean="0"/>
              <a:t> – </a:t>
            </a:r>
            <a:r>
              <a:rPr lang="cs-CZ" b="1" i="1" dirty="0" smtClean="0"/>
              <a:t>vypravování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383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STYLISTIKA</vt:lpstr>
      <vt:lpstr>FUNKČNÍ STYLY SLOHOVÉ ÚTVARY</vt:lpstr>
      <vt:lpstr>FUNKČNÍ STYLY SLOHOVÉ ÚTVARY</vt:lpstr>
      <vt:lpstr>FUNKČNÍ STYLY SLOHOVÉ ÚTVARY</vt:lpstr>
      <vt:lpstr>SLOHOVÉ POSTUPY SLOHOVÉ ÚTVARY</vt:lpstr>
      <vt:lpstr>SLOHOVÉ POSTUPY SLOHOVÉ ÚTVARY</vt:lpstr>
      <vt:lpstr>SLOHOVÉ POSTUPY SLOHOVÉ ÚTVARY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yvett</dc:creator>
  <cp:lastModifiedBy>yvett</cp:lastModifiedBy>
  <cp:revision>5</cp:revision>
  <dcterms:created xsi:type="dcterms:W3CDTF">2022-11-27T20:29:18Z</dcterms:created>
  <dcterms:modified xsi:type="dcterms:W3CDTF">2022-11-27T21:32:54Z</dcterms:modified>
</cp:coreProperties>
</file>