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ED997-A537-47EE-9BB8-77E3F0E457C7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23E62-3818-44AB-BF3C-AADB53CEDC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07B2-09C7-4798-B556-C3BD00C14736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C249-C5DF-40F2-AEBC-B61429ADF4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BÁSNICKÉ PROSTŘEDKY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solidFill>
                  <a:srgbClr val="C00000"/>
                </a:solidFill>
              </a:rPr>
              <a:t> FIGURY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TROPY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RÝM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>
                <a:solidFill>
                  <a:srgbClr val="FF0000"/>
                </a:solidFill>
              </a:rPr>
              <a:t>RÝM</a:t>
            </a:r>
            <a:endParaRPr lang="cs-CZ" sz="3400" dirty="0">
              <a:solidFill>
                <a:srgbClr val="FF0000"/>
              </a:solidFill>
            </a:endParaRPr>
          </a:p>
          <a:p>
            <a:pPr lvl="0"/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nezbytný</a:t>
            </a:r>
            <a:r>
              <a:rPr lang="en-US" dirty="0"/>
              <a:t> pro </a:t>
            </a:r>
            <a:r>
              <a:rPr lang="en-US" dirty="0" err="1"/>
              <a:t>báseň</a:t>
            </a:r>
            <a:r>
              <a:rPr lang="en-US" dirty="0"/>
              <a:t> </a:t>
            </a:r>
            <a:endParaRPr lang="cs-CZ" dirty="0" smtClean="0"/>
          </a:p>
          <a:p>
            <a:r>
              <a:rPr lang="en-US" dirty="0" err="1" smtClean="0"/>
              <a:t>nerýmované</a:t>
            </a:r>
            <a:r>
              <a:rPr lang="en-US" dirty="0" smtClean="0"/>
              <a:t> </a:t>
            </a:r>
            <a:r>
              <a:rPr lang="en-US" dirty="0" err="1"/>
              <a:t>verše</a:t>
            </a:r>
            <a:r>
              <a:rPr lang="en-US" dirty="0"/>
              <a:t> – </a:t>
            </a:r>
            <a:r>
              <a:rPr lang="en-US" dirty="0" err="1"/>
              <a:t>psáno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b="1" dirty="0" err="1">
                <a:solidFill>
                  <a:srgbClr val="0070C0"/>
                </a:solidFill>
              </a:rPr>
              <a:t>volným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veršem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en-US" dirty="0" err="1"/>
              <a:t>zvuková</a:t>
            </a:r>
            <a:r>
              <a:rPr lang="en-US" dirty="0"/>
              <a:t> </a:t>
            </a:r>
            <a:r>
              <a:rPr lang="en-US" dirty="0" err="1"/>
              <a:t>shoda</a:t>
            </a:r>
            <a:r>
              <a:rPr lang="en-US" dirty="0"/>
              <a:t> </a:t>
            </a:r>
            <a:r>
              <a:rPr lang="en-US" dirty="0" err="1"/>
              <a:t>hlásek</a:t>
            </a:r>
            <a:r>
              <a:rPr lang="en-US" dirty="0"/>
              <a:t> (</a:t>
            </a:r>
            <a:r>
              <a:rPr lang="en-US" dirty="0" err="1"/>
              <a:t>slabik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konci</a:t>
            </a:r>
            <a:r>
              <a:rPr lang="en-US" dirty="0"/>
              <a:t> </a:t>
            </a:r>
            <a:r>
              <a:rPr lang="en-US" dirty="0" err="1"/>
              <a:t>veršů</a:t>
            </a:r>
            <a:endParaRPr lang="cs-CZ" dirty="0"/>
          </a:p>
          <a:p>
            <a:pPr>
              <a:buNone/>
            </a:pPr>
            <a:r>
              <a:rPr lang="en-US" dirty="0"/>
              <a:t> </a:t>
            </a:r>
            <a:endParaRPr lang="cs-CZ" dirty="0"/>
          </a:p>
          <a:p>
            <a:pPr>
              <a:buNone/>
            </a:pPr>
            <a:r>
              <a:rPr lang="en-US" sz="3400" b="1" dirty="0">
                <a:solidFill>
                  <a:srgbClr val="FF0000"/>
                </a:solidFill>
              </a:rPr>
              <a:t>DRUHY RÝMŮ</a:t>
            </a:r>
            <a:endParaRPr lang="cs-CZ" sz="3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  <a:endParaRPr lang="cs-CZ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rým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sdružený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rýmují</a:t>
            </a:r>
            <a:r>
              <a:rPr lang="en-US" dirty="0"/>
              <a:t> se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verše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 (a </a:t>
            </a:r>
            <a:r>
              <a:rPr lang="en-US" dirty="0" err="1"/>
              <a:t>a</a:t>
            </a:r>
            <a:r>
              <a:rPr lang="en-US" dirty="0"/>
              <a:t> b </a:t>
            </a:r>
            <a:r>
              <a:rPr lang="en-US" dirty="0" err="1"/>
              <a:t>b</a:t>
            </a:r>
            <a:r>
              <a:rPr lang="en-US" dirty="0"/>
              <a:t>)</a:t>
            </a:r>
            <a:endParaRPr lang="cs-CZ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2) </a:t>
            </a:r>
            <a:r>
              <a:rPr lang="en-US" b="1" dirty="0" err="1">
                <a:solidFill>
                  <a:srgbClr val="0070C0"/>
                </a:solidFill>
              </a:rPr>
              <a:t>rým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střídavý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/>
              <a:t>verše</a:t>
            </a:r>
            <a:r>
              <a:rPr lang="en-US" dirty="0"/>
              <a:t> se </a:t>
            </a:r>
            <a:r>
              <a:rPr lang="en-US" dirty="0" err="1"/>
              <a:t>rýmují</a:t>
            </a:r>
            <a:r>
              <a:rPr lang="en-US" dirty="0"/>
              <a:t> </a:t>
            </a:r>
            <a:r>
              <a:rPr lang="en-US" dirty="0" err="1"/>
              <a:t>střídavě</a:t>
            </a:r>
            <a:r>
              <a:rPr lang="en-US" dirty="0"/>
              <a:t> (a b a b)</a:t>
            </a:r>
            <a:endParaRPr lang="cs-CZ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3) </a:t>
            </a:r>
            <a:r>
              <a:rPr lang="en-US" b="1" dirty="0" err="1">
                <a:solidFill>
                  <a:srgbClr val="0070C0"/>
                </a:solidFill>
              </a:rPr>
              <a:t>rým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obkročný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spojuje</a:t>
            </a:r>
            <a:r>
              <a:rPr lang="en-US" dirty="0"/>
              <a:t> </a:t>
            </a:r>
            <a:r>
              <a:rPr lang="en-US" b="1" dirty="0"/>
              <a:t>1. a 4. </a:t>
            </a:r>
            <a:r>
              <a:rPr lang="en-US" dirty="0" err="1"/>
              <a:t>verš</a:t>
            </a:r>
            <a:r>
              <a:rPr lang="en-US" dirty="0"/>
              <a:t>, </a:t>
            </a:r>
            <a:r>
              <a:rPr lang="en-US" b="1" dirty="0"/>
              <a:t>2. a 3.</a:t>
            </a:r>
            <a:r>
              <a:rPr lang="en-US" dirty="0"/>
              <a:t> </a:t>
            </a:r>
            <a:r>
              <a:rPr lang="en-US" dirty="0" err="1"/>
              <a:t>verš</a:t>
            </a:r>
            <a:r>
              <a:rPr lang="en-US" dirty="0"/>
              <a:t> (a b </a:t>
            </a:r>
            <a:r>
              <a:rPr lang="en-US" dirty="0" err="1"/>
              <a:t>b</a:t>
            </a:r>
            <a:r>
              <a:rPr lang="en-US" dirty="0"/>
              <a:t> a)</a:t>
            </a:r>
            <a:endParaRPr lang="cs-CZ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4) </a:t>
            </a:r>
            <a:r>
              <a:rPr lang="en-US" b="1" dirty="0" err="1">
                <a:solidFill>
                  <a:srgbClr val="0070C0"/>
                </a:solidFill>
              </a:rPr>
              <a:t>rým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přerývaný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rýmuje</a:t>
            </a:r>
            <a:r>
              <a:rPr lang="en-US" dirty="0"/>
              <a:t> se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b="1" dirty="0"/>
              <a:t>2. a 4</a:t>
            </a:r>
            <a:r>
              <a:rPr lang="en-US" dirty="0"/>
              <a:t>. </a:t>
            </a:r>
            <a:r>
              <a:rPr lang="en-US" dirty="0" err="1"/>
              <a:t>verš</a:t>
            </a:r>
            <a:r>
              <a:rPr lang="en-US" dirty="0"/>
              <a:t> (a b c b)</a:t>
            </a:r>
            <a:endParaRPr lang="cs-CZ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5) </a:t>
            </a:r>
            <a:r>
              <a:rPr lang="en-US" b="1" dirty="0" err="1">
                <a:solidFill>
                  <a:srgbClr val="0070C0"/>
                </a:solidFill>
              </a:rPr>
              <a:t>rým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postupný</a:t>
            </a:r>
            <a:r>
              <a:rPr lang="en-US" dirty="0"/>
              <a:t> – (a b c / a b c)</a:t>
            </a:r>
            <a:endParaRPr lang="cs-CZ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6) </a:t>
            </a:r>
            <a:r>
              <a:rPr lang="en-US" b="1" dirty="0" err="1">
                <a:solidFill>
                  <a:srgbClr val="0070C0"/>
                </a:solidFill>
              </a:rPr>
              <a:t>rým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tirádový</a:t>
            </a:r>
            <a:r>
              <a:rPr lang="en-US" dirty="0"/>
              <a:t> – (a </a:t>
            </a:r>
            <a:r>
              <a:rPr lang="en-US" dirty="0" err="1"/>
              <a:t>a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TROPY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b="1" dirty="0" smtClean="0">
                <a:solidFill>
                  <a:srgbClr val="FF0000"/>
                </a:solidFill>
              </a:rPr>
              <a:t>- </a:t>
            </a:r>
            <a:r>
              <a:rPr lang="en-US" sz="2200" b="1" dirty="0" err="1" smtClean="0">
                <a:solidFill>
                  <a:srgbClr val="FF0000"/>
                </a:solidFill>
              </a:rPr>
              <a:t>jazykové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prostředky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uměleckého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stylu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které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spočívají</a:t>
            </a:r>
            <a:r>
              <a:rPr lang="en-US" sz="2200" b="1" dirty="0">
                <a:solidFill>
                  <a:srgbClr val="FF0000"/>
                </a:solidFill>
              </a:rPr>
              <a:t> v </a:t>
            </a:r>
            <a:r>
              <a:rPr lang="en-US" sz="2200" b="1" dirty="0" err="1">
                <a:solidFill>
                  <a:srgbClr val="FF0000"/>
                </a:solidFill>
              </a:rPr>
              <a:t>přenášení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významu</a:t>
            </a:r>
            <a:r>
              <a:rPr lang="cs-CZ" dirty="0">
                <a:solidFill>
                  <a:srgbClr val="002060"/>
                </a:solidFill>
              </a:rPr>
              <a:t/>
            </a:r>
            <a:br>
              <a:rPr lang="cs-CZ" dirty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900" b="1" dirty="0">
                <a:solidFill>
                  <a:srgbClr val="0070C0"/>
                </a:solidFill>
              </a:rPr>
              <a:t>METAFORA</a:t>
            </a:r>
            <a:endParaRPr lang="cs-CZ" sz="4900" dirty="0">
              <a:solidFill>
                <a:srgbClr val="0070C0"/>
              </a:solidFill>
            </a:endParaRPr>
          </a:p>
          <a:p>
            <a:pPr lvl="0"/>
            <a:r>
              <a:rPr lang="en-US" sz="3700" dirty="0" err="1"/>
              <a:t>přenesení</a:t>
            </a:r>
            <a:r>
              <a:rPr lang="en-US" sz="3700" dirty="0"/>
              <a:t> </a:t>
            </a:r>
            <a:r>
              <a:rPr lang="en-US" sz="3700" dirty="0" err="1"/>
              <a:t>významu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základě</a:t>
            </a:r>
            <a:r>
              <a:rPr lang="en-US" sz="3700" dirty="0"/>
              <a:t> </a:t>
            </a:r>
            <a:r>
              <a:rPr lang="en-US" sz="3700" dirty="0" err="1"/>
              <a:t>vnější</a:t>
            </a:r>
            <a:r>
              <a:rPr lang="en-US" sz="3700" dirty="0"/>
              <a:t> </a:t>
            </a:r>
            <a:r>
              <a:rPr lang="en-US" sz="3700" dirty="0" err="1"/>
              <a:t>podobnosti</a:t>
            </a:r>
            <a:r>
              <a:rPr lang="en-US" sz="3700" dirty="0"/>
              <a:t> (</a:t>
            </a:r>
            <a:r>
              <a:rPr lang="en-US" sz="3700" dirty="0" err="1"/>
              <a:t>vzhled</a:t>
            </a:r>
            <a:r>
              <a:rPr lang="en-US" sz="3700" dirty="0"/>
              <a:t>, </a:t>
            </a:r>
            <a:r>
              <a:rPr lang="en-US" sz="3700" dirty="0" err="1"/>
              <a:t>barva</a:t>
            </a:r>
            <a:r>
              <a:rPr lang="en-US" sz="3700" dirty="0"/>
              <a:t>, </a:t>
            </a:r>
            <a:r>
              <a:rPr lang="en-US" sz="3700" dirty="0" err="1"/>
              <a:t>tvar</a:t>
            </a:r>
            <a:r>
              <a:rPr lang="en-US" sz="3700" dirty="0"/>
              <a:t>, </a:t>
            </a:r>
            <a:r>
              <a:rPr lang="en-US" sz="3700" dirty="0" err="1"/>
              <a:t>vlastnosti</a:t>
            </a:r>
            <a:r>
              <a:rPr lang="en-US" sz="3700" dirty="0"/>
              <a:t>)</a:t>
            </a:r>
            <a:endParaRPr lang="cs-CZ" sz="3700" dirty="0"/>
          </a:p>
          <a:p>
            <a:pPr lvl="0"/>
            <a:r>
              <a:rPr lang="en-US" sz="3700" dirty="0" err="1"/>
              <a:t>jedná</a:t>
            </a:r>
            <a:r>
              <a:rPr lang="en-US" sz="3700" dirty="0"/>
              <a:t> se o </a:t>
            </a:r>
            <a:r>
              <a:rPr lang="en-US" sz="3700" dirty="0" err="1"/>
              <a:t>tzv</a:t>
            </a:r>
            <a:r>
              <a:rPr lang="en-US" sz="3700" dirty="0"/>
              <a:t>. </a:t>
            </a:r>
            <a:r>
              <a:rPr lang="en-US" sz="3700" b="1" dirty="0" err="1"/>
              <a:t>obrazné</a:t>
            </a:r>
            <a:r>
              <a:rPr lang="en-US" sz="3700" b="1" dirty="0"/>
              <a:t> </a:t>
            </a:r>
            <a:r>
              <a:rPr lang="en-US" sz="3700" b="1" dirty="0" err="1"/>
              <a:t>pojmenování</a:t>
            </a:r>
            <a:endParaRPr lang="cs-CZ" sz="3700" dirty="0"/>
          </a:p>
          <a:p>
            <a:pPr lvl="0"/>
            <a:r>
              <a:rPr lang="en-US" sz="3700" b="1" dirty="0" err="1">
                <a:solidFill>
                  <a:srgbClr val="00B0F0"/>
                </a:solidFill>
              </a:rPr>
              <a:t>př</a:t>
            </a:r>
            <a:r>
              <a:rPr lang="en-US" sz="3700" b="1" dirty="0">
                <a:solidFill>
                  <a:srgbClr val="00B0F0"/>
                </a:solidFill>
              </a:rPr>
              <a:t>.: </a:t>
            </a:r>
            <a:r>
              <a:rPr lang="en-US" sz="3700" b="1" i="1" dirty="0" err="1">
                <a:solidFill>
                  <a:srgbClr val="00B0F0"/>
                </a:solidFill>
              </a:rPr>
              <a:t>čas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jsou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peníze</a:t>
            </a:r>
            <a:r>
              <a:rPr lang="en-US" sz="3700" b="1" i="1" dirty="0">
                <a:solidFill>
                  <a:srgbClr val="00B0F0"/>
                </a:solidFill>
              </a:rPr>
              <a:t>, </a:t>
            </a:r>
            <a:r>
              <a:rPr lang="en-US" sz="3700" b="1" i="1" dirty="0" err="1">
                <a:solidFill>
                  <a:srgbClr val="00B0F0"/>
                </a:solidFill>
              </a:rPr>
              <a:t>život</a:t>
            </a:r>
            <a:r>
              <a:rPr lang="en-US" sz="3700" b="1" i="1" dirty="0">
                <a:solidFill>
                  <a:srgbClr val="00B0F0"/>
                </a:solidFill>
              </a:rPr>
              <a:t> je </a:t>
            </a:r>
            <a:r>
              <a:rPr lang="en-US" sz="3700" b="1" i="1" dirty="0" err="1">
                <a:solidFill>
                  <a:srgbClr val="00B0F0"/>
                </a:solidFill>
              </a:rPr>
              <a:t>cesta</a:t>
            </a:r>
            <a:r>
              <a:rPr lang="en-US" sz="3700" b="1" i="1" dirty="0">
                <a:solidFill>
                  <a:srgbClr val="00B0F0"/>
                </a:solidFill>
              </a:rPr>
              <a:t>, </a:t>
            </a:r>
            <a:r>
              <a:rPr lang="en-US" sz="3700" b="1" i="1" dirty="0" err="1">
                <a:solidFill>
                  <a:srgbClr val="00B0F0"/>
                </a:solidFill>
              </a:rPr>
              <a:t>moře</a:t>
            </a:r>
            <a:r>
              <a:rPr lang="en-US" sz="3700" b="1" i="1" dirty="0">
                <a:solidFill>
                  <a:srgbClr val="00B0F0"/>
                </a:solidFill>
              </a:rPr>
              <a:t> z </a:t>
            </a:r>
            <a:r>
              <a:rPr lang="en-US" sz="3700" b="1" i="1" dirty="0" err="1">
                <a:solidFill>
                  <a:srgbClr val="00B0F0"/>
                </a:solidFill>
              </a:rPr>
              <a:t>modrých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krajek</a:t>
            </a:r>
            <a:r>
              <a:rPr lang="en-US" sz="3700" b="1" i="1" dirty="0">
                <a:solidFill>
                  <a:srgbClr val="00B0F0"/>
                </a:solidFill>
              </a:rPr>
              <a:t>, </a:t>
            </a:r>
            <a:r>
              <a:rPr lang="en-US" sz="3700" b="1" i="1" dirty="0" err="1">
                <a:solidFill>
                  <a:srgbClr val="00B0F0"/>
                </a:solidFill>
              </a:rPr>
              <a:t>křídová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tvář</a:t>
            </a:r>
            <a:endParaRPr lang="cs-CZ" sz="3700" b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700" dirty="0"/>
              <a:t> </a:t>
            </a:r>
            <a:endParaRPr lang="cs-CZ" sz="3700" dirty="0">
              <a:solidFill>
                <a:srgbClr val="0070C0"/>
              </a:solidFill>
            </a:endParaRPr>
          </a:p>
          <a:p>
            <a:pPr lvl="0"/>
            <a:r>
              <a:rPr lang="en-US" sz="4300" b="1" dirty="0">
                <a:solidFill>
                  <a:srgbClr val="0070C0"/>
                </a:solidFill>
              </a:rPr>
              <a:t>PŘIROVNÁNÍ</a:t>
            </a:r>
            <a:endParaRPr lang="cs-CZ" sz="4300" dirty="0">
              <a:solidFill>
                <a:srgbClr val="0070C0"/>
              </a:solidFill>
            </a:endParaRPr>
          </a:p>
          <a:p>
            <a:pPr lvl="0"/>
            <a:r>
              <a:rPr lang="en-US" sz="3700" dirty="0" err="1"/>
              <a:t>porovnává</a:t>
            </a:r>
            <a:r>
              <a:rPr lang="en-US" sz="3700" dirty="0"/>
              <a:t> se </a:t>
            </a:r>
            <a:r>
              <a:rPr lang="en-US" sz="3700" dirty="0" err="1"/>
              <a:t>jedna</a:t>
            </a:r>
            <a:r>
              <a:rPr lang="en-US" sz="3700" dirty="0"/>
              <a:t> </a:t>
            </a:r>
            <a:r>
              <a:rPr lang="en-US" sz="3700" dirty="0" err="1"/>
              <a:t>skutečnost</a:t>
            </a:r>
            <a:r>
              <a:rPr lang="en-US" sz="3700" dirty="0"/>
              <a:t> s </a:t>
            </a:r>
            <a:r>
              <a:rPr lang="en-US" sz="3700" dirty="0" err="1"/>
              <a:t>druhou</a:t>
            </a:r>
            <a:r>
              <a:rPr lang="en-US" sz="3700" dirty="0"/>
              <a:t>, a to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základě</a:t>
            </a:r>
            <a:r>
              <a:rPr lang="en-US" sz="3700" dirty="0"/>
              <a:t> </a:t>
            </a:r>
            <a:r>
              <a:rPr lang="en-US" sz="3700" dirty="0" err="1"/>
              <a:t>společných</a:t>
            </a:r>
            <a:r>
              <a:rPr lang="en-US" sz="3700" dirty="0"/>
              <a:t> </a:t>
            </a:r>
            <a:r>
              <a:rPr lang="en-US" sz="3700" dirty="0" err="1"/>
              <a:t>znaků</a:t>
            </a:r>
            <a:endParaRPr lang="cs-CZ" sz="3700" dirty="0"/>
          </a:p>
          <a:p>
            <a:pPr lvl="0"/>
            <a:r>
              <a:rPr lang="en-US" sz="3700" dirty="0" err="1"/>
              <a:t>charakteristická</a:t>
            </a:r>
            <a:r>
              <a:rPr lang="en-US" sz="3700" dirty="0"/>
              <a:t> je </a:t>
            </a:r>
            <a:r>
              <a:rPr lang="en-US" sz="3700" dirty="0" err="1"/>
              <a:t>spojka</a:t>
            </a:r>
            <a:r>
              <a:rPr lang="en-US" sz="3700" dirty="0"/>
              <a:t> „</a:t>
            </a:r>
            <a:r>
              <a:rPr lang="en-US" sz="3700" dirty="0" err="1"/>
              <a:t>jako</a:t>
            </a:r>
            <a:r>
              <a:rPr lang="en-US" sz="3700" dirty="0"/>
              <a:t>“ </a:t>
            </a:r>
            <a:endParaRPr lang="cs-CZ" sz="3700" dirty="0"/>
          </a:p>
          <a:p>
            <a:pPr lvl="0"/>
            <a:r>
              <a:rPr lang="en-US" sz="3700" b="1" dirty="0" err="1">
                <a:solidFill>
                  <a:srgbClr val="00B0F0"/>
                </a:solidFill>
              </a:rPr>
              <a:t>př</a:t>
            </a:r>
            <a:r>
              <a:rPr lang="en-US" sz="3700" b="1" dirty="0">
                <a:solidFill>
                  <a:srgbClr val="00B0F0"/>
                </a:solidFill>
              </a:rPr>
              <a:t>.: </a:t>
            </a:r>
            <a:r>
              <a:rPr lang="en-US" sz="3700" b="1" i="1" dirty="0" err="1">
                <a:solidFill>
                  <a:srgbClr val="00B0F0"/>
                </a:solidFill>
              </a:rPr>
              <a:t>listí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jež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jako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sukně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vítr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zdvih</a:t>
            </a:r>
            <a:r>
              <a:rPr lang="en-US" sz="3700" b="1" i="1" dirty="0">
                <a:solidFill>
                  <a:srgbClr val="00B0F0"/>
                </a:solidFill>
              </a:rPr>
              <a:t>, </a:t>
            </a:r>
            <a:r>
              <a:rPr lang="en-US" sz="3700" b="1" i="1" dirty="0" err="1">
                <a:solidFill>
                  <a:srgbClr val="00B0F0"/>
                </a:solidFill>
              </a:rPr>
              <a:t>bílá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jako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sníh</a:t>
            </a:r>
            <a:r>
              <a:rPr lang="en-US" sz="3700" b="1" i="1" dirty="0">
                <a:solidFill>
                  <a:srgbClr val="00B0F0"/>
                </a:solidFill>
              </a:rPr>
              <a:t>, </a:t>
            </a:r>
            <a:r>
              <a:rPr lang="en-US" sz="3700" b="1" i="1" dirty="0" err="1">
                <a:solidFill>
                  <a:srgbClr val="00B0F0"/>
                </a:solidFill>
              </a:rPr>
              <a:t>čistá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jako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lilie</a:t>
            </a:r>
            <a:endParaRPr lang="cs-CZ" sz="37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3700" dirty="0">
              <a:solidFill>
                <a:srgbClr val="0070C0"/>
              </a:solidFill>
            </a:endParaRPr>
          </a:p>
          <a:p>
            <a:pPr lvl="0"/>
            <a:r>
              <a:rPr lang="en-US" sz="4300" b="1" dirty="0">
                <a:solidFill>
                  <a:srgbClr val="0070C0"/>
                </a:solidFill>
              </a:rPr>
              <a:t>PERSONIFIKACE</a:t>
            </a:r>
            <a:endParaRPr lang="cs-CZ" sz="4300" dirty="0">
              <a:solidFill>
                <a:srgbClr val="0070C0"/>
              </a:solidFill>
            </a:endParaRPr>
          </a:p>
          <a:p>
            <a:pPr lvl="0"/>
            <a:r>
              <a:rPr lang="en-US" sz="3700" b="1" dirty="0" err="1"/>
              <a:t>zosobnění</a:t>
            </a:r>
            <a:r>
              <a:rPr lang="en-US" sz="3700" dirty="0"/>
              <a:t>, </a:t>
            </a:r>
            <a:r>
              <a:rPr lang="en-US" sz="3700" dirty="0" err="1"/>
              <a:t>neživým</a:t>
            </a:r>
            <a:r>
              <a:rPr lang="en-US" sz="3700" dirty="0"/>
              <a:t> </a:t>
            </a:r>
            <a:r>
              <a:rPr lang="en-US" sz="3700" dirty="0" err="1"/>
              <a:t>předmětům</a:t>
            </a:r>
            <a:r>
              <a:rPr lang="en-US" sz="3700" dirty="0"/>
              <a:t> (</a:t>
            </a:r>
            <a:r>
              <a:rPr lang="en-US" sz="3700" dirty="0" err="1"/>
              <a:t>zvířata</a:t>
            </a:r>
            <a:r>
              <a:rPr lang="en-US" sz="3700" dirty="0"/>
              <a:t>, </a:t>
            </a:r>
            <a:r>
              <a:rPr lang="en-US" sz="3700" dirty="0" err="1"/>
              <a:t>rostliny</a:t>
            </a:r>
            <a:r>
              <a:rPr lang="en-US" sz="3700" dirty="0"/>
              <a:t>, </a:t>
            </a:r>
            <a:r>
              <a:rPr lang="en-US" sz="3700" dirty="0" err="1"/>
              <a:t>věci</a:t>
            </a:r>
            <a:r>
              <a:rPr lang="en-US" sz="3700" dirty="0"/>
              <a:t>) se </a:t>
            </a:r>
            <a:r>
              <a:rPr lang="en-US" sz="3700" dirty="0" err="1"/>
              <a:t>přisuzují</a:t>
            </a:r>
            <a:r>
              <a:rPr lang="en-US" sz="3700" dirty="0"/>
              <a:t> </a:t>
            </a:r>
            <a:r>
              <a:rPr lang="en-US" sz="3700" dirty="0" err="1"/>
              <a:t>lidské</a:t>
            </a:r>
            <a:r>
              <a:rPr lang="en-US" sz="3700" dirty="0"/>
              <a:t> </a:t>
            </a:r>
            <a:r>
              <a:rPr lang="en-US" sz="3700" dirty="0" err="1"/>
              <a:t>vlastnosti</a:t>
            </a:r>
            <a:r>
              <a:rPr lang="en-US" sz="3700" dirty="0"/>
              <a:t> </a:t>
            </a:r>
            <a:endParaRPr lang="cs-CZ" sz="3700" dirty="0"/>
          </a:p>
          <a:p>
            <a:pPr lvl="0"/>
            <a:r>
              <a:rPr lang="en-US" sz="3700" b="1" dirty="0" err="1">
                <a:solidFill>
                  <a:srgbClr val="00B0F0"/>
                </a:solidFill>
              </a:rPr>
              <a:t>př</a:t>
            </a:r>
            <a:r>
              <a:rPr lang="en-US" sz="3700" b="1" dirty="0">
                <a:solidFill>
                  <a:srgbClr val="00B0F0"/>
                </a:solidFill>
              </a:rPr>
              <a:t>.: </a:t>
            </a:r>
            <a:r>
              <a:rPr lang="en-US" sz="3700" b="1" i="1" dirty="0" err="1">
                <a:solidFill>
                  <a:srgbClr val="00B0F0"/>
                </a:solidFill>
              </a:rPr>
              <a:t>prolhaný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pes</a:t>
            </a:r>
            <a:r>
              <a:rPr lang="en-US" sz="3700" b="1" i="1" dirty="0">
                <a:solidFill>
                  <a:srgbClr val="00B0F0"/>
                </a:solidFill>
              </a:rPr>
              <a:t>, </a:t>
            </a:r>
            <a:r>
              <a:rPr lang="en-US" sz="3700" b="1" i="1" dirty="0" err="1">
                <a:solidFill>
                  <a:srgbClr val="00B0F0"/>
                </a:solidFill>
              </a:rPr>
              <a:t>laskavý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kámen</a:t>
            </a:r>
            <a:endParaRPr lang="cs-CZ" sz="37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3700" dirty="0"/>
          </a:p>
          <a:p>
            <a:pPr lvl="0"/>
            <a:r>
              <a:rPr lang="en-US" sz="4300" b="1" dirty="0">
                <a:solidFill>
                  <a:srgbClr val="0070C0"/>
                </a:solidFill>
              </a:rPr>
              <a:t>OXYMÓRON</a:t>
            </a:r>
            <a:r>
              <a:rPr lang="en-US" sz="4300" dirty="0">
                <a:solidFill>
                  <a:srgbClr val="0070C0"/>
                </a:solidFill>
              </a:rPr>
              <a:t> </a:t>
            </a:r>
            <a:r>
              <a:rPr lang="en-US" sz="3700" dirty="0"/>
              <a:t>(v </a:t>
            </a:r>
            <a:r>
              <a:rPr lang="en-US" sz="3700" dirty="0" err="1"/>
              <a:t>překladu</a:t>
            </a:r>
            <a:r>
              <a:rPr lang="en-US" sz="3700" dirty="0"/>
              <a:t> </a:t>
            </a:r>
            <a:r>
              <a:rPr lang="en-US" sz="3700" dirty="0" err="1"/>
              <a:t>znamená</a:t>
            </a:r>
            <a:r>
              <a:rPr lang="en-US" sz="3700" dirty="0"/>
              <a:t> </a:t>
            </a:r>
            <a:r>
              <a:rPr lang="en-US" sz="3700" dirty="0" err="1"/>
              <a:t>pošetilý</a:t>
            </a:r>
            <a:r>
              <a:rPr lang="en-US" sz="3700" dirty="0"/>
              <a:t>)</a:t>
            </a:r>
            <a:endParaRPr lang="cs-CZ" sz="3700" dirty="0"/>
          </a:p>
          <a:p>
            <a:pPr lvl="0"/>
            <a:r>
              <a:rPr lang="en-US" sz="3700" dirty="0" err="1"/>
              <a:t>má</a:t>
            </a:r>
            <a:r>
              <a:rPr lang="en-US" sz="3700" dirty="0"/>
              <a:t> </a:t>
            </a:r>
            <a:r>
              <a:rPr lang="en-US" sz="3700" dirty="0" err="1"/>
              <a:t>estetický</a:t>
            </a:r>
            <a:r>
              <a:rPr lang="en-US" sz="3700" dirty="0"/>
              <a:t> </a:t>
            </a:r>
            <a:r>
              <a:rPr lang="en-US" sz="3700" dirty="0" err="1"/>
              <a:t>účinek</a:t>
            </a:r>
            <a:endParaRPr lang="cs-CZ" sz="3700" dirty="0"/>
          </a:p>
          <a:p>
            <a:pPr lvl="0"/>
            <a:r>
              <a:rPr lang="en-US" sz="3700" dirty="0" err="1"/>
              <a:t>přívlastek</a:t>
            </a:r>
            <a:r>
              <a:rPr lang="en-US" sz="3700" dirty="0"/>
              <a:t> je v </a:t>
            </a:r>
            <a:r>
              <a:rPr lang="en-US" sz="3700" dirty="0" err="1"/>
              <a:t>rozporu</a:t>
            </a:r>
            <a:r>
              <a:rPr lang="en-US" sz="3700" dirty="0"/>
              <a:t> s </a:t>
            </a:r>
            <a:r>
              <a:rPr lang="en-US" sz="3700" dirty="0" err="1"/>
              <a:t>významem</a:t>
            </a:r>
            <a:r>
              <a:rPr lang="en-US" sz="3700" dirty="0"/>
              <a:t> </a:t>
            </a:r>
            <a:r>
              <a:rPr lang="en-US" sz="3700" dirty="0" err="1"/>
              <a:t>podstatného</a:t>
            </a:r>
            <a:r>
              <a:rPr lang="en-US" sz="3700" dirty="0"/>
              <a:t> </a:t>
            </a:r>
            <a:r>
              <a:rPr lang="en-US" sz="3700" dirty="0" err="1"/>
              <a:t>jména</a:t>
            </a:r>
            <a:r>
              <a:rPr lang="en-US" sz="3700" dirty="0"/>
              <a:t> </a:t>
            </a:r>
            <a:endParaRPr lang="cs-CZ" sz="3700" dirty="0"/>
          </a:p>
          <a:p>
            <a:pPr lvl="0"/>
            <a:r>
              <a:rPr lang="en-US" sz="3700" b="1" dirty="0" err="1">
                <a:solidFill>
                  <a:srgbClr val="00B0F0"/>
                </a:solidFill>
              </a:rPr>
              <a:t>př</a:t>
            </a:r>
            <a:r>
              <a:rPr lang="en-US" sz="3700" b="1" dirty="0">
                <a:solidFill>
                  <a:srgbClr val="00B0F0"/>
                </a:solidFill>
              </a:rPr>
              <a:t>.: </a:t>
            </a:r>
            <a:r>
              <a:rPr lang="en-US" sz="3700" b="1" i="1" dirty="0" err="1">
                <a:solidFill>
                  <a:srgbClr val="00B0F0"/>
                </a:solidFill>
              </a:rPr>
              <a:t>mrtvé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milenky</a:t>
            </a:r>
            <a:r>
              <a:rPr lang="en-US" sz="3700" b="1" i="1" dirty="0">
                <a:solidFill>
                  <a:srgbClr val="00B0F0"/>
                </a:solidFill>
              </a:rPr>
              <a:t> cit, </a:t>
            </a:r>
            <a:r>
              <a:rPr lang="en-US" sz="3700" b="1" i="1" dirty="0" err="1">
                <a:solidFill>
                  <a:srgbClr val="00B0F0"/>
                </a:solidFill>
              </a:rPr>
              <a:t>umřelé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hvězdy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svit</a:t>
            </a:r>
            <a:r>
              <a:rPr lang="en-US" sz="3700" b="1" i="1" dirty="0">
                <a:solidFill>
                  <a:srgbClr val="00B0F0"/>
                </a:solidFill>
              </a:rPr>
              <a:t>, </a:t>
            </a:r>
            <a:r>
              <a:rPr lang="en-US" sz="3700" b="1" i="1" dirty="0" err="1">
                <a:solidFill>
                  <a:srgbClr val="00B0F0"/>
                </a:solidFill>
              </a:rPr>
              <a:t>zbortělé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harfy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tón</a:t>
            </a:r>
            <a:r>
              <a:rPr lang="en-US" sz="3700" b="1" i="1" dirty="0">
                <a:solidFill>
                  <a:srgbClr val="00B0F0"/>
                </a:solidFill>
              </a:rPr>
              <a:t>, </a:t>
            </a:r>
            <a:r>
              <a:rPr lang="en-US" sz="3700" b="1" i="1" dirty="0" err="1">
                <a:solidFill>
                  <a:srgbClr val="00B0F0"/>
                </a:solidFill>
              </a:rPr>
              <a:t>černé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světlo</a:t>
            </a:r>
            <a:endParaRPr lang="cs-CZ" sz="37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3700" dirty="0">
              <a:solidFill>
                <a:srgbClr val="0070C0"/>
              </a:solidFill>
            </a:endParaRPr>
          </a:p>
          <a:p>
            <a:pPr lvl="0"/>
            <a:r>
              <a:rPr lang="en-US" sz="4300" b="1" dirty="0">
                <a:solidFill>
                  <a:srgbClr val="0070C0"/>
                </a:solidFill>
              </a:rPr>
              <a:t>SYNESTÉZIE</a:t>
            </a:r>
            <a:endParaRPr lang="cs-CZ" sz="4300" dirty="0">
              <a:solidFill>
                <a:srgbClr val="0070C0"/>
              </a:solidFill>
            </a:endParaRPr>
          </a:p>
          <a:p>
            <a:pPr lvl="0"/>
            <a:r>
              <a:rPr lang="en-US" sz="3700" dirty="0" err="1"/>
              <a:t>založena</a:t>
            </a:r>
            <a:r>
              <a:rPr lang="en-US" sz="3700" dirty="0"/>
              <a:t>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splývání</a:t>
            </a:r>
            <a:r>
              <a:rPr lang="en-US" sz="3700" dirty="0"/>
              <a:t>, </a:t>
            </a:r>
            <a:r>
              <a:rPr lang="en-US" sz="3700" dirty="0" err="1"/>
              <a:t>míšení</a:t>
            </a:r>
            <a:r>
              <a:rPr lang="en-US" sz="3700" dirty="0"/>
              <a:t> </a:t>
            </a:r>
            <a:r>
              <a:rPr lang="en-US" sz="3700" dirty="0" err="1"/>
              <a:t>vjemů</a:t>
            </a:r>
            <a:r>
              <a:rPr lang="en-US" sz="3700" dirty="0"/>
              <a:t> z </a:t>
            </a:r>
            <a:r>
              <a:rPr lang="en-US" sz="3700" dirty="0" err="1"/>
              <a:t>různých</a:t>
            </a:r>
            <a:r>
              <a:rPr lang="en-US" sz="3700" dirty="0"/>
              <a:t> </a:t>
            </a:r>
            <a:r>
              <a:rPr lang="en-US" sz="3700" dirty="0" err="1"/>
              <a:t>smyslových</a:t>
            </a:r>
            <a:r>
              <a:rPr lang="en-US" sz="3700" dirty="0"/>
              <a:t> </a:t>
            </a:r>
            <a:r>
              <a:rPr lang="en-US" sz="3700" dirty="0" err="1"/>
              <a:t>oblastí</a:t>
            </a:r>
            <a:r>
              <a:rPr lang="en-US" sz="3700" dirty="0"/>
              <a:t> (</a:t>
            </a:r>
            <a:r>
              <a:rPr lang="en-US" sz="3700" dirty="0" err="1"/>
              <a:t>sluch</a:t>
            </a:r>
            <a:r>
              <a:rPr lang="en-US" sz="3700" dirty="0"/>
              <a:t>, </a:t>
            </a:r>
            <a:r>
              <a:rPr lang="en-US" sz="3700" dirty="0" err="1"/>
              <a:t>zrak</a:t>
            </a:r>
            <a:r>
              <a:rPr lang="en-US" sz="3700" dirty="0"/>
              <a:t>, </a:t>
            </a:r>
            <a:r>
              <a:rPr lang="en-US" sz="3700" dirty="0" err="1"/>
              <a:t>hmat</a:t>
            </a:r>
            <a:r>
              <a:rPr lang="en-US" sz="3700" dirty="0"/>
              <a:t>)</a:t>
            </a:r>
            <a:endParaRPr lang="cs-CZ" sz="3700" dirty="0"/>
          </a:p>
          <a:p>
            <a:pPr lvl="0"/>
            <a:r>
              <a:rPr lang="en-US" sz="3700" dirty="0" err="1"/>
              <a:t>vjem</a:t>
            </a:r>
            <a:r>
              <a:rPr lang="en-US" sz="3700" dirty="0"/>
              <a:t> </a:t>
            </a:r>
            <a:r>
              <a:rPr lang="en-US" sz="3700" dirty="0" err="1"/>
              <a:t>jednoho</a:t>
            </a:r>
            <a:r>
              <a:rPr lang="en-US" sz="3700" dirty="0"/>
              <a:t> </a:t>
            </a:r>
            <a:r>
              <a:rPr lang="en-US" sz="3700" dirty="0" err="1"/>
              <a:t>smyslu</a:t>
            </a:r>
            <a:r>
              <a:rPr lang="en-US" sz="3700" dirty="0"/>
              <a:t> </a:t>
            </a:r>
            <a:r>
              <a:rPr lang="en-US" sz="3700" dirty="0" err="1"/>
              <a:t>vyvolává</a:t>
            </a:r>
            <a:r>
              <a:rPr lang="en-US" sz="3700" dirty="0"/>
              <a:t> </a:t>
            </a:r>
            <a:r>
              <a:rPr lang="en-US" sz="3700" dirty="0" err="1"/>
              <a:t>podráždění</a:t>
            </a:r>
            <a:r>
              <a:rPr lang="en-US" sz="3700" dirty="0"/>
              <a:t> </a:t>
            </a:r>
            <a:r>
              <a:rPr lang="en-US" sz="3700" dirty="0" err="1"/>
              <a:t>druhého</a:t>
            </a:r>
            <a:r>
              <a:rPr lang="en-US" sz="3700" dirty="0"/>
              <a:t> </a:t>
            </a:r>
            <a:r>
              <a:rPr lang="en-US" sz="3700" dirty="0" err="1"/>
              <a:t>smyslu</a:t>
            </a:r>
            <a:r>
              <a:rPr lang="en-US" sz="3700" dirty="0"/>
              <a:t> </a:t>
            </a:r>
            <a:r>
              <a:rPr lang="en-US" sz="3700" i="1" dirty="0"/>
              <a:t>(</a:t>
            </a:r>
            <a:r>
              <a:rPr lang="en-US" sz="3700" i="1" dirty="0" err="1"/>
              <a:t>chuť</a:t>
            </a:r>
            <a:r>
              <a:rPr lang="en-US" sz="3700" i="1" dirty="0"/>
              <a:t> </a:t>
            </a:r>
            <a:r>
              <a:rPr lang="en-US" sz="3700" i="1" dirty="0" err="1"/>
              <a:t>zvuků</a:t>
            </a:r>
            <a:r>
              <a:rPr lang="en-US" sz="3700" i="1" dirty="0"/>
              <a:t>, </a:t>
            </a:r>
            <a:r>
              <a:rPr lang="en-US" sz="3700" i="1" dirty="0" err="1"/>
              <a:t>slyšení</a:t>
            </a:r>
            <a:r>
              <a:rPr lang="en-US" sz="3700" i="1" dirty="0"/>
              <a:t> </a:t>
            </a:r>
            <a:r>
              <a:rPr lang="en-US" sz="3700" i="1" dirty="0" err="1"/>
              <a:t>světla</a:t>
            </a:r>
            <a:r>
              <a:rPr lang="en-US" sz="3700" i="1" dirty="0"/>
              <a:t>, </a:t>
            </a:r>
            <a:r>
              <a:rPr lang="en-US" sz="3700" i="1" dirty="0" err="1"/>
              <a:t>hrát</a:t>
            </a:r>
            <a:r>
              <a:rPr lang="en-US" sz="3700" i="1" dirty="0"/>
              <a:t> </a:t>
            </a:r>
            <a:r>
              <a:rPr lang="en-US" sz="3700" i="1" dirty="0" err="1"/>
              <a:t>víc</a:t>
            </a:r>
            <a:r>
              <a:rPr lang="en-US" sz="3700" i="1" dirty="0"/>
              <a:t> </a:t>
            </a:r>
            <a:r>
              <a:rPr lang="en-US" sz="3700" i="1" dirty="0" err="1"/>
              <a:t>zeleně</a:t>
            </a:r>
            <a:r>
              <a:rPr lang="en-US" sz="3700" i="1" dirty="0"/>
              <a:t>…)</a:t>
            </a:r>
            <a:endParaRPr lang="cs-CZ" sz="3700" dirty="0"/>
          </a:p>
          <a:p>
            <a:pPr lvl="0"/>
            <a:r>
              <a:rPr lang="en-US" sz="3700" b="1" dirty="0" err="1">
                <a:solidFill>
                  <a:srgbClr val="00B0F0"/>
                </a:solidFill>
              </a:rPr>
              <a:t>př</a:t>
            </a:r>
            <a:r>
              <a:rPr lang="en-US" sz="3700" b="1" dirty="0">
                <a:solidFill>
                  <a:srgbClr val="00B0F0"/>
                </a:solidFill>
              </a:rPr>
              <a:t>.: </a:t>
            </a:r>
            <a:r>
              <a:rPr lang="en-US" sz="3700" b="1" i="1" dirty="0">
                <a:solidFill>
                  <a:srgbClr val="00B0F0"/>
                </a:solidFill>
              </a:rPr>
              <a:t>A </a:t>
            </a:r>
            <a:r>
              <a:rPr lang="en-US" sz="3700" b="1" i="1" dirty="0" err="1">
                <a:solidFill>
                  <a:srgbClr val="00B0F0"/>
                </a:solidFill>
              </a:rPr>
              <a:t>čerň</a:t>
            </a:r>
            <a:r>
              <a:rPr lang="en-US" sz="3700" b="1" i="1" dirty="0">
                <a:solidFill>
                  <a:srgbClr val="00B0F0"/>
                </a:solidFill>
              </a:rPr>
              <a:t>, E </a:t>
            </a:r>
            <a:r>
              <a:rPr lang="en-US" sz="3700" b="1" i="1" dirty="0" err="1">
                <a:solidFill>
                  <a:srgbClr val="00B0F0"/>
                </a:solidFill>
              </a:rPr>
              <a:t>běl</a:t>
            </a:r>
            <a:r>
              <a:rPr lang="en-US" sz="3700" b="1" i="1" dirty="0">
                <a:solidFill>
                  <a:srgbClr val="00B0F0"/>
                </a:solidFill>
              </a:rPr>
              <a:t>, I </a:t>
            </a:r>
            <a:r>
              <a:rPr lang="en-US" sz="3700" b="1" i="1" dirty="0" err="1">
                <a:solidFill>
                  <a:srgbClr val="00B0F0"/>
                </a:solidFill>
              </a:rPr>
              <a:t>nach</a:t>
            </a:r>
            <a:r>
              <a:rPr lang="en-US" sz="3700" b="1" i="1" dirty="0">
                <a:solidFill>
                  <a:srgbClr val="00B0F0"/>
                </a:solidFill>
              </a:rPr>
              <a:t>, O </a:t>
            </a:r>
            <a:r>
              <a:rPr lang="en-US" sz="3700" b="1" i="1" dirty="0" err="1">
                <a:solidFill>
                  <a:srgbClr val="00B0F0"/>
                </a:solidFill>
              </a:rPr>
              <a:t>modř</a:t>
            </a:r>
            <a:r>
              <a:rPr lang="en-US" sz="3700" b="1" i="1" dirty="0">
                <a:solidFill>
                  <a:srgbClr val="00B0F0"/>
                </a:solidFill>
              </a:rPr>
              <a:t>, U </a:t>
            </a:r>
            <a:r>
              <a:rPr lang="en-US" sz="3700" b="1" i="1" dirty="0" err="1">
                <a:solidFill>
                  <a:srgbClr val="00B0F0"/>
                </a:solidFill>
              </a:rPr>
              <a:t>zeleň</a:t>
            </a:r>
            <a:r>
              <a:rPr lang="en-US" sz="3700" b="1" i="1" dirty="0">
                <a:solidFill>
                  <a:srgbClr val="00B0F0"/>
                </a:solidFill>
              </a:rPr>
              <a:t> </a:t>
            </a:r>
            <a:r>
              <a:rPr lang="en-US" sz="3700" b="1" i="1" dirty="0" err="1">
                <a:solidFill>
                  <a:srgbClr val="00B0F0"/>
                </a:solidFill>
              </a:rPr>
              <a:t>hlásek</a:t>
            </a:r>
            <a:endParaRPr lang="cs-CZ" sz="37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TROPY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b="1" dirty="0" smtClean="0">
                <a:solidFill>
                  <a:srgbClr val="0070C0"/>
                </a:solidFill>
              </a:rPr>
              <a:t>METONYMIE</a:t>
            </a:r>
            <a:endParaRPr lang="cs-CZ" sz="5600" dirty="0" smtClean="0">
              <a:solidFill>
                <a:srgbClr val="0070C0"/>
              </a:solidFill>
            </a:endParaRPr>
          </a:p>
          <a:p>
            <a:pPr lvl="0"/>
            <a:r>
              <a:rPr lang="en-US" sz="4400" dirty="0" err="1" smtClean="0"/>
              <a:t>přenesení</a:t>
            </a:r>
            <a:r>
              <a:rPr lang="en-US" sz="4400" dirty="0" smtClean="0"/>
              <a:t> </a:t>
            </a:r>
            <a:r>
              <a:rPr lang="en-US" sz="4400" dirty="0" err="1" smtClean="0"/>
              <a:t>významu</a:t>
            </a:r>
            <a:r>
              <a:rPr lang="en-US" sz="4400" dirty="0" smtClean="0"/>
              <a:t> </a:t>
            </a:r>
            <a:r>
              <a:rPr lang="en-US" sz="4400" dirty="0" err="1" smtClean="0"/>
              <a:t>na</a:t>
            </a:r>
            <a:r>
              <a:rPr lang="en-US" sz="4400" dirty="0" smtClean="0"/>
              <a:t> </a:t>
            </a:r>
            <a:r>
              <a:rPr lang="en-US" sz="4400" dirty="0" err="1" smtClean="0"/>
              <a:t>základě</a:t>
            </a:r>
            <a:r>
              <a:rPr lang="en-US" sz="4400" dirty="0" smtClean="0"/>
              <a:t> </a:t>
            </a:r>
            <a:r>
              <a:rPr lang="en-US" sz="4400" dirty="0" err="1" smtClean="0"/>
              <a:t>vnitřní</a:t>
            </a:r>
            <a:r>
              <a:rPr lang="en-US" sz="4400" dirty="0" smtClean="0"/>
              <a:t> </a:t>
            </a:r>
            <a:r>
              <a:rPr lang="en-US" sz="4400" dirty="0" err="1" smtClean="0"/>
              <a:t>podobnosti</a:t>
            </a:r>
            <a:r>
              <a:rPr lang="en-US" sz="4400" dirty="0" smtClean="0"/>
              <a:t> </a:t>
            </a:r>
            <a:r>
              <a:rPr lang="en-US" sz="4400" dirty="0" err="1" smtClean="0"/>
              <a:t>či</a:t>
            </a:r>
            <a:r>
              <a:rPr lang="en-US" sz="4400" dirty="0" smtClean="0"/>
              <a:t> </a:t>
            </a:r>
            <a:r>
              <a:rPr lang="en-US" sz="4400" dirty="0" err="1" smtClean="0"/>
              <a:t>věcné</a:t>
            </a:r>
            <a:r>
              <a:rPr lang="en-US" sz="4400" dirty="0" smtClean="0"/>
              <a:t> </a:t>
            </a:r>
            <a:r>
              <a:rPr lang="en-US" sz="4400" dirty="0" err="1" smtClean="0"/>
              <a:t>spojitosti</a:t>
            </a:r>
            <a:endParaRPr lang="cs-CZ" sz="4400" dirty="0" smtClean="0"/>
          </a:p>
          <a:p>
            <a:pPr>
              <a:buNone/>
            </a:pPr>
            <a:r>
              <a:rPr lang="en-US" sz="4400" dirty="0" smtClean="0"/>
              <a:t> </a:t>
            </a: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SYNEKDOCHA</a:t>
            </a:r>
            <a:endParaRPr lang="cs-CZ" sz="4800" dirty="0" smtClean="0">
              <a:solidFill>
                <a:srgbClr val="0070C0"/>
              </a:solidFill>
            </a:endParaRPr>
          </a:p>
          <a:p>
            <a:r>
              <a:rPr lang="en-US" sz="4400" dirty="0" err="1" smtClean="0"/>
              <a:t>záměna</a:t>
            </a:r>
            <a:r>
              <a:rPr lang="en-US" sz="4400" dirty="0" smtClean="0"/>
              <a:t> </a:t>
            </a:r>
            <a:r>
              <a:rPr lang="en-US" sz="4400" dirty="0" err="1" smtClean="0"/>
              <a:t>pojmenování</a:t>
            </a:r>
            <a:r>
              <a:rPr lang="en-US" sz="4400" dirty="0" smtClean="0"/>
              <a:t> </a:t>
            </a:r>
            <a:r>
              <a:rPr lang="en-US" sz="4400" dirty="0" err="1" smtClean="0"/>
              <a:t>části</a:t>
            </a:r>
            <a:r>
              <a:rPr lang="en-US" sz="4400" dirty="0" smtClean="0"/>
              <a:t> </a:t>
            </a:r>
            <a:r>
              <a:rPr lang="en-US" sz="4400" dirty="0" err="1" smtClean="0"/>
              <a:t>za</a:t>
            </a:r>
            <a:r>
              <a:rPr lang="en-US" sz="4400" dirty="0" smtClean="0"/>
              <a:t> </a:t>
            </a:r>
            <a:r>
              <a:rPr lang="en-US" sz="4400" dirty="0" err="1" smtClean="0"/>
              <a:t>celek</a:t>
            </a:r>
            <a:r>
              <a:rPr lang="en-US" sz="4400" dirty="0" smtClean="0"/>
              <a:t> </a:t>
            </a:r>
            <a:r>
              <a:rPr lang="en-US" sz="4400" dirty="0" err="1" smtClean="0"/>
              <a:t>nebo</a:t>
            </a:r>
            <a:r>
              <a:rPr lang="en-US" sz="4400" dirty="0" smtClean="0"/>
              <a:t> </a:t>
            </a:r>
            <a:r>
              <a:rPr lang="en-US" sz="4400" dirty="0" err="1" smtClean="0"/>
              <a:t>celek</a:t>
            </a:r>
            <a:r>
              <a:rPr lang="en-US" sz="4400" dirty="0" smtClean="0"/>
              <a:t> </a:t>
            </a:r>
            <a:r>
              <a:rPr lang="en-US" sz="4400" dirty="0" err="1" smtClean="0"/>
              <a:t>za</a:t>
            </a:r>
            <a:r>
              <a:rPr lang="en-US" sz="4400" dirty="0" smtClean="0"/>
              <a:t> </a:t>
            </a:r>
            <a:r>
              <a:rPr lang="en-US" sz="4400" dirty="0" err="1" smtClean="0"/>
              <a:t>část</a:t>
            </a:r>
            <a:endParaRPr lang="cs-CZ" sz="4400" dirty="0" smtClean="0"/>
          </a:p>
          <a:p>
            <a:r>
              <a:rPr lang="en-US" sz="4400" b="1" dirty="0" err="1" smtClean="0">
                <a:solidFill>
                  <a:srgbClr val="00B0F0"/>
                </a:solidFill>
              </a:rPr>
              <a:t>př</a:t>
            </a:r>
            <a:r>
              <a:rPr lang="en-US" sz="4400" b="1" dirty="0" smtClean="0">
                <a:solidFill>
                  <a:srgbClr val="00B0F0"/>
                </a:solidFill>
              </a:rPr>
              <a:t>.: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nepřišla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ani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noha</a:t>
            </a:r>
            <a:r>
              <a:rPr lang="en-US" sz="4400" b="1" i="1" dirty="0" smtClean="0">
                <a:solidFill>
                  <a:srgbClr val="00B0F0"/>
                </a:solidFill>
              </a:rPr>
              <a:t>,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celá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ulice</a:t>
            </a:r>
            <a:r>
              <a:rPr lang="en-US" sz="4400" b="1" i="1" dirty="0" smtClean="0">
                <a:solidFill>
                  <a:srgbClr val="00B0F0"/>
                </a:solidFill>
              </a:rPr>
              <a:t> se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vzbouřila</a:t>
            </a:r>
            <a:endParaRPr lang="cs-CZ" sz="44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HYPERBOLA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400" b="1" dirty="0" err="1" smtClean="0"/>
              <a:t>nadsázka</a:t>
            </a:r>
            <a:r>
              <a:rPr lang="en-US" sz="4400" dirty="0" smtClean="0"/>
              <a:t>, </a:t>
            </a:r>
            <a:r>
              <a:rPr lang="en-US" sz="4400" dirty="0" err="1" smtClean="0"/>
              <a:t>zvyšuje</a:t>
            </a:r>
            <a:r>
              <a:rPr lang="en-US" sz="4400" dirty="0" smtClean="0"/>
              <a:t> </a:t>
            </a:r>
            <a:r>
              <a:rPr lang="en-US" sz="4400" dirty="0" err="1" smtClean="0"/>
              <a:t>účinek</a:t>
            </a:r>
            <a:r>
              <a:rPr lang="en-US" sz="4400" dirty="0" smtClean="0"/>
              <a:t> </a:t>
            </a:r>
            <a:r>
              <a:rPr lang="en-US" sz="4400" dirty="0" err="1" smtClean="0"/>
              <a:t>výpovědi</a:t>
            </a:r>
            <a:r>
              <a:rPr lang="en-US" sz="4400" dirty="0" smtClean="0"/>
              <a:t> (</a:t>
            </a:r>
            <a:r>
              <a:rPr lang="en-US" sz="4400" dirty="0" err="1" smtClean="0"/>
              <a:t>obvykle</a:t>
            </a:r>
            <a:r>
              <a:rPr lang="en-US" sz="4400" dirty="0" smtClean="0"/>
              <a:t> </a:t>
            </a:r>
            <a:r>
              <a:rPr lang="en-US" sz="4400" dirty="0" err="1" smtClean="0"/>
              <a:t>expresivní</a:t>
            </a:r>
            <a:r>
              <a:rPr lang="en-US" sz="4400" dirty="0" smtClean="0"/>
              <a:t> a </a:t>
            </a:r>
            <a:r>
              <a:rPr lang="en-US" sz="4400" dirty="0" err="1" smtClean="0"/>
              <a:t>emocionální</a:t>
            </a:r>
            <a:r>
              <a:rPr lang="en-US" sz="4400" dirty="0" smtClean="0"/>
              <a:t> </a:t>
            </a:r>
            <a:r>
              <a:rPr lang="en-US" sz="4400" dirty="0" err="1" smtClean="0"/>
              <a:t>vyjádření</a:t>
            </a:r>
            <a:r>
              <a:rPr lang="en-US" sz="4400" dirty="0" smtClean="0"/>
              <a:t>) </a:t>
            </a:r>
            <a:endParaRPr lang="cs-CZ" sz="4400" dirty="0" smtClean="0"/>
          </a:p>
          <a:p>
            <a:pPr lvl="0"/>
            <a:r>
              <a:rPr lang="en-US" sz="4400" b="1" dirty="0" err="1" smtClean="0">
                <a:solidFill>
                  <a:srgbClr val="00B0F0"/>
                </a:solidFill>
              </a:rPr>
              <a:t>př</a:t>
            </a:r>
            <a:r>
              <a:rPr lang="en-US" sz="4400" b="1" dirty="0" smtClean="0">
                <a:solidFill>
                  <a:srgbClr val="00B0F0"/>
                </a:solidFill>
              </a:rPr>
              <a:t>.: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sto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roků</a:t>
            </a:r>
            <a:r>
              <a:rPr lang="en-US" sz="4400" b="1" i="1" dirty="0" smtClean="0">
                <a:solidFill>
                  <a:srgbClr val="00B0F0"/>
                </a:solidFill>
              </a:rPr>
              <a:t> v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šachtě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žil</a:t>
            </a:r>
            <a:r>
              <a:rPr lang="en-US" sz="4400" b="1" i="1" dirty="0" smtClean="0">
                <a:solidFill>
                  <a:srgbClr val="00B0F0"/>
                </a:solidFill>
              </a:rPr>
              <a:t>,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přijdeš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jednou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za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uherský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rok</a:t>
            </a:r>
            <a:endParaRPr lang="cs-CZ" sz="44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4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EUFEMISMUS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400" b="1" dirty="0" err="1" smtClean="0"/>
              <a:t>zjemnění</a:t>
            </a:r>
            <a:r>
              <a:rPr lang="en-US" sz="4400" dirty="0" smtClean="0"/>
              <a:t> </a:t>
            </a:r>
            <a:endParaRPr lang="cs-CZ" sz="4400" dirty="0" smtClean="0"/>
          </a:p>
          <a:p>
            <a:pPr lvl="0"/>
            <a:r>
              <a:rPr lang="en-US" sz="4400" dirty="0" err="1" smtClean="0"/>
              <a:t>nahrazení</a:t>
            </a:r>
            <a:r>
              <a:rPr lang="en-US" sz="4400" dirty="0" smtClean="0"/>
              <a:t> </a:t>
            </a:r>
            <a:r>
              <a:rPr lang="en-US" sz="4400" dirty="0" err="1" smtClean="0"/>
              <a:t>výrazu</a:t>
            </a:r>
            <a:r>
              <a:rPr lang="en-US" sz="4400" dirty="0" smtClean="0"/>
              <a:t> </a:t>
            </a:r>
            <a:r>
              <a:rPr lang="en-US" sz="4400" dirty="0" err="1" smtClean="0"/>
              <a:t>označujícího</a:t>
            </a:r>
            <a:r>
              <a:rPr lang="en-US" sz="4400" dirty="0" smtClean="0"/>
              <a:t> </a:t>
            </a:r>
            <a:r>
              <a:rPr lang="en-US" sz="4400" dirty="0" err="1" smtClean="0"/>
              <a:t>nepříjemnou</a:t>
            </a:r>
            <a:r>
              <a:rPr lang="en-US" sz="4400" dirty="0" smtClean="0"/>
              <a:t> </a:t>
            </a:r>
            <a:r>
              <a:rPr lang="en-US" sz="4400" dirty="0" err="1" smtClean="0"/>
              <a:t>či</a:t>
            </a:r>
            <a:r>
              <a:rPr lang="en-US" sz="4400" dirty="0" smtClean="0"/>
              <a:t> </a:t>
            </a:r>
            <a:r>
              <a:rPr lang="en-US" sz="4400" dirty="0" err="1" smtClean="0"/>
              <a:t>drsnou</a:t>
            </a:r>
            <a:r>
              <a:rPr lang="en-US" sz="4400" dirty="0" smtClean="0"/>
              <a:t> </a:t>
            </a:r>
            <a:r>
              <a:rPr lang="en-US" sz="4400" dirty="0" err="1" smtClean="0"/>
              <a:t>skutečnost</a:t>
            </a:r>
            <a:r>
              <a:rPr lang="en-US" sz="4400" dirty="0" smtClean="0"/>
              <a:t> </a:t>
            </a:r>
            <a:r>
              <a:rPr lang="en-US" sz="4400" dirty="0" err="1" smtClean="0"/>
              <a:t>výrazem</a:t>
            </a:r>
            <a:r>
              <a:rPr lang="en-US" sz="4400" dirty="0" smtClean="0"/>
              <a:t> </a:t>
            </a:r>
            <a:r>
              <a:rPr lang="en-US" sz="4400" dirty="0" err="1" smtClean="0"/>
              <a:t>jemnějším</a:t>
            </a:r>
            <a:r>
              <a:rPr lang="en-US" sz="4400" dirty="0" smtClean="0"/>
              <a:t>, </a:t>
            </a:r>
            <a:r>
              <a:rPr lang="en-US" sz="4400" dirty="0" err="1" smtClean="0"/>
              <a:t>mírnějším</a:t>
            </a:r>
            <a:endParaRPr lang="cs-CZ" sz="4400" dirty="0" smtClean="0"/>
          </a:p>
          <a:p>
            <a:pPr lvl="0"/>
            <a:r>
              <a:rPr lang="en-US" sz="4400" b="1" dirty="0" err="1" smtClean="0">
                <a:solidFill>
                  <a:srgbClr val="00B0F0"/>
                </a:solidFill>
              </a:rPr>
              <a:t>př</a:t>
            </a:r>
            <a:r>
              <a:rPr lang="en-US" sz="4400" b="1" dirty="0" smtClean="0">
                <a:solidFill>
                  <a:srgbClr val="00B0F0"/>
                </a:solidFill>
              </a:rPr>
              <a:t>.: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zemřel</a:t>
            </a:r>
            <a:r>
              <a:rPr lang="en-US" sz="4400" b="1" i="1" dirty="0" smtClean="0">
                <a:solidFill>
                  <a:srgbClr val="00B0F0"/>
                </a:solidFill>
              </a:rPr>
              <a:t> -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odešel</a:t>
            </a:r>
            <a:endParaRPr lang="cs-CZ" sz="44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400" dirty="0" smtClean="0">
              <a:solidFill>
                <a:srgbClr val="0070C0"/>
              </a:solidFill>
            </a:endParaRPr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IRONIE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400" dirty="0" err="1" smtClean="0"/>
              <a:t>způsob</a:t>
            </a:r>
            <a:r>
              <a:rPr lang="en-US" sz="4400" dirty="0" smtClean="0"/>
              <a:t> </a:t>
            </a:r>
            <a:r>
              <a:rPr lang="en-US" sz="4400" dirty="0" err="1" smtClean="0"/>
              <a:t>vyjádření</a:t>
            </a:r>
            <a:r>
              <a:rPr lang="en-US" sz="4400" dirty="0" smtClean="0"/>
              <a:t>, </a:t>
            </a:r>
            <a:r>
              <a:rPr lang="en-US" sz="4400" dirty="0" err="1" smtClean="0"/>
              <a:t>jehož</a:t>
            </a:r>
            <a:r>
              <a:rPr lang="en-US" sz="4400" dirty="0" smtClean="0"/>
              <a:t> </a:t>
            </a:r>
            <a:r>
              <a:rPr lang="en-US" sz="4400" dirty="0" err="1" smtClean="0"/>
              <a:t>skutečný</a:t>
            </a:r>
            <a:r>
              <a:rPr lang="en-US" sz="4400" dirty="0" smtClean="0"/>
              <a:t> </a:t>
            </a:r>
            <a:r>
              <a:rPr lang="en-US" sz="4400" dirty="0" err="1" smtClean="0"/>
              <a:t>význam</a:t>
            </a:r>
            <a:r>
              <a:rPr lang="en-US" sz="4400" dirty="0" smtClean="0"/>
              <a:t> je </a:t>
            </a:r>
            <a:r>
              <a:rPr lang="en-US" sz="4400" dirty="0" err="1" smtClean="0"/>
              <a:t>opačný</a:t>
            </a:r>
            <a:r>
              <a:rPr lang="en-US" sz="4400" dirty="0" smtClean="0"/>
              <a:t> </a:t>
            </a:r>
            <a:r>
              <a:rPr lang="en-US" sz="4400" dirty="0" err="1" smtClean="0"/>
              <a:t>než</a:t>
            </a:r>
            <a:r>
              <a:rPr lang="en-US" sz="4400" dirty="0" smtClean="0"/>
              <a:t> ten, </a:t>
            </a:r>
            <a:r>
              <a:rPr lang="en-US" sz="4400" dirty="0" err="1" smtClean="0"/>
              <a:t>který</a:t>
            </a:r>
            <a:r>
              <a:rPr lang="en-US" sz="4400" dirty="0" smtClean="0"/>
              <a:t> z </a:t>
            </a:r>
            <a:r>
              <a:rPr lang="en-US" sz="4400" dirty="0" err="1" smtClean="0"/>
              <a:t>dané</a:t>
            </a:r>
            <a:r>
              <a:rPr lang="en-US" sz="4400" dirty="0" smtClean="0"/>
              <a:t> </a:t>
            </a:r>
            <a:r>
              <a:rPr lang="en-US" sz="4400" dirty="0" err="1" smtClean="0"/>
              <a:t>formulace</a:t>
            </a:r>
            <a:r>
              <a:rPr lang="en-US" sz="4400" dirty="0" smtClean="0"/>
              <a:t> </a:t>
            </a:r>
            <a:r>
              <a:rPr lang="en-US" sz="4400" dirty="0" err="1" smtClean="0"/>
              <a:t>vyplývá</a:t>
            </a:r>
            <a:endParaRPr lang="cs-CZ" sz="4400" dirty="0" smtClean="0"/>
          </a:p>
          <a:p>
            <a:r>
              <a:rPr lang="en-US" sz="4400" b="1" dirty="0" err="1" smtClean="0">
                <a:solidFill>
                  <a:srgbClr val="00B0F0"/>
                </a:solidFill>
              </a:rPr>
              <a:t>př</a:t>
            </a:r>
            <a:r>
              <a:rPr lang="en-US" sz="4400" b="1" dirty="0" smtClean="0">
                <a:solidFill>
                  <a:srgbClr val="00B0F0"/>
                </a:solidFill>
              </a:rPr>
              <a:t>.: </a:t>
            </a:r>
            <a:r>
              <a:rPr lang="en-US" sz="4400" b="1" i="1" dirty="0" smtClean="0">
                <a:solidFill>
                  <a:srgbClr val="00B0F0"/>
                </a:solidFill>
              </a:rPr>
              <a:t>to se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ti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teda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povedlo</a:t>
            </a:r>
            <a:r>
              <a:rPr lang="en-US" sz="4400" b="1" i="1" dirty="0" smtClean="0">
                <a:solidFill>
                  <a:srgbClr val="00B0F0"/>
                </a:solidFill>
              </a:rPr>
              <a:t>,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ty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jsi</a:t>
            </a:r>
            <a:r>
              <a:rPr lang="en-US" sz="4400" b="1" i="1" dirty="0" smtClean="0">
                <a:solidFill>
                  <a:srgbClr val="00B0F0"/>
                </a:solidFill>
              </a:rPr>
              <a:t> mi ale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hrdina</a:t>
            </a:r>
            <a:endParaRPr lang="cs-CZ" sz="44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4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SYMBOL</a:t>
            </a:r>
            <a:endParaRPr lang="cs-CZ" sz="4800" dirty="0" smtClean="0">
              <a:solidFill>
                <a:srgbClr val="0070C0"/>
              </a:solidFill>
            </a:endParaRPr>
          </a:p>
          <a:p>
            <a:r>
              <a:rPr lang="en-US" sz="4400" dirty="0" err="1" smtClean="0"/>
              <a:t>obecný</a:t>
            </a:r>
            <a:r>
              <a:rPr lang="en-US" sz="4400" dirty="0" smtClean="0"/>
              <a:t> </a:t>
            </a:r>
            <a:r>
              <a:rPr lang="en-US" sz="4400" dirty="0" err="1" smtClean="0"/>
              <a:t>pojem</a:t>
            </a:r>
            <a:r>
              <a:rPr lang="en-US" sz="4400" dirty="0" smtClean="0"/>
              <a:t>, </a:t>
            </a:r>
            <a:r>
              <a:rPr lang="en-US" sz="4400" dirty="0" err="1" smtClean="0"/>
              <a:t>který</a:t>
            </a:r>
            <a:r>
              <a:rPr lang="en-US" sz="4400" dirty="0" smtClean="0"/>
              <a:t> </a:t>
            </a:r>
            <a:r>
              <a:rPr lang="en-US" sz="4400" dirty="0" err="1" smtClean="0"/>
              <a:t>slouží</a:t>
            </a:r>
            <a:r>
              <a:rPr lang="en-US" sz="4400" dirty="0" smtClean="0"/>
              <a:t> k </a:t>
            </a:r>
            <a:r>
              <a:rPr lang="en-US" sz="4400" dirty="0" err="1" smtClean="0"/>
              <a:t>objasnění</a:t>
            </a:r>
            <a:r>
              <a:rPr lang="en-US" sz="4400" dirty="0" smtClean="0"/>
              <a:t> </a:t>
            </a:r>
            <a:r>
              <a:rPr lang="en-US" sz="4400" dirty="0" err="1" smtClean="0"/>
              <a:t>abstraktního</a:t>
            </a:r>
            <a:r>
              <a:rPr lang="en-US" sz="4400" dirty="0" smtClean="0"/>
              <a:t> </a:t>
            </a:r>
            <a:r>
              <a:rPr lang="en-US" sz="4400" dirty="0" err="1" smtClean="0"/>
              <a:t>pojmu</a:t>
            </a:r>
            <a:r>
              <a:rPr lang="en-US" sz="4400" dirty="0" smtClean="0"/>
              <a:t> </a:t>
            </a:r>
            <a:endParaRPr lang="cs-CZ" sz="4400" dirty="0" smtClean="0"/>
          </a:p>
          <a:p>
            <a:r>
              <a:rPr lang="en-US" sz="4400" b="1" dirty="0" err="1" smtClean="0">
                <a:solidFill>
                  <a:srgbClr val="00B0F0"/>
                </a:solidFill>
              </a:rPr>
              <a:t>př</a:t>
            </a:r>
            <a:r>
              <a:rPr lang="en-US" sz="4400" b="1" dirty="0" smtClean="0">
                <a:solidFill>
                  <a:srgbClr val="00B0F0"/>
                </a:solidFill>
              </a:rPr>
              <a:t>.: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srdce</a:t>
            </a:r>
            <a:r>
              <a:rPr lang="en-US" sz="4400" b="1" i="1" dirty="0" smtClean="0">
                <a:solidFill>
                  <a:srgbClr val="00B0F0"/>
                </a:solidFill>
              </a:rPr>
              <a:t> – symbol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lásky</a:t>
            </a:r>
            <a:endParaRPr lang="cs-CZ" sz="44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 smtClean="0">
              <a:solidFill>
                <a:srgbClr val="0070C0"/>
              </a:solidFill>
            </a:endParaRPr>
          </a:p>
          <a:p>
            <a:r>
              <a:rPr lang="en-US" sz="4800" b="1" dirty="0" smtClean="0">
                <a:solidFill>
                  <a:srgbClr val="0070C0"/>
                </a:solidFill>
              </a:rPr>
              <a:t>EPITETON</a:t>
            </a:r>
            <a:endParaRPr lang="cs-CZ" sz="4800" dirty="0" smtClean="0">
              <a:solidFill>
                <a:srgbClr val="0070C0"/>
              </a:solidFill>
            </a:endParaRPr>
          </a:p>
          <a:p>
            <a:r>
              <a:rPr lang="en-US" sz="4400" b="1" dirty="0" err="1" smtClean="0"/>
              <a:t>básnický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přívlastek</a:t>
            </a:r>
            <a:endParaRPr lang="cs-CZ" sz="4400" dirty="0" smtClean="0"/>
          </a:p>
          <a:p>
            <a:r>
              <a:rPr lang="en-US" sz="4400" dirty="0" err="1" smtClean="0"/>
              <a:t>oživuje</a:t>
            </a:r>
            <a:r>
              <a:rPr lang="en-US" sz="4400" dirty="0" smtClean="0"/>
              <a:t> text, </a:t>
            </a:r>
            <a:r>
              <a:rPr lang="en-US" sz="4400" dirty="0" err="1" smtClean="0"/>
              <a:t>vyjadřuje</a:t>
            </a:r>
            <a:r>
              <a:rPr lang="en-US" sz="4400" dirty="0" smtClean="0"/>
              <a:t> </a:t>
            </a:r>
            <a:r>
              <a:rPr lang="en-US" sz="4400" dirty="0" err="1" smtClean="0"/>
              <a:t>autorovy</a:t>
            </a:r>
            <a:r>
              <a:rPr lang="en-US" sz="4400" dirty="0" smtClean="0"/>
              <a:t> </a:t>
            </a:r>
            <a:r>
              <a:rPr lang="en-US" sz="4400" dirty="0" err="1" smtClean="0"/>
              <a:t>emoce</a:t>
            </a:r>
            <a:endParaRPr lang="cs-CZ" sz="4400" dirty="0" smtClean="0"/>
          </a:p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70C0"/>
                </a:solidFill>
              </a:rPr>
              <a:t>EPITETON CONSTANS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/>
              <a:t>– </a:t>
            </a:r>
            <a:r>
              <a:rPr lang="en-US" sz="4400" dirty="0" err="1" smtClean="0"/>
              <a:t>ustálený</a:t>
            </a:r>
            <a:r>
              <a:rPr lang="en-US" sz="4400" dirty="0" smtClean="0"/>
              <a:t> </a:t>
            </a:r>
            <a:r>
              <a:rPr lang="en-US" sz="4400" dirty="0" err="1" smtClean="0"/>
              <a:t>přívlastek</a:t>
            </a:r>
            <a:r>
              <a:rPr lang="en-US" sz="4400" dirty="0" smtClean="0"/>
              <a:t> </a:t>
            </a:r>
            <a:r>
              <a:rPr lang="en-US" sz="4400" b="1" dirty="0" smtClean="0">
                <a:solidFill>
                  <a:srgbClr val="00B0F0"/>
                </a:solidFill>
              </a:rPr>
              <a:t>(</a:t>
            </a:r>
            <a:r>
              <a:rPr lang="en-US" sz="4400" b="1" dirty="0" err="1" smtClean="0">
                <a:solidFill>
                  <a:srgbClr val="00B0F0"/>
                </a:solidFill>
              </a:rPr>
              <a:t>př</a:t>
            </a:r>
            <a:r>
              <a:rPr lang="en-US" sz="4400" b="1" dirty="0" smtClean="0">
                <a:solidFill>
                  <a:srgbClr val="00B0F0"/>
                </a:solidFill>
              </a:rPr>
              <a:t>.: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zelená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r>
              <a:rPr lang="en-US" sz="4400" b="1" i="1" dirty="0" err="1" smtClean="0">
                <a:solidFill>
                  <a:srgbClr val="00B0F0"/>
                </a:solidFill>
              </a:rPr>
              <a:t>tráva</a:t>
            </a:r>
            <a:r>
              <a:rPr lang="en-US" sz="4400" b="1" dirty="0" smtClean="0">
                <a:solidFill>
                  <a:srgbClr val="00B0F0"/>
                </a:solidFill>
              </a:rPr>
              <a:t>)</a:t>
            </a:r>
            <a:endParaRPr lang="cs-CZ" sz="4400" b="1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4400" b="1" dirty="0">
                <a:solidFill>
                  <a:srgbClr val="0070C0"/>
                </a:solidFill>
              </a:rPr>
              <a:t>EPITETON ORNANS </a:t>
            </a:r>
            <a:r>
              <a:rPr lang="en-US" sz="4400" dirty="0"/>
              <a:t>– </a:t>
            </a:r>
            <a:r>
              <a:rPr lang="en-US" sz="4400" dirty="0" err="1"/>
              <a:t>zdobný</a:t>
            </a:r>
            <a:r>
              <a:rPr lang="en-US" sz="4400" dirty="0"/>
              <a:t> </a:t>
            </a:r>
            <a:r>
              <a:rPr lang="en-US" sz="4400" dirty="0" err="1"/>
              <a:t>přívlastek</a:t>
            </a:r>
            <a:r>
              <a:rPr lang="en-US" sz="4400" dirty="0"/>
              <a:t>, </a:t>
            </a:r>
            <a:r>
              <a:rPr lang="en-US" sz="4400" dirty="0" err="1"/>
              <a:t>přisuzování</a:t>
            </a:r>
            <a:r>
              <a:rPr lang="en-US" sz="4400" dirty="0"/>
              <a:t> </a:t>
            </a:r>
            <a:r>
              <a:rPr lang="en-US" sz="4400" dirty="0" err="1"/>
              <a:t>neobvyklé</a:t>
            </a:r>
            <a:r>
              <a:rPr lang="en-US" sz="4400" dirty="0"/>
              <a:t> </a:t>
            </a:r>
            <a:r>
              <a:rPr lang="en-US" sz="4400" dirty="0" err="1"/>
              <a:t>vlastnosti</a:t>
            </a:r>
            <a:r>
              <a:rPr lang="en-US" sz="4400" dirty="0"/>
              <a:t> </a:t>
            </a:r>
            <a:r>
              <a:rPr lang="en-US" sz="4400" b="1" dirty="0">
                <a:solidFill>
                  <a:srgbClr val="00B0F0"/>
                </a:solidFill>
              </a:rPr>
              <a:t>(</a:t>
            </a:r>
            <a:r>
              <a:rPr lang="en-US" sz="4400" b="1" dirty="0" err="1">
                <a:solidFill>
                  <a:srgbClr val="00B0F0"/>
                </a:solidFill>
              </a:rPr>
              <a:t>př</a:t>
            </a:r>
            <a:r>
              <a:rPr lang="en-US" sz="4400" b="1" dirty="0">
                <a:solidFill>
                  <a:srgbClr val="00B0F0"/>
                </a:solidFill>
              </a:rPr>
              <a:t>.: </a:t>
            </a:r>
            <a:r>
              <a:rPr lang="en-US" sz="4400" b="1" i="1" dirty="0" err="1">
                <a:solidFill>
                  <a:srgbClr val="00B0F0"/>
                </a:solidFill>
              </a:rPr>
              <a:t>smaragdová</a:t>
            </a:r>
            <a:r>
              <a:rPr lang="en-US" sz="4400" b="1" i="1" dirty="0">
                <a:solidFill>
                  <a:srgbClr val="00B0F0"/>
                </a:solidFill>
              </a:rPr>
              <a:t> </a:t>
            </a:r>
            <a:r>
              <a:rPr lang="en-US" sz="4400" b="1" i="1" dirty="0" err="1">
                <a:solidFill>
                  <a:srgbClr val="00B0F0"/>
                </a:solidFill>
              </a:rPr>
              <a:t>tráva</a:t>
            </a:r>
            <a:r>
              <a:rPr lang="en-US" sz="4400" b="1" dirty="0">
                <a:solidFill>
                  <a:srgbClr val="00B0F0"/>
                </a:solidFill>
              </a:rPr>
              <a:t>)</a:t>
            </a:r>
            <a:endParaRPr lang="cs-CZ" sz="4400" b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FIGURY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b="1" dirty="0" smtClean="0">
                <a:solidFill>
                  <a:srgbClr val="FF0000"/>
                </a:solidFill>
              </a:rPr>
              <a:t>- </a:t>
            </a:r>
            <a:r>
              <a:rPr lang="en-US" sz="2200" b="1" dirty="0" err="1" smtClean="0">
                <a:solidFill>
                  <a:srgbClr val="FF0000"/>
                </a:solidFill>
              </a:rPr>
              <a:t>jazykové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prostředky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uměleckého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stylu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založené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na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opakování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hromadění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zvláštním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pořádku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hlásek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slov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či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celých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syntaktických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celků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4800" b="1" dirty="0">
                <a:solidFill>
                  <a:srgbClr val="0070C0"/>
                </a:solidFill>
              </a:rPr>
              <a:t>EUFONIE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b="1" dirty="0" err="1"/>
              <a:t>libozvučnost</a:t>
            </a:r>
            <a:r>
              <a:rPr lang="en-US" sz="4800" dirty="0"/>
              <a:t> - </a:t>
            </a:r>
            <a:r>
              <a:rPr lang="en-US" sz="4800" dirty="0" err="1"/>
              <a:t>převažuje</a:t>
            </a:r>
            <a:r>
              <a:rPr lang="en-US" sz="4800" dirty="0"/>
              <a:t> </a:t>
            </a:r>
            <a:r>
              <a:rPr lang="en-US" sz="4800" dirty="0" err="1"/>
              <a:t>nad</a:t>
            </a:r>
            <a:r>
              <a:rPr lang="en-US" sz="4800" dirty="0"/>
              <a:t> </a:t>
            </a:r>
            <a:r>
              <a:rPr lang="en-US" sz="4800" dirty="0" err="1"/>
              <a:t>sdělením</a:t>
            </a:r>
            <a:endParaRPr lang="cs-CZ" sz="4800" dirty="0"/>
          </a:p>
          <a:p>
            <a:pPr lvl="0"/>
            <a:r>
              <a:rPr lang="en-US" sz="4800" dirty="0" err="1"/>
              <a:t>esteticky</a:t>
            </a:r>
            <a:r>
              <a:rPr lang="en-US" sz="4800" dirty="0"/>
              <a:t> </a:t>
            </a:r>
            <a:r>
              <a:rPr lang="en-US" sz="4800" dirty="0" err="1"/>
              <a:t>působivé</a:t>
            </a:r>
            <a:r>
              <a:rPr lang="en-US" sz="4800" dirty="0"/>
              <a:t> </a:t>
            </a:r>
            <a:r>
              <a:rPr lang="en-US" sz="4800" dirty="0" err="1"/>
              <a:t>členění</a:t>
            </a:r>
            <a:r>
              <a:rPr lang="en-US" sz="4800" dirty="0"/>
              <a:t> </a:t>
            </a:r>
            <a:r>
              <a:rPr lang="en-US" sz="4800" dirty="0" err="1"/>
              <a:t>hlásek</a:t>
            </a:r>
            <a:r>
              <a:rPr lang="en-US" sz="4800" dirty="0"/>
              <a:t>, </a:t>
            </a:r>
            <a:r>
              <a:rPr lang="en-US" sz="4800" dirty="0" err="1"/>
              <a:t>má</a:t>
            </a:r>
            <a:r>
              <a:rPr lang="en-US" sz="4800" dirty="0"/>
              <a:t> </a:t>
            </a:r>
            <a:r>
              <a:rPr lang="en-US" sz="4800" dirty="0" err="1"/>
              <a:t>zvýšit</a:t>
            </a:r>
            <a:r>
              <a:rPr lang="en-US" sz="4800" dirty="0"/>
              <a:t> </a:t>
            </a:r>
            <a:r>
              <a:rPr lang="en-US" sz="4800" dirty="0" err="1"/>
              <a:t>hudebnost</a:t>
            </a:r>
            <a:r>
              <a:rPr lang="en-US" sz="4800" dirty="0"/>
              <a:t> </a:t>
            </a:r>
            <a:r>
              <a:rPr lang="en-US" sz="4800" dirty="0" err="1"/>
              <a:t>textu</a:t>
            </a:r>
            <a:endParaRPr lang="cs-CZ" sz="4800" dirty="0"/>
          </a:p>
          <a:p>
            <a:pPr lvl="0"/>
            <a:r>
              <a:rPr lang="en-US" sz="4800" dirty="0" err="1"/>
              <a:t>vysoký</a:t>
            </a:r>
            <a:r>
              <a:rPr lang="en-US" sz="4800" dirty="0"/>
              <a:t> </a:t>
            </a:r>
            <a:r>
              <a:rPr lang="en-US" sz="4800" dirty="0" err="1"/>
              <a:t>výskyt</a:t>
            </a:r>
            <a:r>
              <a:rPr lang="en-US" sz="4800" dirty="0"/>
              <a:t> </a:t>
            </a:r>
            <a:r>
              <a:rPr lang="en-US" sz="4800" dirty="0" err="1"/>
              <a:t>samohlásek</a:t>
            </a:r>
            <a:r>
              <a:rPr lang="en-US" sz="4800" dirty="0"/>
              <a:t>, </a:t>
            </a:r>
            <a:r>
              <a:rPr lang="en-US" sz="4800" dirty="0" err="1"/>
              <a:t>dvojhlásky</a:t>
            </a:r>
            <a:r>
              <a:rPr lang="en-US" sz="4800" dirty="0"/>
              <a:t> “</a:t>
            </a:r>
            <a:r>
              <a:rPr lang="en-US" sz="4800" dirty="0" err="1"/>
              <a:t>ou</a:t>
            </a:r>
            <a:r>
              <a:rPr lang="en-US" sz="4800" dirty="0"/>
              <a:t>”</a:t>
            </a:r>
            <a:endParaRPr lang="cs-CZ" sz="4800" dirty="0"/>
          </a:p>
          <a:p>
            <a:pPr lvl="0"/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</a:t>
            </a:r>
            <a:r>
              <a:rPr lang="en-US" sz="4800" b="1" i="1" dirty="0">
                <a:solidFill>
                  <a:srgbClr val="00B0F0"/>
                </a:solidFill>
              </a:rPr>
              <a:t>ach </a:t>
            </a:r>
            <a:r>
              <a:rPr lang="en-US" sz="4800" b="1" i="1" dirty="0" err="1">
                <a:solidFill>
                  <a:srgbClr val="00B0F0"/>
                </a:solidFill>
              </a:rPr>
              <a:t>zemi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krásnou</a:t>
            </a:r>
            <a:r>
              <a:rPr lang="en-US" sz="4800" b="1" i="1" dirty="0">
                <a:solidFill>
                  <a:srgbClr val="00B0F0"/>
                </a:solidFill>
              </a:rPr>
              <a:t>, </a:t>
            </a:r>
            <a:r>
              <a:rPr lang="en-US" sz="4800" b="1" i="1" dirty="0" err="1">
                <a:solidFill>
                  <a:srgbClr val="00B0F0"/>
                </a:solidFill>
              </a:rPr>
              <a:t>zemi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milovanou</a:t>
            </a:r>
            <a:r>
              <a:rPr lang="en-US" sz="4800" b="1" i="1" dirty="0">
                <a:solidFill>
                  <a:srgbClr val="00B0F0"/>
                </a:solidFill>
              </a:rPr>
              <a:t>, </a:t>
            </a:r>
            <a:r>
              <a:rPr lang="en-US" sz="4800" b="1" i="1" dirty="0" err="1">
                <a:solidFill>
                  <a:srgbClr val="00B0F0"/>
                </a:solidFill>
              </a:rPr>
              <a:t>kolébku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mou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i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hrob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můj</a:t>
            </a:r>
            <a:r>
              <a:rPr lang="en-US" sz="4800" b="1" i="1" dirty="0">
                <a:solidFill>
                  <a:srgbClr val="00B0F0"/>
                </a:solidFill>
              </a:rPr>
              <a:t>, </a:t>
            </a:r>
            <a:r>
              <a:rPr lang="en-US" sz="4800" b="1" i="1" dirty="0" err="1">
                <a:solidFill>
                  <a:srgbClr val="00B0F0"/>
                </a:solidFill>
              </a:rPr>
              <a:t>vlast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jedinou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i</a:t>
            </a:r>
            <a:r>
              <a:rPr lang="en-US" sz="4800" b="1" i="1" dirty="0">
                <a:solidFill>
                  <a:srgbClr val="00B0F0"/>
                </a:solidFill>
              </a:rPr>
              <a:t> v </a:t>
            </a:r>
            <a:r>
              <a:rPr lang="en-US" sz="4800" b="1" i="1" dirty="0" err="1">
                <a:solidFill>
                  <a:srgbClr val="00B0F0"/>
                </a:solidFill>
              </a:rPr>
              <a:t>dědictví</a:t>
            </a:r>
            <a:r>
              <a:rPr lang="en-US" sz="4800" b="1" i="1" dirty="0">
                <a:solidFill>
                  <a:srgbClr val="00B0F0"/>
                </a:solidFill>
              </a:rPr>
              <a:t> mi </a:t>
            </a:r>
            <a:r>
              <a:rPr lang="en-US" sz="4800" b="1" i="1" dirty="0" err="1">
                <a:solidFill>
                  <a:srgbClr val="00B0F0"/>
                </a:solidFill>
              </a:rPr>
              <a:t>danou</a:t>
            </a:r>
            <a:r>
              <a:rPr lang="en-US" sz="4800" b="1" i="1" dirty="0">
                <a:solidFill>
                  <a:srgbClr val="00B0F0"/>
                </a:solidFill>
              </a:rPr>
              <a:t>, </a:t>
            </a:r>
            <a:r>
              <a:rPr lang="en-US" sz="4800" b="1" i="1" dirty="0" err="1">
                <a:solidFill>
                  <a:srgbClr val="00B0F0"/>
                </a:solidFill>
              </a:rPr>
              <a:t>širou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tu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zemi</a:t>
            </a:r>
            <a:r>
              <a:rPr lang="en-US" sz="4800" b="1" i="1" dirty="0">
                <a:solidFill>
                  <a:srgbClr val="00B0F0"/>
                </a:solidFill>
              </a:rPr>
              <a:t>, </a:t>
            </a:r>
            <a:r>
              <a:rPr lang="en-US" sz="4800" b="1" i="1" dirty="0" err="1">
                <a:solidFill>
                  <a:srgbClr val="00B0F0"/>
                </a:solidFill>
              </a:rPr>
              <a:t>zemi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jedinou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/>
          </a:p>
          <a:p>
            <a:pPr lvl="0"/>
            <a:r>
              <a:rPr lang="en-US" sz="4800" b="1" dirty="0">
                <a:solidFill>
                  <a:srgbClr val="0070C0"/>
                </a:solidFill>
              </a:rPr>
              <a:t>KAKOFONIE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b="1" dirty="0" err="1"/>
              <a:t>nelibozvučnost</a:t>
            </a:r>
            <a:r>
              <a:rPr lang="en-US" sz="4800" dirty="0"/>
              <a:t> – </a:t>
            </a:r>
            <a:r>
              <a:rPr lang="en-US" sz="4800" dirty="0" err="1"/>
              <a:t>opak</a:t>
            </a:r>
            <a:r>
              <a:rPr lang="en-US" sz="4800" dirty="0"/>
              <a:t> </a:t>
            </a:r>
            <a:r>
              <a:rPr lang="en-US" sz="4800" dirty="0" err="1"/>
              <a:t>eufonie</a:t>
            </a:r>
            <a:endParaRPr lang="cs-CZ" sz="4800" dirty="0"/>
          </a:p>
          <a:p>
            <a:pPr lvl="0"/>
            <a:r>
              <a:rPr lang="en-US" sz="4800" dirty="0" err="1"/>
              <a:t>uspořádání</a:t>
            </a:r>
            <a:r>
              <a:rPr lang="en-US" sz="4800" dirty="0"/>
              <a:t> </a:t>
            </a:r>
            <a:r>
              <a:rPr lang="en-US" sz="4800" dirty="0" err="1"/>
              <a:t>zvuků</a:t>
            </a:r>
            <a:r>
              <a:rPr lang="en-US" sz="4800" dirty="0"/>
              <a:t>, </a:t>
            </a:r>
            <a:r>
              <a:rPr lang="en-US" sz="4800" dirty="0" err="1"/>
              <a:t>které</a:t>
            </a:r>
            <a:r>
              <a:rPr lang="en-US" sz="4800" dirty="0"/>
              <a:t> </a:t>
            </a:r>
            <a:r>
              <a:rPr lang="en-US" sz="4800" dirty="0" err="1"/>
              <a:t>nejsou</a:t>
            </a:r>
            <a:r>
              <a:rPr lang="en-US" sz="4800" dirty="0"/>
              <a:t> </a:t>
            </a:r>
            <a:r>
              <a:rPr lang="en-US" sz="4800" dirty="0" err="1"/>
              <a:t>příjemné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poslech</a:t>
            </a:r>
            <a:endParaRPr lang="cs-CZ" sz="4800" dirty="0"/>
          </a:p>
          <a:p>
            <a:pPr lvl="0"/>
            <a:r>
              <a:rPr lang="en-US" sz="4800" dirty="0" err="1"/>
              <a:t>časté</a:t>
            </a:r>
            <a:r>
              <a:rPr lang="en-US" sz="4800" dirty="0"/>
              <a:t> </a:t>
            </a:r>
            <a:r>
              <a:rPr lang="en-US" sz="4800" dirty="0" err="1"/>
              <a:t>užití</a:t>
            </a:r>
            <a:r>
              <a:rPr lang="en-US" sz="4800" dirty="0"/>
              <a:t> </a:t>
            </a:r>
            <a:r>
              <a:rPr lang="en-US" sz="4800" dirty="0" err="1"/>
              <a:t>hlásek</a:t>
            </a:r>
            <a:r>
              <a:rPr lang="en-US" sz="4800" dirty="0"/>
              <a:t> “r, ř, k”</a:t>
            </a:r>
            <a:endParaRPr lang="cs-CZ" sz="4800" dirty="0"/>
          </a:p>
          <a:p>
            <a:pPr lvl="0"/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</a:t>
            </a:r>
            <a:r>
              <a:rPr lang="en-US" sz="4800" b="1" i="1" dirty="0" err="1">
                <a:solidFill>
                  <a:srgbClr val="00B0F0"/>
                </a:solidFill>
              </a:rPr>
              <a:t>už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jede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rytíř</a:t>
            </a:r>
            <a:r>
              <a:rPr lang="en-US" sz="4800" b="1" i="1" dirty="0">
                <a:solidFill>
                  <a:srgbClr val="00B0F0"/>
                </a:solidFill>
              </a:rPr>
              <a:t>, v </a:t>
            </a:r>
            <a:r>
              <a:rPr lang="en-US" sz="4800" b="1" i="1" dirty="0" err="1">
                <a:solidFill>
                  <a:srgbClr val="00B0F0"/>
                </a:solidFill>
              </a:rPr>
              <a:t>brnění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kosti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chrastí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/>
          </a:p>
          <a:p>
            <a:pPr lvl="0"/>
            <a:r>
              <a:rPr lang="en-US" sz="4800" b="1" dirty="0">
                <a:solidFill>
                  <a:srgbClr val="0070C0"/>
                </a:solidFill>
              </a:rPr>
              <a:t>ONOMATOPOIE</a:t>
            </a:r>
            <a:endParaRPr lang="cs-CZ" sz="4800" b="1" dirty="0">
              <a:solidFill>
                <a:srgbClr val="0070C0"/>
              </a:solidFill>
            </a:endParaRPr>
          </a:p>
          <a:p>
            <a:pPr lvl="0"/>
            <a:r>
              <a:rPr lang="en-US" sz="4800" b="1" dirty="0" err="1"/>
              <a:t>zvukomalba</a:t>
            </a:r>
            <a:endParaRPr lang="cs-CZ" sz="4800" dirty="0"/>
          </a:p>
          <a:p>
            <a:pPr lvl="0"/>
            <a:r>
              <a:rPr lang="en-US" sz="4800" dirty="0" err="1"/>
              <a:t>seskupení</a:t>
            </a:r>
            <a:r>
              <a:rPr lang="en-US" sz="4800" dirty="0"/>
              <a:t> </a:t>
            </a:r>
            <a:r>
              <a:rPr lang="en-US" sz="4800" dirty="0" err="1"/>
              <a:t>hlásek</a:t>
            </a:r>
            <a:r>
              <a:rPr lang="en-US" sz="4800" dirty="0"/>
              <a:t> s </a:t>
            </a:r>
            <a:r>
              <a:rPr lang="en-US" sz="4800" dirty="0" err="1"/>
              <a:t>cílem</a:t>
            </a:r>
            <a:r>
              <a:rPr lang="en-US" sz="4800" dirty="0"/>
              <a:t> </a:t>
            </a:r>
            <a:r>
              <a:rPr lang="en-US" sz="4800" dirty="0" err="1"/>
              <a:t>vyvolat</a:t>
            </a:r>
            <a:r>
              <a:rPr lang="en-US" sz="4800" dirty="0"/>
              <a:t> </a:t>
            </a:r>
            <a:r>
              <a:rPr lang="en-US" sz="4800" dirty="0" err="1"/>
              <a:t>dojem</a:t>
            </a:r>
            <a:r>
              <a:rPr lang="en-US" sz="4800" dirty="0"/>
              <a:t>, </a:t>
            </a:r>
            <a:r>
              <a:rPr lang="en-US" sz="4800" dirty="0" err="1"/>
              <a:t>představu</a:t>
            </a:r>
            <a:r>
              <a:rPr lang="en-US" sz="4800" dirty="0"/>
              <a:t> </a:t>
            </a:r>
            <a:r>
              <a:rPr lang="en-US" sz="4800" dirty="0" err="1"/>
              <a:t>či</a:t>
            </a:r>
            <a:r>
              <a:rPr lang="en-US" sz="4800" dirty="0"/>
              <a:t> </a:t>
            </a:r>
            <a:r>
              <a:rPr lang="en-US" sz="4800" dirty="0" err="1"/>
              <a:t>napodobit</a:t>
            </a:r>
            <a:r>
              <a:rPr lang="en-US" sz="4800" dirty="0"/>
              <a:t> </a:t>
            </a:r>
            <a:r>
              <a:rPr lang="en-US" sz="4800" dirty="0" err="1"/>
              <a:t>zvuk</a:t>
            </a:r>
            <a:endParaRPr lang="cs-CZ" sz="4800" dirty="0"/>
          </a:p>
          <a:p>
            <a:pPr lvl="0"/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</a:t>
            </a:r>
            <a:r>
              <a:rPr lang="en-US" sz="4800" b="1" i="1" dirty="0">
                <a:solidFill>
                  <a:srgbClr val="00B0F0"/>
                </a:solidFill>
              </a:rPr>
              <a:t>a </a:t>
            </a:r>
            <a:r>
              <a:rPr lang="en-US" sz="4800" b="1" i="1" dirty="0" err="1">
                <a:solidFill>
                  <a:srgbClr val="00B0F0"/>
                </a:solidFill>
              </a:rPr>
              <a:t>na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topole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podle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skal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zelený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mužík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zatleskal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/>
          </a:p>
          <a:p>
            <a:pPr lvl="0"/>
            <a:r>
              <a:rPr lang="en-US" sz="4800" b="1" dirty="0">
                <a:solidFill>
                  <a:srgbClr val="0070C0"/>
                </a:solidFill>
              </a:rPr>
              <a:t>ALITERACE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dirty="0" err="1"/>
              <a:t>opakování</a:t>
            </a:r>
            <a:r>
              <a:rPr lang="en-US" sz="4800" dirty="0"/>
              <a:t> </a:t>
            </a:r>
            <a:r>
              <a:rPr lang="en-US" sz="4800" dirty="0" err="1"/>
              <a:t>hlásek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počátku</a:t>
            </a:r>
            <a:r>
              <a:rPr lang="en-US" sz="4800" dirty="0"/>
              <a:t> </a:t>
            </a:r>
            <a:r>
              <a:rPr lang="en-US" sz="4800" dirty="0" err="1"/>
              <a:t>po</a:t>
            </a:r>
            <a:r>
              <a:rPr lang="en-US" sz="4800" dirty="0"/>
              <a:t> </a:t>
            </a:r>
            <a:r>
              <a:rPr lang="en-US" sz="4800" dirty="0" err="1"/>
              <a:t>sobě</a:t>
            </a:r>
            <a:r>
              <a:rPr lang="en-US" sz="4800" dirty="0"/>
              <a:t> </a:t>
            </a:r>
            <a:r>
              <a:rPr lang="en-US" sz="4800" dirty="0" err="1"/>
              <a:t>následujících</a:t>
            </a:r>
            <a:r>
              <a:rPr lang="en-US" sz="4800" dirty="0"/>
              <a:t> </a:t>
            </a:r>
            <a:r>
              <a:rPr lang="en-US" sz="4800" dirty="0" err="1"/>
              <a:t>slov</a:t>
            </a:r>
            <a:endParaRPr lang="cs-CZ" sz="4800" dirty="0"/>
          </a:p>
          <a:p>
            <a:pPr lvl="0"/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</a:t>
            </a:r>
            <a:r>
              <a:rPr lang="en-US" sz="4800" b="1" i="1" u="sng" dirty="0" err="1">
                <a:solidFill>
                  <a:srgbClr val="00B0F0"/>
                </a:solidFill>
              </a:rPr>
              <a:t>p</a:t>
            </a:r>
            <a:r>
              <a:rPr lang="en-US" sz="4800" b="1" i="1" dirty="0" err="1">
                <a:solidFill>
                  <a:srgbClr val="00B0F0"/>
                </a:solidFill>
              </a:rPr>
              <a:t>otkal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u="sng" dirty="0" err="1">
                <a:solidFill>
                  <a:srgbClr val="00B0F0"/>
                </a:solidFill>
              </a:rPr>
              <a:t>p</a:t>
            </a:r>
            <a:r>
              <a:rPr lang="en-US" sz="4800" b="1" i="1" dirty="0" err="1">
                <a:solidFill>
                  <a:srgbClr val="00B0F0"/>
                </a:solidFill>
              </a:rPr>
              <a:t>otkan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u="sng" dirty="0" err="1">
                <a:solidFill>
                  <a:srgbClr val="00B0F0"/>
                </a:solidFill>
              </a:rPr>
              <a:t>p</a:t>
            </a:r>
            <a:r>
              <a:rPr lang="en-US" sz="4800" b="1" i="1" dirty="0" err="1">
                <a:solidFill>
                  <a:srgbClr val="00B0F0"/>
                </a:solidFill>
              </a:rPr>
              <a:t>otkana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/>
          </a:p>
          <a:p>
            <a:pPr lvl="0"/>
            <a:r>
              <a:rPr lang="en-US" sz="4800" b="1" dirty="0">
                <a:solidFill>
                  <a:srgbClr val="0070C0"/>
                </a:solidFill>
              </a:rPr>
              <a:t>ANAFORA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dirty="0" err="1"/>
              <a:t>opakování</a:t>
            </a:r>
            <a:r>
              <a:rPr lang="en-US" sz="4800" dirty="0"/>
              <a:t> </a:t>
            </a:r>
            <a:r>
              <a:rPr lang="en-US" sz="4800" dirty="0" err="1"/>
              <a:t>slov</a:t>
            </a:r>
            <a:r>
              <a:rPr lang="en-US" sz="4800" dirty="0"/>
              <a:t> </a:t>
            </a:r>
            <a:r>
              <a:rPr lang="en-US" sz="4800" dirty="0" err="1"/>
              <a:t>nebo</a:t>
            </a:r>
            <a:r>
              <a:rPr lang="en-US" sz="4800" dirty="0"/>
              <a:t> </a:t>
            </a:r>
            <a:r>
              <a:rPr lang="en-US" sz="4800" dirty="0" err="1"/>
              <a:t>celých</a:t>
            </a:r>
            <a:r>
              <a:rPr lang="en-US" sz="4800" dirty="0"/>
              <a:t> </a:t>
            </a:r>
            <a:r>
              <a:rPr lang="en-US" sz="4800" dirty="0" err="1"/>
              <a:t>sousloví</a:t>
            </a:r>
            <a:r>
              <a:rPr lang="en-US" sz="4800" dirty="0"/>
              <a:t> </a:t>
            </a:r>
            <a:r>
              <a:rPr lang="en-US" sz="4800" b="1" dirty="0" err="1"/>
              <a:t>na</a:t>
            </a:r>
            <a:r>
              <a:rPr lang="en-US" sz="4800" dirty="0"/>
              <a:t> </a:t>
            </a:r>
            <a:r>
              <a:rPr lang="en-US" sz="4800" b="1" dirty="0" err="1"/>
              <a:t>počátku</a:t>
            </a:r>
            <a:r>
              <a:rPr lang="en-US" sz="4800" dirty="0"/>
              <a:t> </a:t>
            </a:r>
            <a:r>
              <a:rPr lang="en-US" sz="4800" dirty="0" err="1"/>
              <a:t>po</a:t>
            </a:r>
            <a:r>
              <a:rPr lang="en-US" sz="4800" dirty="0"/>
              <a:t> </a:t>
            </a:r>
            <a:r>
              <a:rPr lang="en-US" sz="4800" dirty="0" err="1"/>
              <a:t>sobě</a:t>
            </a:r>
            <a:r>
              <a:rPr lang="en-US" sz="4800" dirty="0"/>
              <a:t> </a:t>
            </a:r>
            <a:r>
              <a:rPr lang="en-US" sz="4800" dirty="0" err="1"/>
              <a:t>následujících</a:t>
            </a:r>
            <a:r>
              <a:rPr lang="en-US" sz="4800" dirty="0"/>
              <a:t> </a:t>
            </a:r>
            <a:r>
              <a:rPr lang="en-US" sz="4800" dirty="0" err="1"/>
              <a:t>nebo</a:t>
            </a:r>
            <a:r>
              <a:rPr lang="en-US" sz="4800" dirty="0"/>
              <a:t> </a:t>
            </a:r>
            <a:r>
              <a:rPr lang="en-US" sz="4800" dirty="0" err="1"/>
              <a:t>blízkých</a:t>
            </a:r>
            <a:r>
              <a:rPr lang="en-US" sz="4800" dirty="0"/>
              <a:t> </a:t>
            </a:r>
            <a:r>
              <a:rPr lang="en-US" sz="4800" dirty="0" err="1"/>
              <a:t>celků</a:t>
            </a:r>
            <a:endParaRPr lang="cs-CZ" sz="4800" dirty="0"/>
          </a:p>
          <a:p>
            <a:pPr>
              <a:buNone/>
            </a:pP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b="1" dirty="0">
                <a:solidFill>
                  <a:srgbClr val="0070C0"/>
                </a:solidFill>
              </a:rPr>
              <a:t>EPIFORA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dirty="0" err="1"/>
              <a:t>opakování</a:t>
            </a:r>
            <a:r>
              <a:rPr lang="en-US" sz="4800" dirty="0"/>
              <a:t> </a:t>
            </a:r>
            <a:r>
              <a:rPr lang="en-US" sz="4800" dirty="0" err="1"/>
              <a:t>slov</a:t>
            </a:r>
            <a:r>
              <a:rPr lang="en-US" sz="4800" dirty="0"/>
              <a:t> </a:t>
            </a:r>
            <a:r>
              <a:rPr lang="en-US" sz="4800" dirty="0" err="1"/>
              <a:t>nebo</a:t>
            </a:r>
            <a:r>
              <a:rPr lang="en-US" sz="4800" dirty="0"/>
              <a:t> </a:t>
            </a:r>
            <a:r>
              <a:rPr lang="en-US" sz="4800" dirty="0" err="1"/>
              <a:t>celých</a:t>
            </a:r>
            <a:r>
              <a:rPr lang="en-US" sz="4800" dirty="0"/>
              <a:t> </a:t>
            </a:r>
            <a:r>
              <a:rPr lang="en-US" sz="4800" dirty="0" err="1"/>
              <a:t>sousloví</a:t>
            </a:r>
            <a:r>
              <a:rPr lang="en-US" sz="4800" dirty="0"/>
              <a:t> </a:t>
            </a:r>
            <a:r>
              <a:rPr lang="en-US" sz="4800" b="1" dirty="0" err="1"/>
              <a:t>na</a:t>
            </a:r>
            <a:r>
              <a:rPr lang="en-US" sz="4800" b="1" dirty="0"/>
              <a:t> </a:t>
            </a:r>
            <a:r>
              <a:rPr lang="en-US" sz="4800" b="1" dirty="0" err="1"/>
              <a:t>konci</a:t>
            </a:r>
            <a:r>
              <a:rPr lang="en-US" sz="4800" dirty="0"/>
              <a:t> </a:t>
            </a:r>
            <a:r>
              <a:rPr lang="en-US" sz="4800" dirty="0" err="1"/>
              <a:t>po</a:t>
            </a:r>
            <a:r>
              <a:rPr lang="en-US" sz="4800" dirty="0"/>
              <a:t> </a:t>
            </a:r>
            <a:r>
              <a:rPr lang="en-US" sz="4800" dirty="0" err="1"/>
              <a:t>sobě</a:t>
            </a:r>
            <a:r>
              <a:rPr lang="en-US" sz="4800" dirty="0"/>
              <a:t> </a:t>
            </a:r>
            <a:r>
              <a:rPr lang="en-US" sz="4800" dirty="0" err="1"/>
              <a:t>následujících</a:t>
            </a:r>
            <a:r>
              <a:rPr lang="en-US" sz="4800" dirty="0"/>
              <a:t> </a:t>
            </a:r>
            <a:r>
              <a:rPr lang="en-US" sz="4800" dirty="0" err="1"/>
              <a:t>nebo</a:t>
            </a:r>
            <a:r>
              <a:rPr lang="en-US" sz="4800" dirty="0"/>
              <a:t> </a:t>
            </a:r>
            <a:r>
              <a:rPr lang="en-US" sz="4800" dirty="0" err="1"/>
              <a:t>blízkých</a:t>
            </a:r>
            <a:r>
              <a:rPr lang="en-US" sz="4800" dirty="0"/>
              <a:t> </a:t>
            </a:r>
            <a:r>
              <a:rPr lang="en-US" sz="4800" dirty="0" err="1"/>
              <a:t>celků</a:t>
            </a:r>
            <a:endParaRPr lang="cs-CZ" sz="4800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FIGURY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EPANASTROFA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800" dirty="0" err="1" smtClean="0"/>
              <a:t>opakování</a:t>
            </a:r>
            <a:r>
              <a:rPr lang="en-US" sz="4800" dirty="0" smtClean="0"/>
              <a:t> </a:t>
            </a:r>
            <a:r>
              <a:rPr lang="en-US" sz="4800" dirty="0" err="1" smtClean="0"/>
              <a:t>slov</a:t>
            </a:r>
            <a:r>
              <a:rPr lang="en-US" sz="4800" dirty="0" smtClean="0"/>
              <a:t> </a:t>
            </a:r>
            <a:r>
              <a:rPr lang="en-US" sz="4800" dirty="0" err="1" smtClean="0"/>
              <a:t>nebo</a:t>
            </a:r>
            <a:r>
              <a:rPr lang="en-US" sz="4800" dirty="0" smtClean="0"/>
              <a:t> </a:t>
            </a:r>
            <a:r>
              <a:rPr lang="en-US" sz="4800" dirty="0" err="1" smtClean="0"/>
              <a:t>celých</a:t>
            </a:r>
            <a:r>
              <a:rPr lang="en-US" sz="4800" dirty="0" smtClean="0"/>
              <a:t> </a:t>
            </a:r>
            <a:r>
              <a:rPr lang="en-US" sz="4800" dirty="0" err="1" smtClean="0"/>
              <a:t>sousloví</a:t>
            </a:r>
            <a:r>
              <a:rPr lang="en-US" sz="4800" dirty="0" smtClean="0"/>
              <a:t> </a:t>
            </a:r>
            <a:r>
              <a:rPr lang="en-US" sz="4800" b="1" dirty="0" err="1" smtClean="0"/>
              <a:t>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konci</a:t>
            </a:r>
            <a:r>
              <a:rPr lang="en-US" sz="4800" dirty="0" smtClean="0"/>
              <a:t> </a:t>
            </a:r>
            <a:r>
              <a:rPr lang="en-US" sz="4800" dirty="0" err="1" smtClean="0"/>
              <a:t>jednoho</a:t>
            </a:r>
            <a:r>
              <a:rPr lang="en-US" sz="4800" dirty="0" smtClean="0"/>
              <a:t> </a:t>
            </a:r>
            <a:r>
              <a:rPr lang="en-US" sz="4800" dirty="0" err="1" smtClean="0"/>
              <a:t>verše</a:t>
            </a:r>
            <a:r>
              <a:rPr lang="en-US" sz="4800" dirty="0" smtClean="0"/>
              <a:t> a </a:t>
            </a:r>
            <a:r>
              <a:rPr lang="en-US" sz="4800" b="1" dirty="0" err="1" smtClean="0"/>
              <a:t>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počátku</a:t>
            </a:r>
            <a:r>
              <a:rPr lang="en-US" sz="4800" dirty="0" smtClean="0"/>
              <a:t> </a:t>
            </a:r>
            <a:r>
              <a:rPr lang="en-US" sz="4800" dirty="0" err="1" smtClean="0"/>
              <a:t>druhého</a:t>
            </a:r>
            <a:r>
              <a:rPr lang="en-US" sz="4800" dirty="0" smtClean="0"/>
              <a:t> </a:t>
            </a:r>
            <a:r>
              <a:rPr lang="en-US" sz="4800" dirty="0" err="1" smtClean="0"/>
              <a:t>verše</a:t>
            </a:r>
            <a:endParaRPr lang="cs-CZ" sz="4800" dirty="0" smtClean="0"/>
          </a:p>
          <a:p>
            <a:pPr>
              <a:buNone/>
            </a:pP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EPIZEUXIS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800" dirty="0" err="1" smtClean="0"/>
              <a:t>označuje</a:t>
            </a:r>
            <a:r>
              <a:rPr lang="en-US" sz="4800" dirty="0" smtClean="0"/>
              <a:t> </a:t>
            </a:r>
            <a:r>
              <a:rPr lang="en-US" sz="4800" dirty="0" err="1" smtClean="0"/>
              <a:t>prosté</a:t>
            </a:r>
            <a:r>
              <a:rPr lang="en-US" sz="4800" dirty="0" smtClean="0"/>
              <a:t> </a:t>
            </a:r>
            <a:r>
              <a:rPr lang="en-US" sz="4800" dirty="0" err="1" smtClean="0"/>
              <a:t>opakování</a:t>
            </a:r>
            <a:r>
              <a:rPr lang="en-US" sz="4800" dirty="0" smtClean="0"/>
              <a:t> </a:t>
            </a:r>
            <a:r>
              <a:rPr lang="en-US" sz="4800" dirty="0" err="1" smtClean="0"/>
              <a:t>dvou</a:t>
            </a:r>
            <a:r>
              <a:rPr lang="en-US" sz="4800" dirty="0" smtClean="0"/>
              <a:t> </a:t>
            </a:r>
            <a:r>
              <a:rPr lang="en-US" sz="4800" dirty="0" err="1" smtClean="0"/>
              <a:t>slov</a:t>
            </a:r>
            <a:r>
              <a:rPr lang="en-US" sz="4800" dirty="0" smtClean="0"/>
              <a:t> </a:t>
            </a:r>
            <a:r>
              <a:rPr lang="en-US" sz="4800" dirty="0" err="1" smtClean="0"/>
              <a:t>za</a:t>
            </a:r>
            <a:r>
              <a:rPr lang="en-US" sz="4800" dirty="0" smtClean="0"/>
              <a:t> </a:t>
            </a:r>
            <a:r>
              <a:rPr lang="en-US" sz="4800" dirty="0" err="1" smtClean="0"/>
              <a:t>sebou</a:t>
            </a:r>
            <a:endParaRPr lang="cs-CZ" sz="4800" dirty="0" smtClean="0"/>
          </a:p>
          <a:p>
            <a:pPr>
              <a:buNone/>
            </a:pP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ANTITEZE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800" dirty="0" err="1" smtClean="0"/>
              <a:t>vzniká</a:t>
            </a:r>
            <a:r>
              <a:rPr lang="en-US" sz="4800" dirty="0" smtClean="0"/>
              <a:t> </a:t>
            </a:r>
            <a:r>
              <a:rPr lang="en-US" sz="4800" dirty="0" err="1" smtClean="0"/>
              <a:t>ze</a:t>
            </a:r>
            <a:r>
              <a:rPr lang="en-US" sz="4800" dirty="0" smtClean="0"/>
              <a:t> </a:t>
            </a:r>
            <a:r>
              <a:rPr lang="en-US" sz="4800" dirty="0" err="1" smtClean="0"/>
              <a:t>slov</a:t>
            </a:r>
            <a:r>
              <a:rPr lang="en-US" sz="4800" dirty="0" smtClean="0"/>
              <a:t> z </a:t>
            </a:r>
            <a:r>
              <a:rPr lang="en-US" sz="4800" dirty="0" err="1" smtClean="0"/>
              <a:t>významového</a:t>
            </a:r>
            <a:r>
              <a:rPr lang="en-US" sz="4800" dirty="0" smtClean="0"/>
              <a:t> </a:t>
            </a:r>
            <a:r>
              <a:rPr lang="en-US" sz="4800" dirty="0" err="1" smtClean="0"/>
              <a:t>hlediska</a:t>
            </a:r>
            <a:r>
              <a:rPr lang="en-US" sz="4800" dirty="0" smtClean="0"/>
              <a:t> </a:t>
            </a:r>
            <a:r>
              <a:rPr lang="en-US" sz="4800" dirty="0" err="1" smtClean="0"/>
              <a:t>protikladných</a:t>
            </a:r>
            <a:endParaRPr lang="cs-CZ" sz="4800" dirty="0" smtClean="0"/>
          </a:p>
          <a:p>
            <a:pPr lvl="0"/>
            <a:r>
              <a:rPr lang="en-US" sz="4800" b="1" dirty="0" err="1" smtClean="0">
                <a:solidFill>
                  <a:srgbClr val="00B0F0"/>
                </a:solidFill>
              </a:rPr>
              <a:t>př</a:t>
            </a:r>
            <a:r>
              <a:rPr lang="en-US" sz="4800" b="1" dirty="0" smtClean="0">
                <a:solidFill>
                  <a:srgbClr val="00B0F0"/>
                </a:solidFill>
              </a:rPr>
              <a:t>.: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přejelas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duši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železem</a:t>
            </a:r>
            <a:r>
              <a:rPr lang="en-US" sz="4800" b="1" i="1" dirty="0" smtClean="0">
                <a:solidFill>
                  <a:srgbClr val="00B0F0"/>
                </a:solidFill>
              </a:rPr>
              <a:t>, ne,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sudbo</a:t>
            </a:r>
            <a:r>
              <a:rPr lang="en-US" sz="4800" b="1" i="1" dirty="0" smtClean="0">
                <a:solidFill>
                  <a:srgbClr val="00B0F0"/>
                </a:solidFill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rukou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jemnou</a:t>
            </a:r>
            <a:endParaRPr lang="cs-CZ" sz="4800" b="1" dirty="0" smtClean="0">
              <a:solidFill>
                <a:srgbClr val="00B0F0"/>
              </a:solidFill>
            </a:endParaRPr>
          </a:p>
          <a:p>
            <a:pPr lvl="0"/>
            <a:endParaRPr lang="cs-CZ" sz="4800" b="1" dirty="0" smtClean="0">
              <a:solidFill>
                <a:srgbClr val="0070C0"/>
              </a:solidFill>
            </a:endParaRPr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APOSIOPESE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dirty="0" err="1"/>
              <a:t>nenadálé</a:t>
            </a:r>
            <a:r>
              <a:rPr lang="en-US" sz="4800" dirty="0"/>
              <a:t> </a:t>
            </a:r>
            <a:r>
              <a:rPr lang="en-US" sz="4800" dirty="0" err="1"/>
              <a:t>odmlčení</a:t>
            </a:r>
            <a:r>
              <a:rPr lang="en-US" sz="4800" dirty="0"/>
              <a:t>, </a:t>
            </a:r>
            <a:r>
              <a:rPr lang="en-US" sz="4800" dirty="0" err="1"/>
              <a:t>nedokončená</a:t>
            </a:r>
            <a:r>
              <a:rPr lang="en-US" sz="4800" dirty="0"/>
              <a:t> </a:t>
            </a:r>
            <a:r>
              <a:rPr lang="en-US" sz="4800" dirty="0" err="1"/>
              <a:t>výpověď</a:t>
            </a:r>
            <a:r>
              <a:rPr lang="en-US" sz="4800" dirty="0"/>
              <a:t> </a:t>
            </a:r>
            <a:endParaRPr lang="cs-CZ" sz="4800" dirty="0"/>
          </a:p>
          <a:p>
            <a:pPr lvl="0"/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</a:t>
            </a:r>
            <a:r>
              <a:rPr lang="en-US" sz="4800" b="1" i="1" dirty="0" err="1">
                <a:solidFill>
                  <a:srgbClr val="00B0F0"/>
                </a:solidFill>
              </a:rPr>
              <a:t>abys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už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vzpomněl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na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něho</a:t>
            </a:r>
            <a:r>
              <a:rPr lang="en-US" sz="4800" b="1" i="1" dirty="0">
                <a:solidFill>
                  <a:srgbClr val="00B0F0"/>
                </a:solidFill>
              </a:rPr>
              <a:t>, </a:t>
            </a:r>
            <a:r>
              <a:rPr lang="en-US" sz="4800" b="1" i="1" dirty="0" err="1">
                <a:solidFill>
                  <a:srgbClr val="00B0F0"/>
                </a:solidFill>
              </a:rPr>
              <a:t>aby</a:t>
            </a:r>
            <a:r>
              <a:rPr lang="en-US" sz="4800" b="1" i="1" dirty="0">
                <a:solidFill>
                  <a:srgbClr val="00B0F0"/>
                </a:solidFill>
              </a:rPr>
              <a:t>…</a:t>
            </a:r>
            <a:endParaRPr lang="cs-CZ" sz="4800" b="1" dirty="0">
              <a:solidFill>
                <a:srgbClr val="00B0F0"/>
              </a:solidFill>
            </a:endParaRPr>
          </a:p>
          <a:p>
            <a:pPr lvl="0"/>
            <a:r>
              <a:rPr lang="en-US" sz="4800" dirty="0" err="1"/>
              <a:t>schválně</a:t>
            </a:r>
            <a:r>
              <a:rPr lang="en-US" sz="4800" dirty="0"/>
              <a:t> </a:t>
            </a:r>
            <a:r>
              <a:rPr lang="en-US" sz="4800" dirty="0" err="1"/>
              <a:t>nedopovězenému</a:t>
            </a:r>
            <a:r>
              <a:rPr lang="en-US" sz="4800" dirty="0"/>
              <a:t> </a:t>
            </a:r>
            <a:r>
              <a:rPr lang="en-US" sz="4800" dirty="0" err="1"/>
              <a:t>výroku</a:t>
            </a:r>
            <a:r>
              <a:rPr lang="en-US" sz="4800" dirty="0"/>
              <a:t> </a:t>
            </a:r>
            <a:r>
              <a:rPr lang="en-US" sz="4800" dirty="0" err="1"/>
              <a:t>bez</a:t>
            </a:r>
            <a:r>
              <a:rPr lang="en-US" sz="4800" dirty="0"/>
              <a:t> </a:t>
            </a:r>
            <a:r>
              <a:rPr lang="en-US" sz="4800" dirty="0" err="1"/>
              <a:t>aposiopese</a:t>
            </a:r>
            <a:r>
              <a:rPr lang="en-US" sz="4800" dirty="0"/>
              <a:t> se </a:t>
            </a:r>
            <a:r>
              <a:rPr lang="en-US" sz="4800" dirty="0" err="1"/>
              <a:t>říká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0070C0"/>
                </a:solidFill>
              </a:rPr>
              <a:t>ALUZE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rgbClr val="00B0F0"/>
                </a:solidFill>
              </a:rPr>
              <a:t>(</a:t>
            </a:r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a </a:t>
            </a:r>
            <a:r>
              <a:rPr lang="en-US" sz="4800" b="1" dirty="0" err="1">
                <a:solidFill>
                  <a:srgbClr val="00B0F0"/>
                </a:solidFill>
              </a:rPr>
              <a:t>potom</a:t>
            </a:r>
            <a:r>
              <a:rPr lang="en-US" sz="4800" b="1" dirty="0">
                <a:solidFill>
                  <a:srgbClr val="00B0F0"/>
                </a:solidFill>
              </a:rPr>
              <a:t> </a:t>
            </a:r>
            <a:r>
              <a:rPr lang="en-US" sz="4800" b="1" dirty="0" err="1">
                <a:solidFill>
                  <a:srgbClr val="00B0F0"/>
                </a:solidFill>
              </a:rPr>
              <a:t>přišlo</a:t>
            </a:r>
            <a:r>
              <a:rPr lang="en-US" sz="4800" b="1" dirty="0">
                <a:solidFill>
                  <a:srgbClr val="00B0F0"/>
                </a:solidFill>
              </a:rPr>
              <a:t>, </a:t>
            </a:r>
            <a:r>
              <a:rPr lang="en-US" sz="4800" b="1" dirty="0" err="1">
                <a:solidFill>
                  <a:srgbClr val="00B0F0"/>
                </a:solidFill>
              </a:rPr>
              <a:t>však</a:t>
            </a:r>
            <a:r>
              <a:rPr lang="en-US" sz="4800" b="1" dirty="0">
                <a:solidFill>
                  <a:srgbClr val="00B0F0"/>
                </a:solidFill>
              </a:rPr>
              <a:t> </a:t>
            </a:r>
            <a:r>
              <a:rPr lang="en-US" sz="4800" b="1" dirty="0" err="1">
                <a:solidFill>
                  <a:srgbClr val="00B0F0"/>
                </a:solidFill>
              </a:rPr>
              <a:t>vy</a:t>
            </a:r>
            <a:r>
              <a:rPr lang="en-US" sz="4800" b="1" dirty="0">
                <a:solidFill>
                  <a:srgbClr val="00B0F0"/>
                </a:solidFill>
              </a:rPr>
              <a:t> </a:t>
            </a:r>
            <a:r>
              <a:rPr lang="en-US" sz="4800" b="1" dirty="0" err="1">
                <a:solidFill>
                  <a:srgbClr val="00B0F0"/>
                </a:solidFill>
              </a:rPr>
              <a:t>víte</a:t>
            </a:r>
            <a:r>
              <a:rPr lang="en-US" sz="4800" b="1" dirty="0">
                <a:solidFill>
                  <a:srgbClr val="00B0F0"/>
                </a:solidFill>
              </a:rPr>
              <a:t>)</a:t>
            </a:r>
            <a:endParaRPr lang="cs-CZ" sz="4800" b="1" dirty="0">
              <a:solidFill>
                <a:srgbClr val="00B0F0"/>
              </a:solidFill>
            </a:endParaRPr>
          </a:p>
          <a:p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b="1" dirty="0">
                <a:solidFill>
                  <a:srgbClr val="0070C0"/>
                </a:solidFill>
              </a:rPr>
              <a:t>ASYNDETON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dirty="0" err="1"/>
              <a:t>verše</a:t>
            </a:r>
            <a:r>
              <a:rPr lang="en-US" sz="4800" dirty="0"/>
              <a:t> </a:t>
            </a:r>
            <a:r>
              <a:rPr lang="en-US" sz="4800" dirty="0" err="1"/>
              <a:t>bez</a:t>
            </a:r>
            <a:r>
              <a:rPr lang="en-US" sz="4800" dirty="0"/>
              <a:t> </a:t>
            </a:r>
            <a:r>
              <a:rPr lang="en-US" sz="4800" dirty="0" err="1"/>
              <a:t>spojek</a:t>
            </a:r>
            <a:r>
              <a:rPr lang="en-US" sz="4800" dirty="0"/>
              <a:t> </a:t>
            </a:r>
            <a:endParaRPr lang="cs-CZ" sz="4800" dirty="0"/>
          </a:p>
          <a:p>
            <a:pPr lvl="0"/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</a:t>
            </a:r>
            <a:r>
              <a:rPr lang="en-US" sz="4800" b="1" i="1" dirty="0">
                <a:solidFill>
                  <a:srgbClr val="00B0F0"/>
                </a:solidFill>
              </a:rPr>
              <a:t>proud </a:t>
            </a:r>
            <a:r>
              <a:rPr lang="en-US" sz="4800" b="1" i="1" dirty="0" err="1">
                <a:solidFill>
                  <a:srgbClr val="00B0F0"/>
                </a:solidFill>
              </a:rPr>
              <a:t>řeky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hřmí</a:t>
            </a:r>
            <a:r>
              <a:rPr lang="en-US" sz="4800" b="1" i="1" dirty="0">
                <a:solidFill>
                  <a:srgbClr val="00B0F0"/>
                </a:solidFill>
              </a:rPr>
              <a:t>, </a:t>
            </a:r>
            <a:r>
              <a:rPr lang="en-US" sz="4800" b="1" i="1" dirty="0" err="1">
                <a:solidFill>
                  <a:srgbClr val="00B0F0"/>
                </a:solidFill>
              </a:rPr>
              <a:t>nabírá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na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síle</a:t>
            </a:r>
            <a:r>
              <a:rPr lang="en-US" sz="4800" b="1" i="1" dirty="0">
                <a:solidFill>
                  <a:srgbClr val="00B0F0"/>
                </a:solidFill>
              </a:rPr>
              <a:t>, </a:t>
            </a:r>
            <a:r>
              <a:rPr lang="en-US" sz="4800" b="1" i="1" dirty="0" err="1">
                <a:solidFill>
                  <a:srgbClr val="00B0F0"/>
                </a:solidFill>
              </a:rPr>
              <a:t>rve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břehy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b="1" dirty="0">
                <a:solidFill>
                  <a:srgbClr val="0070C0"/>
                </a:solidFill>
              </a:rPr>
              <a:t>POLYSYNDETON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dirty="0" err="1"/>
              <a:t>nadměrné</a:t>
            </a:r>
            <a:r>
              <a:rPr lang="en-US" sz="4800" dirty="0"/>
              <a:t> </a:t>
            </a:r>
            <a:r>
              <a:rPr lang="en-US" sz="4800" dirty="0" err="1"/>
              <a:t>užití</a:t>
            </a:r>
            <a:r>
              <a:rPr lang="en-US" sz="4800" dirty="0"/>
              <a:t> </a:t>
            </a:r>
            <a:r>
              <a:rPr lang="en-US" sz="4800" dirty="0" err="1"/>
              <a:t>spojek</a:t>
            </a:r>
            <a:endParaRPr lang="cs-CZ" sz="4800" dirty="0"/>
          </a:p>
          <a:p>
            <a:pPr lvl="0"/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</a:t>
            </a:r>
            <a:r>
              <a:rPr lang="en-US" sz="4800" b="1" i="1" dirty="0">
                <a:solidFill>
                  <a:srgbClr val="00B0F0"/>
                </a:solidFill>
              </a:rPr>
              <a:t>a </a:t>
            </a:r>
            <a:r>
              <a:rPr lang="en-US" sz="4800" b="1" i="1" dirty="0" err="1">
                <a:solidFill>
                  <a:srgbClr val="00B0F0"/>
                </a:solidFill>
              </a:rPr>
              <a:t>kouše</a:t>
            </a:r>
            <a:r>
              <a:rPr lang="en-US" sz="4800" b="1" i="1" dirty="0">
                <a:solidFill>
                  <a:srgbClr val="00B0F0"/>
                </a:solidFill>
              </a:rPr>
              <a:t> a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drá</a:t>
            </a:r>
            <a:r>
              <a:rPr lang="cs-CZ" sz="4800" b="1" i="1" dirty="0" smtClean="0">
                <a:solidFill>
                  <a:srgbClr val="00B0F0"/>
                </a:solidFill>
              </a:rPr>
              <a:t>p</a:t>
            </a:r>
            <a:r>
              <a:rPr lang="en-US" sz="4800" b="1" i="1" dirty="0" smtClean="0">
                <a:solidFill>
                  <a:srgbClr val="00B0F0"/>
                </a:solidFill>
              </a:rPr>
              <a:t>e </a:t>
            </a:r>
            <a:r>
              <a:rPr lang="en-US" sz="4800" b="1" i="1" dirty="0">
                <a:solidFill>
                  <a:srgbClr val="00B0F0"/>
                </a:solidFill>
              </a:rPr>
              <a:t>a </a:t>
            </a:r>
            <a:r>
              <a:rPr lang="en-US" sz="4800" b="1" i="1" dirty="0" err="1">
                <a:solidFill>
                  <a:srgbClr val="00B0F0"/>
                </a:solidFill>
              </a:rPr>
              <a:t>trhá</a:t>
            </a:r>
            <a:r>
              <a:rPr lang="en-US" sz="4800" b="1" i="1" dirty="0">
                <a:solidFill>
                  <a:srgbClr val="00B0F0"/>
                </a:solidFill>
              </a:rPr>
              <a:t> a </a:t>
            </a:r>
            <a:r>
              <a:rPr lang="en-US" sz="4800" b="1" i="1" dirty="0" err="1">
                <a:solidFill>
                  <a:srgbClr val="00B0F0"/>
                </a:solidFill>
              </a:rPr>
              <a:t>rve</a:t>
            </a:r>
            <a:r>
              <a:rPr lang="en-US" sz="4800" b="1" i="1" dirty="0">
                <a:solidFill>
                  <a:srgbClr val="00B0F0"/>
                </a:solidFill>
              </a:rPr>
              <a:t> a </a:t>
            </a:r>
            <a:r>
              <a:rPr lang="en-US" sz="4800" b="1" i="1" dirty="0" err="1">
                <a:solidFill>
                  <a:srgbClr val="00B0F0"/>
                </a:solidFill>
              </a:rPr>
              <a:t>štěká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/>
          </a:p>
          <a:p>
            <a:pPr lvl="0"/>
            <a:r>
              <a:rPr lang="en-US" sz="4800" b="1" dirty="0">
                <a:solidFill>
                  <a:srgbClr val="0070C0"/>
                </a:solidFill>
              </a:rPr>
              <a:t>PLEONASMUS</a:t>
            </a:r>
            <a:endParaRPr lang="cs-CZ" sz="4800" dirty="0">
              <a:solidFill>
                <a:srgbClr val="0070C0"/>
              </a:solidFill>
            </a:endParaRPr>
          </a:p>
          <a:p>
            <a:pPr lvl="0"/>
            <a:r>
              <a:rPr lang="en-US" sz="4800" dirty="0" err="1"/>
              <a:t>nadměrné</a:t>
            </a:r>
            <a:r>
              <a:rPr lang="en-US" sz="4800" dirty="0"/>
              <a:t> </a:t>
            </a:r>
            <a:r>
              <a:rPr lang="en-US" sz="4800" dirty="0" err="1"/>
              <a:t>užití</a:t>
            </a:r>
            <a:r>
              <a:rPr lang="en-US" sz="4800" dirty="0"/>
              <a:t> </a:t>
            </a:r>
            <a:r>
              <a:rPr lang="en-US" sz="4800" dirty="0" err="1"/>
              <a:t>synonymických</a:t>
            </a:r>
            <a:r>
              <a:rPr lang="en-US" sz="4800" dirty="0"/>
              <a:t> </a:t>
            </a:r>
            <a:r>
              <a:rPr lang="en-US" sz="4800" dirty="0" err="1"/>
              <a:t>slov</a:t>
            </a:r>
            <a:r>
              <a:rPr lang="en-US" sz="4800" dirty="0"/>
              <a:t> (</a:t>
            </a:r>
            <a:r>
              <a:rPr lang="en-US" sz="4800" dirty="0" err="1"/>
              <a:t>nadbytečná</a:t>
            </a:r>
            <a:r>
              <a:rPr lang="en-US" sz="4800" dirty="0"/>
              <a:t> </a:t>
            </a:r>
            <a:r>
              <a:rPr lang="en-US" sz="4800" dirty="0" err="1"/>
              <a:t>slova</a:t>
            </a:r>
            <a:r>
              <a:rPr lang="en-US" sz="4800" dirty="0"/>
              <a:t> </a:t>
            </a:r>
            <a:r>
              <a:rPr lang="en-US" sz="4800" dirty="0" err="1"/>
              <a:t>zdůrazňující</a:t>
            </a:r>
            <a:r>
              <a:rPr lang="en-US" sz="4800" dirty="0"/>
              <a:t> </a:t>
            </a:r>
            <a:r>
              <a:rPr lang="en-US" sz="4800" dirty="0" err="1"/>
              <a:t>nějaké</a:t>
            </a:r>
            <a:r>
              <a:rPr lang="en-US" sz="4800" dirty="0"/>
              <a:t> </a:t>
            </a:r>
            <a:r>
              <a:rPr lang="en-US" sz="4800" dirty="0" err="1"/>
              <a:t>sdělení</a:t>
            </a:r>
            <a:r>
              <a:rPr lang="en-US" sz="4800" dirty="0"/>
              <a:t>)</a:t>
            </a:r>
            <a:endParaRPr lang="cs-CZ" sz="4800" dirty="0"/>
          </a:p>
          <a:p>
            <a:pPr lvl="0"/>
            <a:r>
              <a:rPr lang="en-US" sz="4800" b="1" dirty="0" err="1">
                <a:solidFill>
                  <a:srgbClr val="00B0F0"/>
                </a:solidFill>
              </a:rPr>
              <a:t>př</a:t>
            </a:r>
            <a:r>
              <a:rPr lang="en-US" sz="4800" b="1" dirty="0">
                <a:solidFill>
                  <a:srgbClr val="00B0F0"/>
                </a:solidFill>
              </a:rPr>
              <a:t>.: </a:t>
            </a:r>
            <a:r>
              <a:rPr lang="en-US" sz="4800" b="1" i="1" dirty="0" err="1">
                <a:solidFill>
                  <a:srgbClr val="00B0F0"/>
                </a:solidFill>
              </a:rPr>
              <a:t>po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modrém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blankytu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bělavé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páry</a:t>
            </a:r>
            <a:r>
              <a:rPr lang="en-US" sz="4800" b="1" i="1" dirty="0">
                <a:solidFill>
                  <a:srgbClr val="00B0F0"/>
                </a:solidFill>
              </a:rPr>
              <a:t> </a:t>
            </a:r>
            <a:r>
              <a:rPr lang="en-US" sz="4800" b="1" i="1" dirty="0" err="1">
                <a:solidFill>
                  <a:srgbClr val="00B0F0"/>
                </a:solidFill>
              </a:rPr>
              <a:t>hynou</a:t>
            </a:r>
            <a:endParaRPr lang="cs-CZ" sz="4800" b="1" dirty="0">
              <a:solidFill>
                <a:srgbClr val="00B0F0"/>
              </a:solidFill>
            </a:endParaRP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FIGURY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INVERZE</a:t>
            </a:r>
            <a:endParaRPr lang="cs-CZ" sz="4800" dirty="0" smtClean="0">
              <a:solidFill>
                <a:srgbClr val="0070C0"/>
              </a:solidFill>
            </a:endParaRPr>
          </a:p>
          <a:p>
            <a:r>
              <a:rPr lang="en-US" sz="4800" dirty="0" err="1" smtClean="0"/>
              <a:t>porušení</a:t>
            </a:r>
            <a:r>
              <a:rPr lang="en-US" sz="4800" dirty="0" smtClean="0"/>
              <a:t> (</a:t>
            </a:r>
            <a:r>
              <a:rPr lang="en-US" sz="4800" dirty="0" err="1" smtClean="0"/>
              <a:t>obrácení</a:t>
            </a:r>
            <a:r>
              <a:rPr lang="en-US" sz="4800" dirty="0" smtClean="0"/>
              <a:t>) </a:t>
            </a:r>
            <a:r>
              <a:rPr lang="en-US" sz="4800" dirty="0" err="1" smtClean="0"/>
              <a:t>běžného</a:t>
            </a:r>
            <a:r>
              <a:rPr lang="en-US" sz="4800" dirty="0" smtClean="0"/>
              <a:t> </a:t>
            </a:r>
            <a:r>
              <a:rPr lang="en-US" sz="4800" dirty="0" err="1" smtClean="0"/>
              <a:t>pořádku</a:t>
            </a:r>
            <a:r>
              <a:rPr lang="en-US" sz="4800" dirty="0" smtClean="0"/>
              <a:t> </a:t>
            </a:r>
            <a:r>
              <a:rPr lang="en-US" sz="4800" dirty="0" err="1" smtClean="0"/>
              <a:t>slov</a:t>
            </a:r>
            <a:endParaRPr lang="cs-CZ" sz="4800" dirty="0" smtClean="0"/>
          </a:p>
          <a:p>
            <a:r>
              <a:rPr lang="en-US" sz="4800" dirty="0" err="1" smtClean="0">
                <a:solidFill>
                  <a:srgbClr val="00B0F0"/>
                </a:solidFill>
              </a:rPr>
              <a:t>př</a:t>
            </a:r>
            <a:r>
              <a:rPr lang="en-US" sz="4800" dirty="0" smtClean="0">
                <a:solidFill>
                  <a:srgbClr val="00B0F0"/>
                </a:solidFill>
              </a:rPr>
              <a:t>.: v </a:t>
            </a:r>
            <a:r>
              <a:rPr lang="en-US" sz="4800" i="1" dirty="0" err="1" smtClean="0">
                <a:solidFill>
                  <a:srgbClr val="00B0F0"/>
                </a:solidFill>
              </a:rPr>
              <a:t>paměti</a:t>
            </a:r>
            <a:r>
              <a:rPr lang="en-US" sz="4800" i="1" dirty="0" smtClean="0">
                <a:solidFill>
                  <a:srgbClr val="00B0F0"/>
                </a:solidFill>
              </a:rPr>
              <a:t> mi </a:t>
            </a:r>
            <a:r>
              <a:rPr lang="en-US" sz="4800" i="1" dirty="0" err="1" smtClean="0">
                <a:solidFill>
                  <a:srgbClr val="00B0F0"/>
                </a:solidFill>
              </a:rPr>
              <a:t>zůstala</a:t>
            </a:r>
            <a:r>
              <a:rPr lang="en-US" sz="4800" i="1" dirty="0" smtClean="0">
                <a:solidFill>
                  <a:srgbClr val="00B0F0"/>
                </a:solidFill>
              </a:rPr>
              <a:t> </a:t>
            </a:r>
            <a:r>
              <a:rPr lang="en-US" sz="4800" i="1" dirty="0" err="1" smtClean="0">
                <a:solidFill>
                  <a:srgbClr val="00B0F0"/>
                </a:solidFill>
              </a:rPr>
              <a:t>tvář</a:t>
            </a:r>
            <a:r>
              <a:rPr lang="en-US" sz="4800" i="1" dirty="0" smtClean="0">
                <a:solidFill>
                  <a:srgbClr val="00B0F0"/>
                </a:solidFill>
              </a:rPr>
              <a:t> </a:t>
            </a:r>
            <a:r>
              <a:rPr lang="en-US" sz="4800" i="1" dirty="0" err="1" smtClean="0">
                <a:solidFill>
                  <a:srgbClr val="00B0F0"/>
                </a:solidFill>
              </a:rPr>
              <a:t>ta</a:t>
            </a:r>
            <a:r>
              <a:rPr lang="en-US" sz="4800" i="1" dirty="0" smtClean="0">
                <a:solidFill>
                  <a:srgbClr val="00B0F0"/>
                </a:solidFill>
              </a:rPr>
              <a:t> </a:t>
            </a:r>
            <a:r>
              <a:rPr lang="en-US" sz="4800" i="1" dirty="0" err="1" smtClean="0">
                <a:solidFill>
                  <a:srgbClr val="00B0F0"/>
                </a:solidFill>
              </a:rPr>
              <a:t>vrásčitá</a:t>
            </a:r>
            <a:endParaRPr lang="cs-CZ" sz="4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GRADACE </a:t>
            </a:r>
            <a:r>
              <a:rPr lang="en-US" sz="4800" dirty="0" smtClean="0"/>
              <a:t>(z </a:t>
            </a:r>
            <a:r>
              <a:rPr lang="en-US" sz="4800" dirty="0" err="1" smtClean="0"/>
              <a:t>latiny</a:t>
            </a:r>
            <a:r>
              <a:rPr lang="en-US" sz="4800" dirty="0" smtClean="0"/>
              <a:t> – </a:t>
            </a:r>
            <a:r>
              <a:rPr lang="en-US" sz="4800" dirty="0" err="1" smtClean="0"/>
              <a:t>stupňování</a:t>
            </a:r>
            <a:r>
              <a:rPr lang="en-US" sz="4800" dirty="0" smtClean="0"/>
              <a:t>)</a:t>
            </a:r>
            <a:endParaRPr lang="cs-CZ" sz="4800" dirty="0" smtClean="0"/>
          </a:p>
          <a:p>
            <a:pPr lvl="0"/>
            <a:r>
              <a:rPr lang="en-US" sz="4800" dirty="0" err="1" smtClean="0"/>
              <a:t>slova</a:t>
            </a:r>
            <a:r>
              <a:rPr lang="en-US" sz="4800" dirty="0" smtClean="0"/>
              <a:t> </a:t>
            </a:r>
            <a:r>
              <a:rPr lang="en-US" sz="4800" dirty="0" err="1" smtClean="0"/>
              <a:t>nebo</a:t>
            </a:r>
            <a:r>
              <a:rPr lang="en-US" sz="4800" dirty="0" smtClean="0"/>
              <a:t> </a:t>
            </a:r>
            <a:r>
              <a:rPr lang="en-US" sz="4800" dirty="0" err="1" smtClean="0"/>
              <a:t>slovní</a:t>
            </a:r>
            <a:r>
              <a:rPr lang="en-US" sz="4800" dirty="0" smtClean="0"/>
              <a:t> </a:t>
            </a:r>
            <a:r>
              <a:rPr lang="en-US" sz="4800" dirty="0" err="1" smtClean="0"/>
              <a:t>spojení</a:t>
            </a:r>
            <a:r>
              <a:rPr lang="en-US" sz="4800" dirty="0" smtClean="0"/>
              <a:t> </a:t>
            </a:r>
            <a:r>
              <a:rPr lang="en-US" sz="4800" dirty="0" err="1" smtClean="0"/>
              <a:t>jsou</a:t>
            </a:r>
            <a:r>
              <a:rPr lang="en-US" sz="4800" dirty="0" smtClean="0"/>
              <a:t> v </a:t>
            </a:r>
            <a:r>
              <a:rPr lang="en-US" sz="4800" dirty="0" err="1" smtClean="0"/>
              <a:t>textu</a:t>
            </a:r>
            <a:r>
              <a:rPr lang="en-US" sz="4800" dirty="0" smtClean="0"/>
              <a:t> </a:t>
            </a:r>
            <a:r>
              <a:rPr lang="en-US" sz="4800" dirty="0" err="1" smtClean="0"/>
              <a:t>uspořádána</a:t>
            </a:r>
            <a:r>
              <a:rPr lang="en-US" sz="4800" dirty="0" smtClean="0"/>
              <a:t> </a:t>
            </a:r>
            <a:r>
              <a:rPr lang="en-US" sz="4800" dirty="0" err="1" smtClean="0"/>
              <a:t>dle</a:t>
            </a:r>
            <a:r>
              <a:rPr lang="en-US" sz="4800" dirty="0" smtClean="0"/>
              <a:t> </a:t>
            </a:r>
            <a:r>
              <a:rPr lang="en-US" sz="4800" dirty="0" err="1" smtClean="0"/>
              <a:t>svého</a:t>
            </a:r>
            <a:r>
              <a:rPr lang="en-US" sz="4800" dirty="0" smtClean="0"/>
              <a:t> </a:t>
            </a:r>
            <a:r>
              <a:rPr lang="en-US" sz="4800" dirty="0" err="1" smtClean="0"/>
              <a:t>významu</a:t>
            </a:r>
            <a:r>
              <a:rPr lang="en-US" sz="4800" dirty="0" smtClean="0"/>
              <a:t> a </a:t>
            </a:r>
            <a:r>
              <a:rPr lang="en-US" sz="4800" dirty="0" err="1" smtClean="0"/>
              <a:t>účinku</a:t>
            </a:r>
            <a:r>
              <a:rPr lang="en-US" sz="4800" dirty="0" smtClean="0"/>
              <a:t>, a to </a:t>
            </a:r>
            <a:r>
              <a:rPr lang="en-US" sz="4800" dirty="0" err="1" smtClean="0"/>
              <a:t>nejčastěji</a:t>
            </a:r>
            <a:r>
              <a:rPr lang="en-US" sz="4800" dirty="0" smtClean="0"/>
              <a:t> </a:t>
            </a:r>
            <a:r>
              <a:rPr lang="en-US" sz="4800" dirty="0" err="1" smtClean="0"/>
              <a:t>od</a:t>
            </a:r>
            <a:r>
              <a:rPr lang="en-US" sz="4800" dirty="0" smtClean="0"/>
              <a:t> </a:t>
            </a:r>
            <a:r>
              <a:rPr lang="en-US" sz="4800" dirty="0" err="1" smtClean="0"/>
              <a:t>slova</a:t>
            </a:r>
            <a:r>
              <a:rPr lang="en-US" sz="4800" dirty="0" smtClean="0"/>
              <a:t> </a:t>
            </a:r>
            <a:r>
              <a:rPr lang="en-US" sz="4800" dirty="0" err="1" smtClean="0"/>
              <a:t>významově</a:t>
            </a:r>
            <a:r>
              <a:rPr lang="en-US" sz="4800" dirty="0" smtClean="0"/>
              <a:t> </a:t>
            </a:r>
            <a:r>
              <a:rPr lang="en-US" sz="4800" dirty="0" err="1" smtClean="0"/>
              <a:t>nejslabšího</a:t>
            </a:r>
            <a:r>
              <a:rPr lang="en-US" sz="4800" dirty="0" smtClean="0"/>
              <a:t> k </a:t>
            </a:r>
            <a:r>
              <a:rPr lang="en-US" sz="4800" dirty="0" err="1" smtClean="0"/>
              <a:t>nejsilnějšímu</a:t>
            </a:r>
            <a:endParaRPr lang="cs-CZ" sz="4800" dirty="0" smtClean="0"/>
          </a:p>
          <a:p>
            <a:pPr lvl="0"/>
            <a:r>
              <a:rPr lang="en-US" sz="4800" b="1" dirty="0" err="1" smtClean="0">
                <a:solidFill>
                  <a:srgbClr val="00B0F0"/>
                </a:solidFill>
              </a:rPr>
              <a:t>př</a:t>
            </a:r>
            <a:r>
              <a:rPr lang="en-US" sz="4800" b="1" dirty="0" smtClean="0">
                <a:solidFill>
                  <a:srgbClr val="00B0F0"/>
                </a:solidFill>
              </a:rPr>
              <a:t>.: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nápoj</a:t>
            </a:r>
            <a:r>
              <a:rPr lang="en-US" sz="4800" b="1" i="1" dirty="0" smtClean="0">
                <a:solidFill>
                  <a:srgbClr val="00B0F0"/>
                </a:solidFill>
              </a:rPr>
              <a:t> to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chutný</a:t>
            </a:r>
            <a:r>
              <a:rPr lang="en-US" sz="4800" b="1" i="1" dirty="0" smtClean="0">
                <a:solidFill>
                  <a:srgbClr val="00B0F0"/>
                </a:solidFill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lahodný</a:t>
            </a:r>
            <a:r>
              <a:rPr lang="en-US" sz="4800" b="1" i="1" dirty="0" smtClean="0">
                <a:solidFill>
                  <a:srgbClr val="00B0F0"/>
                </a:solidFill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chuť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skvělá</a:t>
            </a:r>
            <a:r>
              <a:rPr lang="en-US" sz="4800" b="1" i="1" dirty="0" smtClean="0">
                <a:solidFill>
                  <a:srgbClr val="00B0F0"/>
                </a:solidFill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zlatavý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mok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rajský</a:t>
            </a:r>
            <a:r>
              <a:rPr lang="en-US" sz="4800" b="1" i="1" dirty="0" smtClean="0">
                <a:solidFill>
                  <a:srgbClr val="00B0F0"/>
                </a:solidFill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ba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přímo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božský</a:t>
            </a:r>
            <a:endParaRPr lang="cs-CZ" sz="48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PARADOX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800" dirty="0" err="1" smtClean="0"/>
              <a:t>spojení</a:t>
            </a:r>
            <a:r>
              <a:rPr lang="en-US" sz="4800" dirty="0" smtClean="0"/>
              <a:t> </a:t>
            </a:r>
            <a:r>
              <a:rPr lang="en-US" sz="4800" dirty="0" err="1" smtClean="0"/>
              <a:t>pojmů</a:t>
            </a:r>
            <a:r>
              <a:rPr lang="en-US" sz="4800" dirty="0" smtClean="0"/>
              <a:t>, </a:t>
            </a:r>
            <a:r>
              <a:rPr lang="en-US" sz="4800" dirty="0" err="1" smtClean="0"/>
              <a:t>které</a:t>
            </a:r>
            <a:r>
              <a:rPr lang="en-US" sz="4800" dirty="0" smtClean="0"/>
              <a:t> </a:t>
            </a:r>
            <a:r>
              <a:rPr lang="en-US" sz="4800" dirty="0" err="1" smtClean="0"/>
              <a:t>si</a:t>
            </a:r>
            <a:r>
              <a:rPr lang="en-US" sz="4800" dirty="0" smtClean="0"/>
              <a:t> </a:t>
            </a:r>
            <a:r>
              <a:rPr lang="en-US" sz="4800" dirty="0" err="1" smtClean="0"/>
              <a:t>odporují</a:t>
            </a:r>
            <a:r>
              <a:rPr lang="en-US" sz="4800" dirty="0" smtClean="0"/>
              <a:t>, </a:t>
            </a:r>
            <a:r>
              <a:rPr lang="en-US" sz="4800" dirty="0" err="1" smtClean="0"/>
              <a:t>jsou</a:t>
            </a:r>
            <a:r>
              <a:rPr lang="en-US" sz="4800" dirty="0" smtClean="0"/>
              <a:t> </a:t>
            </a:r>
            <a:r>
              <a:rPr lang="en-US" sz="4800" dirty="0" err="1" smtClean="0"/>
              <a:t>neočekávané</a:t>
            </a:r>
            <a:endParaRPr lang="cs-CZ" sz="4800" dirty="0" smtClean="0"/>
          </a:p>
          <a:p>
            <a:pPr lvl="0"/>
            <a:r>
              <a:rPr lang="en-US" sz="4800" b="1" dirty="0" err="1" smtClean="0">
                <a:solidFill>
                  <a:srgbClr val="00B0F0"/>
                </a:solidFill>
              </a:rPr>
              <a:t>př</a:t>
            </a:r>
            <a:r>
              <a:rPr lang="en-US" sz="4800" b="1" dirty="0" smtClean="0">
                <a:solidFill>
                  <a:srgbClr val="00B0F0"/>
                </a:solidFill>
              </a:rPr>
              <a:t>.: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zemři</a:t>
            </a:r>
            <a:r>
              <a:rPr lang="en-US" sz="4800" b="1" i="1" dirty="0" smtClean="0">
                <a:solidFill>
                  <a:srgbClr val="00B0F0"/>
                </a:solidFill>
              </a:rPr>
              <a:t> a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živ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budeš</a:t>
            </a:r>
            <a:endParaRPr lang="cs-CZ" sz="48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ELIPSA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800" dirty="0" smtClean="0"/>
              <a:t>z </a:t>
            </a:r>
            <a:r>
              <a:rPr lang="en-US" sz="4800" dirty="0" err="1" smtClean="0"/>
              <a:t>textu</a:t>
            </a:r>
            <a:r>
              <a:rPr lang="en-US" sz="4800" dirty="0" smtClean="0"/>
              <a:t> </a:t>
            </a:r>
            <a:r>
              <a:rPr lang="en-US" sz="4800" dirty="0" err="1" smtClean="0"/>
              <a:t>jsou</a:t>
            </a:r>
            <a:r>
              <a:rPr lang="en-US" sz="4800" dirty="0" smtClean="0"/>
              <a:t> </a:t>
            </a:r>
            <a:r>
              <a:rPr lang="en-US" sz="4800" dirty="0" err="1" smtClean="0"/>
              <a:t>vypuštěna</a:t>
            </a:r>
            <a:r>
              <a:rPr lang="en-US" sz="4800" dirty="0" smtClean="0"/>
              <a:t> </a:t>
            </a:r>
            <a:r>
              <a:rPr lang="en-US" sz="4800" dirty="0" err="1" smtClean="0"/>
              <a:t>slova</a:t>
            </a:r>
            <a:r>
              <a:rPr lang="en-US" sz="4800" dirty="0" smtClean="0"/>
              <a:t>, </a:t>
            </a:r>
            <a:r>
              <a:rPr lang="en-US" sz="4800" dirty="0" err="1" smtClean="0"/>
              <a:t>která</a:t>
            </a:r>
            <a:r>
              <a:rPr lang="en-US" sz="4800" dirty="0" smtClean="0"/>
              <a:t> </a:t>
            </a:r>
            <a:r>
              <a:rPr lang="en-US" sz="4800" dirty="0" err="1" smtClean="0"/>
              <a:t>nejsou</a:t>
            </a:r>
            <a:r>
              <a:rPr lang="en-US" sz="4800" dirty="0" smtClean="0"/>
              <a:t> pro </a:t>
            </a:r>
            <a:r>
              <a:rPr lang="en-US" sz="4800" dirty="0" err="1" smtClean="0"/>
              <a:t>obsah</a:t>
            </a:r>
            <a:r>
              <a:rPr lang="en-US" sz="4800" dirty="0" smtClean="0"/>
              <a:t> </a:t>
            </a:r>
            <a:r>
              <a:rPr lang="en-US" sz="4800" dirty="0" err="1" smtClean="0"/>
              <a:t>důležitá</a:t>
            </a:r>
            <a:r>
              <a:rPr lang="en-US" sz="4800" dirty="0" smtClean="0"/>
              <a:t>, z </a:t>
            </a:r>
            <a:r>
              <a:rPr lang="en-US" sz="4800" dirty="0" err="1" smtClean="0"/>
              <a:t>kontextu</a:t>
            </a:r>
            <a:r>
              <a:rPr lang="en-US" sz="4800" dirty="0" smtClean="0"/>
              <a:t> </a:t>
            </a:r>
            <a:r>
              <a:rPr lang="en-US" sz="4800" dirty="0" err="1" smtClean="0"/>
              <a:t>jsou</a:t>
            </a:r>
            <a:r>
              <a:rPr lang="en-US" sz="4800" dirty="0" smtClean="0"/>
              <a:t> </a:t>
            </a:r>
            <a:r>
              <a:rPr lang="en-US" sz="4800" dirty="0" err="1" smtClean="0"/>
              <a:t>snadno</a:t>
            </a:r>
            <a:r>
              <a:rPr lang="en-US" sz="4800" dirty="0" smtClean="0"/>
              <a:t> </a:t>
            </a:r>
            <a:r>
              <a:rPr lang="en-US" sz="4800" dirty="0" err="1" smtClean="0"/>
              <a:t>podvědomě</a:t>
            </a:r>
            <a:r>
              <a:rPr lang="en-US" sz="4800" dirty="0" smtClean="0"/>
              <a:t> </a:t>
            </a:r>
            <a:r>
              <a:rPr lang="en-US" sz="4800" dirty="0" err="1" smtClean="0"/>
              <a:t>doplnitelná</a:t>
            </a:r>
            <a:endParaRPr lang="cs-CZ" sz="4800" dirty="0" smtClean="0"/>
          </a:p>
          <a:p>
            <a:pPr lvl="0"/>
            <a:r>
              <a:rPr lang="en-US" sz="4800" b="1" dirty="0" err="1" smtClean="0">
                <a:solidFill>
                  <a:srgbClr val="00B0F0"/>
                </a:solidFill>
              </a:rPr>
              <a:t>př</a:t>
            </a:r>
            <a:r>
              <a:rPr lang="en-US" sz="4800" b="1" dirty="0" smtClean="0">
                <a:solidFill>
                  <a:srgbClr val="00B0F0"/>
                </a:solidFill>
              </a:rPr>
              <a:t>.: </a:t>
            </a:r>
            <a:r>
              <a:rPr lang="en-US" sz="4800" b="1" i="1" dirty="0" smtClean="0">
                <a:solidFill>
                  <a:srgbClr val="00B0F0"/>
                </a:solidFill>
              </a:rPr>
              <a:t>je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devět</a:t>
            </a:r>
            <a:r>
              <a:rPr lang="en-US" sz="4800" b="1" dirty="0" smtClean="0">
                <a:solidFill>
                  <a:srgbClr val="00B0F0"/>
                </a:solidFill>
              </a:rPr>
              <a:t> (je </a:t>
            </a:r>
            <a:r>
              <a:rPr lang="en-US" sz="4800" b="1" dirty="0" err="1" smtClean="0">
                <a:solidFill>
                  <a:srgbClr val="00B0F0"/>
                </a:solidFill>
              </a:rPr>
              <a:t>devět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hodin</a:t>
            </a:r>
            <a:r>
              <a:rPr lang="en-US" sz="4800" b="1" dirty="0" smtClean="0">
                <a:solidFill>
                  <a:srgbClr val="00B0F0"/>
                </a:solidFill>
              </a:rPr>
              <a:t>)</a:t>
            </a:r>
            <a:endParaRPr lang="cs-CZ" sz="48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AKROSTICHON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800" dirty="0" err="1" smtClean="0"/>
              <a:t>počáteční</a:t>
            </a:r>
            <a:r>
              <a:rPr lang="en-US" sz="4800" dirty="0" smtClean="0"/>
              <a:t> </a:t>
            </a:r>
            <a:r>
              <a:rPr lang="en-US" sz="4800" dirty="0" err="1" smtClean="0"/>
              <a:t>písmena</a:t>
            </a:r>
            <a:r>
              <a:rPr lang="en-US" sz="4800" dirty="0" smtClean="0"/>
              <a:t> (</a:t>
            </a:r>
            <a:r>
              <a:rPr lang="en-US" sz="4800" dirty="0" err="1" smtClean="0"/>
              <a:t>slabiky</a:t>
            </a:r>
            <a:r>
              <a:rPr lang="en-US" sz="4800" dirty="0" smtClean="0"/>
              <a:t>) </a:t>
            </a:r>
            <a:r>
              <a:rPr lang="en-US" sz="4800" dirty="0" err="1" smtClean="0"/>
              <a:t>veršů</a:t>
            </a:r>
            <a:r>
              <a:rPr lang="en-US" sz="4800" dirty="0" smtClean="0"/>
              <a:t> </a:t>
            </a:r>
            <a:r>
              <a:rPr lang="en-US" sz="4800" dirty="0" err="1" smtClean="0"/>
              <a:t>básně</a:t>
            </a:r>
            <a:r>
              <a:rPr lang="en-US" sz="4800" dirty="0" smtClean="0"/>
              <a:t> (</a:t>
            </a:r>
            <a:r>
              <a:rPr lang="en-US" sz="4800" dirty="0" err="1" smtClean="0"/>
              <a:t>sloky</a:t>
            </a:r>
            <a:r>
              <a:rPr lang="en-US" sz="4800" dirty="0" smtClean="0"/>
              <a:t>) </a:t>
            </a:r>
            <a:r>
              <a:rPr lang="en-US" sz="4800" dirty="0" err="1" smtClean="0"/>
              <a:t>dávají</a:t>
            </a:r>
            <a:r>
              <a:rPr lang="en-US" sz="4800" dirty="0" smtClean="0"/>
              <a:t> </a:t>
            </a:r>
            <a:r>
              <a:rPr lang="en-US" sz="4800" dirty="0" err="1" smtClean="0"/>
              <a:t>při</a:t>
            </a:r>
            <a:r>
              <a:rPr lang="en-US" sz="4800" dirty="0" smtClean="0"/>
              <a:t> </a:t>
            </a:r>
            <a:r>
              <a:rPr lang="en-US" sz="4800" dirty="0" err="1" smtClean="0"/>
              <a:t>čtení</a:t>
            </a:r>
            <a:r>
              <a:rPr lang="en-US" sz="4800" dirty="0" smtClean="0"/>
              <a:t> </a:t>
            </a:r>
            <a:r>
              <a:rPr lang="en-US" sz="4800" dirty="0" err="1" smtClean="0"/>
              <a:t>shora</a:t>
            </a:r>
            <a:r>
              <a:rPr lang="en-US" sz="4800" dirty="0" smtClean="0"/>
              <a:t> </a:t>
            </a:r>
            <a:r>
              <a:rPr lang="en-US" sz="4800" dirty="0" err="1" smtClean="0"/>
              <a:t>dolů</a:t>
            </a:r>
            <a:r>
              <a:rPr lang="en-US" sz="4800" dirty="0" smtClean="0"/>
              <a:t> </a:t>
            </a:r>
            <a:r>
              <a:rPr lang="en-US" sz="4800" dirty="0" err="1" smtClean="0"/>
              <a:t>smysl</a:t>
            </a:r>
            <a:endParaRPr lang="cs-CZ" sz="4800" dirty="0" smtClean="0"/>
          </a:p>
          <a:p>
            <a:pPr lvl="0"/>
            <a:r>
              <a:rPr lang="en-US" sz="4800" dirty="0" err="1" smtClean="0"/>
              <a:t>tvoří</a:t>
            </a:r>
            <a:r>
              <a:rPr lang="en-US" sz="4800" dirty="0" smtClean="0"/>
              <a:t> se </a:t>
            </a:r>
            <a:r>
              <a:rPr lang="en-US" sz="4800" dirty="0" err="1" smtClean="0"/>
              <a:t>takto</a:t>
            </a:r>
            <a:r>
              <a:rPr lang="en-US" sz="4800" dirty="0" smtClean="0"/>
              <a:t> </a:t>
            </a:r>
            <a:r>
              <a:rPr lang="en-US" sz="4800" dirty="0" err="1" smtClean="0"/>
              <a:t>slova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 </a:t>
            </a:r>
            <a:r>
              <a:rPr lang="en-US" sz="4800" dirty="0" err="1" smtClean="0"/>
              <a:t>celé</a:t>
            </a:r>
            <a:r>
              <a:rPr lang="en-US" sz="4800" dirty="0" smtClean="0"/>
              <a:t> </a:t>
            </a:r>
            <a:r>
              <a:rPr lang="en-US" sz="4800" dirty="0" err="1" smtClean="0"/>
              <a:t>věty</a:t>
            </a:r>
            <a:endParaRPr lang="cs-CZ" sz="4800" dirty="0" smtClean="0"/>
          </a:p>
          <a:p>
            <a:pPr>
              <a:buNone/>
            </a:pPr>
            <a:endParaRPr lang="cs-CZ" sz="4800" dirty="0" smtClean="0"/>
          </a:p>
          <a:p>
            <a:pPr lvl="0"/>
            <a:r>
              <a:rPr lang="en-US" sz="4800" b="1" dirty="0" smtClean="0">
                <a:solidFill>
                  <a:srgbClr val="0070C0"/>
                </a:solidFill>
              </a:rPr>
              <a:t>EXKLAMACE</a:t>
            </a:r>
            <a:endParaRPr lang="cs-CZ" sz="4800" dirty="0" smtClean="0">
              <a:solidFill>
                <a:srgbClr val="0070C0"/>
              </a:solidFill>
            </a:endParaRPr>
          </a:p>
          <a:p>
            <a:pPr lvl="0"/>
            <a:r>
              <a:rPr lang="en-US" sz="4800" dirty="0" err="1" smtClean="0"/>
              <a:t>vzrušené</a:t>
            </a:r>
            <a:r>
              <a:rPr lang="en-US" sz="4800" dirty="0" smtClean="0"/>
              <a:t> </a:t>
            </a:r>
            <a:r>
              <a:rPr lang="en-US" sz="4800" dirty="0" err="1" smtClean="0"/>
              <a:t>básnické</a:t>
            </a:r>
            <a:r>
              <a:rPr lang="en-US" sz="4800" dirty="0" smtClean="0"/>
              <a:t> </a:t>
            </a:r>
            <a:r>
              <a:rPr lang="en-US" sz="4800" dirty="0" err="1" smtClean="0"/>
              <a:t>zvolání</a:t>
            </a:r>
            <a:endParaRPr lang="cs-CZ" sz="4800" dirty="0" smtClean="0"/>
          </a:p>
          <a:p>
            <a:pPr lvl="0"/>
            <a:r>
              <a:rPr lang="en-US" sz="4800" b="1" dirty="0" err="1" smtClean="0">
                <a:solidFill>
                  <a:srgbClr val="00B0F0"/>
                </a:solidFill>
              </a:rPr>
              <a:t>př</a:t>
            </a:r>
            <a:r>
              <a:rPr lang="en-US" sz="4800" b="1" dirty="0" smtClean="0">
                <a:solidFill>
                  <a:srgbClr val="00B0F0"/>
                </a:solidFill>
              </a:rPr>
              <a:t>.: </a:t>
            </a:r>
            <a:r>
              <a:rPr lang="cs-CZ" sz="4800" b="1" i="1" dirty="0" err="1" smtClean="0">
                <a:solidFill>
                  <a:srgbClr val="00B0F0"/>
                </a:solidFill>
              </a:rPr>
              <a:t>J</a:t>
            </a:r>
            <a:r>
              <a:rPr lang="en-US" sz="4800" b="1" i="1" dirty="0" err="1" smtClean="0">
                <a:solidFill>
                  <a:srgbClr val="00B0F0"/>
                </a:solidFill>
              </a:rPr>
              <a:t>aká</a:t>
            </a:r>
            <a:r>
              <a:rPr lang="en-US" sz="4800" b="1" i="1" dirty="0" smtClean="0">
                <a:solidFill>
                  <a:srgbClr val="00B0F0"/>
                </a:solidFill>
              </a:rPr>
              <a:t> </a:t>
            </a:r>
            <a:r>
              <a:rPr lang="en-US" sz="4800" b="1" i="1" dirty="0" smtClean="0">
                <a:solidFill>
                  <a:srgbClr val="00B0F0"/>
                </a:solidFill>
              </a:rPr>
              <a:t>to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krása</a:t>
            </a:r>
            <a:r>
              <a:rPr lang="en-US" sz="4800" b="1" i="1" dirty="0" smtClean="0">
                <a:solidFill>
                  <a:srgbClr val="00B0F0"/>
                </a:solidFill>
              </a:rPr>
              <a:t>!</a:t>
            </a:r>
            <a:endParaRPr lang="cs-CZ" sz="4800" b="1" dirty="0" smtClean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ŘEČNICKÉ FIGURY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>
                <a:solidFill>
                  <a:srgbClr val="0070C0"/>
                </a:solidFill>
              </a:rPr>
              <a:t>APOSTROFA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en-US" b="1" dirty="0" err="1"/>
              <a:t>řečnické</a:t>
            </a:r>
            <a:r>
              <a:rPr lang="en-US" b="1" dirty="0"/>
              <a:t> </a:t>
            </a:r>
            <a:r>
              <a:rPr lang="en-US" b="1" dirty="0" err="1"/>
              <a:t>oslovení</a:t>
            </a:r>
            <a:r>
              <a:rPr lang="en-US" dirty="0"/>
              <a:t> </a:t>
            </a:r>
            <a:r>
              <a:rPr lang="en-US" dirty="0" err="1"/>
              <a:t>nepřítomné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neživého</a:t>
            </a:r>
            <a:r>
              <a:rPr lang="en-US" dirty="0"/>
              <a:t> </a:t>
            </a:r>
            <a:r>
              <a:rPr lang="en-US" dirty="0" err="1"/>
              <a:t>předmětu</a:t>
            </a:r>
            <a:r>
              <a:rPr lang="en-US" dirty="0"/>
              <a:t> </a:t>
            </a:r>
            <a:endParaRPr lang="cs-CZ" dirty="0"/>
          </a:p>
          <a:p>
            <a:pPr lvl="0"/>
            <a:r>
              <a:rPr lang="en-US" b="1" dirty="0" err="1">
                <a:solidFill>
                  <a:srgbClr val="00B0F0"/>
                </a:solidFill>
              </a:rPr>
              <a:t>př</a:t>
            </a:r>
            <a:r>
              <a:rPr lang="en-US" b="1" dirty="0">
                <a:solidFill>
                  <a:srgbClr val="00B0F0"/>
                </a:solidFill>
              </a:rPr>
              <a:t>.: </a:t>
            </a:r>
            <a:r>
              <a:rPr lang="en-US" b="1" i="1" dirty="0" err="1">
                <a:solidFill>
                  <a:srgbClr val="00B0F0"/>
                </a:solidFill>
              </a:rPr>
              <a:t>hoj</a:t>
            </a:r>
            <a:r>
              <a:rPr lang="en-US" b="1" i="1" dirty="0">
                <a:solidFill>
                  <a:srgbClr val="00B0F0"/>
                </a:solidFill>
              </a:rPr>
              <a:t>, </a:t>
            </a:r>
            <a:r>
              <a:rPr lang="en-US" b="1" i="1" dirty="0" err="1">
                <a:solidFill>
                  <a:srgbClr val="00B0F0"/>
                </a:solidFill>
              </a:rPr>
              <a:t>ty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Štědrý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večere</a:t>
            </a:r>
            <a:r>
              <a:rPr lang="en-US" b="1" i="1" dirty="0">
                <a:solidFill>
                  <a:srgbClr val="00B0F0"/>
                </a:solidFill>
              </a:rPr>
              <a:t>, </a:t>
            </a:r>
            <a:r>
              <a:rPr lang="en-US" b="1" i="1" dirty="0" err="1">
                <a:solidFill>
                  <a:srgbClr val="00B0F0"/>
                </a:solidFill>
              </a:rPr>
              <a:t>ty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tajemný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svátku</a:t>
            </a:r>
            <a:endParaRPr lang="cs-CZ" b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  <a:endParaRPr lang="cs-CZ" dirty="0"/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ŘEČNICKÁ OTÁZKA, ŘEČNICKÁ ODPOVĚĎ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en-US" dirty="0"/>
              <a:t>u </a:t>
            </a:r>
            <a:r>
              <a:rPr lang="en-US" dirty="0" err="1"/>
              <a:t>řečnické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 </a:t>
            </a:r>
            <a:r>
              <a:rPr lang="en-US" dirty="0" err="1"/>
              <a:t>neočekáváme</a:t>
            </a:r>
            <a:r>
              <a:rPr lang="en-US" dirty="0"/>
              <a:t> </a:t>
            </a:r>
            <a:r>
              <a:rPr lang="en-US" dirty="0" err="1"/>
              <a:t>odpověď</a:t>
            </a:r>
            <a:endParaRPr lang="cs-CZ" dirty="0"/>
          </a:p>
          <a:p>
            <a:pPr lvl="0"/>
            <a:r>
              <a:rPr lang="en-US" dirty="0" err="1"/>
              <a:t>jedná</a:t>
            </a:r>
            <a:r>
              <a:rPr lang="en-US" dirty="0"/>
              <a:t> se o </a:t>
            </a:r>
            <a:r>
              <a:rPr lang="en-US" dirty="0" err="1"/>
              <a:t>zdůraznění</a:t>
            </a:r>
            <a:r>
              <a:rPr lang="en-US" dirty="0"/>
              <a:t> </a:t>
            </a:r>
            <a:r>
              <a:rPr lang="en-US" dirty="0" err="1"/>
              <a:t>skutečnosti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je v </a:t>
            </a:r>
            <a:r>
              <a:rPr lang="en-US" dirty="0" err="1"/>
              <a:t>otázce</a:t>
            </a:r>
            <a:r>
              <a:rPr lang="en-US" dirty="0"/>
              <a:t> </a:t>
            </a:r>
            <a:r>
              <a:rPr lang="en-US" dirty="0" err="1"/>
              <a:t>obsažena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529</Words>
  <Application>Microsoft Office PowerPoint</Application>
  <PresentationFormat>Předvádění na obrazovce (4:3)</PresentationFormat>
  <Paragraphs>157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BÁSNICKÉ PROSTŘEDKY</vt:lpstr>
      <vt:lpstr>RÝM</vt:lpstr>
      <vt:lpstr> TROPY - jazykové prostředky uměleckého stylu, které spočívají v přenášení významu </vt:lpstr>
      <vt:lpstr>TROPY</vt:lpstr>
      <vt:lpstr> FIGURY - jazykové prostředky uměleckého stylu založené na opakování, hromadění, zvláštním pořádku hlásek, slov či celých syntaktických celků </vt:lpstr>
      <vt:lpstr>FIGURY</vt:lpstr>
      <vt:lpstr>FIGURY</vt:lpstr>
      <vt:lpstr>ŘEČNICKÉ FIGURY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BÁSNICKÉ PROSTŘEDKY</dc:title>
  <dc:creator>yvett</dc:creator>
  <cp:lastModifiedBy>yvett</cp:lastModifiedBy>
  <cp:revision>7</cp:revision>
  <dcterms:created xsi:type="dcterms:W3CDTF">2022-11-20T18:58:22Z</dcterms:created>
  <dcterms:modified xsi:type="dcterms:W3CDTF">2022-11-22T09:37:09Z</dcterms:modified>
</cp:coreProperties>
</file>