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71B5-AAF2-4990-BF1B-D37BF4A4BA00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6429-4E08-46D9-BA93-BD707E107F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71B5-AAF2-4990-BF1B-D37BF4A4BA00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6429-4E08-46D9-BA93-BD707E107F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71B5-AAF2-4990-BF1B-D37BF4A4BA00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6429-4E08-46D9-BA93-BD707E107F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71B5-AAF2-4990-BF1B-D37BF4A4BA00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6429-4E08-46D9-BA93-BD707E107F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71B5-AAF2-4990-BF1B-D37BF4A4BA00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6429-4E08-46D9-BA93-BD707E107F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71B5-AAF2-4990-BF1B-D37BF4A4BA00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6429-4E08-46D9-BA93-BD707E107F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71B5-AAF2-4990-BF1B-D37BF4A4BA00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6429-4E08-46D9-BA93-BD707E107F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71B5-AAF2-4990-BF1B-D37BF4A4BA00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6429-4E08-46D9-BA93-BD707E107F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71B5-AAF2-4990-BF1B-D37BF4A4BA00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6429-4E08-46D9-BA93-BD707E107F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71B5-AAF2-4990-BF1B-D37BF4A4BA00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6429-4E08-46D9-BA93-BD707E107F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71B5-AAF2-4990-BF1B-D37BF4A4BA00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6429-4E08-46D9-BA93-BD707E107F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A71B5-AAF2-4990-BF1B-D37BF4A4BA00}" type="datetimeFigureOut">
              <a:rPr lang="cs-CZ" smtClean="0"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36429-4E08-46D9-BA93-BD707E107F9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ANTICKÁ LITERATURA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14. st. př. </a:t>
            </a:r>
            <a:r>
              <a:rPr lang="cs-CZ" b="1" dirty="0" err="1" smtClean="0">
                <a:solidFill>
                  <a:srgbClr val="C00000"/>
                </a:solidFill>
              </a:rPr>
              <a:t>Kr</a:t>
            </a:r>
            <a:r>
              <a:rPr lang="cs-CZ" b="1" dirty="0" smtClean="0">
                <a:solidFill>
                  <a:srgbClr val="C00000"/>
                </a:solidFill>
              </a:rPr>
              <a:t>. – 4. st. po </a:t>
            </a:r>
            <a:r>
              <a:rPr lang="cs-CZ" b="1" dirty="0" err="1" smtClean="0">
                <a:solidFill>
                  <a:srgbClr val="C00000"/>
                </a:solidFill>
              </a:rPr>
              <a:t>Kr</a:t>
            </a:r>
            <a:r>
              <a:rPr lang="cs-CZ" b="1" dirty="0" smtClean="0">
                <a:solidFill>
                  <a:srgbClr val="C00000"/>
                </a:solidFill>
              </a:rPr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ŘÍMSKÁ LITERATURA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 (3. st. př. </a:t>
            </a:r>
            <a:r>
              <a:rPr lang="cs-CZ" b="1" dirty="0" err="1" smtClean="0">
                <a:solidFill>
                  <a:srgbClr val="FF0000"/>
                </a:solidFill>
              </a:rPr>
              <a:t>Kr</a:t>
            </a:r>
            <a:r>
              <a:rPr lang="cs-CZ" b="1" dirty="0" smtClean="0">
                <a:solidFill>
                  <a:srgbClr val="FF0000"/>
                </a:solidFill>
              </a:rPr>
              <a:t>. </a:t>
            </a:r>
            <a:r>
              <a:rPr lang="cs-CZ" b="1" dirty="0">
                <a:solidFill>
                  <a:srgbClr val="FF0000"/>
                </a:solidFill>
              </a:rPr>
              <a:t>– 5. st. p</a:t>
            </a:r>
            <a:r>
              <a:rPr lang="cs-CZ" b="1" dirty="0" smtClean="0">
                <a:solidFill>
                  <a:srgbClr val="FF0000"/>
                </a:solidFill>
              </a:rPr>
              <a:t>o </a:t>
            </a:r>
            <a:r>
              <a:rPr lang="cs-CZ" b="1" dirty="0" err="1" smtClean="0">
                <a:solidFill>
                  <a:srgbClr val="FF0000"/>
                </a:solidFill>
              </a:rPr>
              <a:t>Kr</a:t>
            </a:r>
            <a:r>
              <a:rPr lang="cs-CZ" b="1" dirty="0" smtClean="0">
                <a:solidFill>
                  <a:srgbClr val="FF0000"/>
                </a:solidFill>
              </a:rPr>
              <a:t>.)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řecká literatura a kultura byla pro Římany vzorem</a:t>
            </a:r>
          </a:p>
          <a:p>
            <a:r>
              <a:rPr lang="cs-CZ" sz="3600" b="1" dirty="0" smtClean="0">
                <a:solidFill>
                  <a:srgbClr val="0070C0"/>
                </a:solidFill>
              </a:rPr>
              <a:t>Období archaické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b="1" dirty="0" smtClean="0"/>
              <a:t>(3. – 1. st. př. </a:t>
            </a:r>
            <a:r>
              <a:rPr lang="cs-CZ" sz="3600" b="1" dirty="0" err="1" smtClean="0"/>
              <a:t>Kr</a:t>
            </a:r>
            <a:r>
              <a:rPr lang="cs-CZ" sz="3600" b="1" dirty="0" smtClean="0"/>
              <a:t>.)</a:t>
            </a:r>
          </a:p>
          <a:p>
            <a:r>
              <a:rPr lang="cs-CZ" sz="3600" b="1" dirty="0" smtClean="0">
                <a:solidFill>
                  <a:srgbClr val="0070C0"/>
                </a:solidFill>
              </a:rPr>
              <a:t>Období </a:t>
            </a:r>
            <a:r>
              <a:rPr lang="cs-CZ" sz="3600" b="1" dirty="0">
                <a:solidFill>
                  <a:srgbClr val="0070C0"/>
                </a:solidFill>
              </a:rPr>
              <a:t>klasické – zlatý věk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b="1" dirty="0"/>
              <a:t>(1. st. </a:t>
            </a:r>
            <a:r>
              <a:rPr lang="cs-CZ" sz="3600" b="1" dirty="0" smtClean="0"/>
              <a:t>př. </a:t>
            </a:r>
            <a:r>
              <a:rPr lang="cs-CZ" sz="3600" b="1" dirty="0" err="1" smtClean="0"/>
              <a:t>Kr</a:t>
            </a:r>
            <a:r>
              <a:rPr lang="cs-CZ" sz="3600" b="1" dirty="0" smtClean="0"/>
              <a:t>. </a:t>
            </a:r>
            <a:r>
              <a:rPr lang="cs-CZ" sz="3600" b="1" dirty="0"/>
              <a:t>– 14. </a:t>
            </a:r>
            <a:r>
              <a:rPr lang="cs-CZ" sz="3600" b="1" dirty="0" smtClean="0"/>
              <a:t>po </a:t>
            </a:r>
            <a:r>
              <a:rPr lang="cs-CZ" sz="3600" b="1" dirty="0" err="1" smtClean="0"/>
              <a:t>Kr</a:t>
            </a:r>
            <a:r>
              <a:rPr lang="cs-CZ" sz="3600" b="1" dirty="0" smtClean="0"/>
              <a:t>.)</a:t>
            </a:r>
          </a:p>
          <a:p>
            <a:r>
              <a:rPr lang="cs-CZ" sz="3600" b="1" dirty="0" smtClean="0">
                <a:solidFill>
                  <a:srgbClr val="0070C0"/>
                </a:solidFill>
              </a:rPr>
              <a:t>Období </a:t>
            </a:r>
            <a:r>
              <a:rPr lang="cs-CZ" sz="3600" b="1" dirty="0" err="1" smtClean="0">
                <a:solidFill>
                  <a:srgbClr val="0070C0"/>
                </a:solidFill>
              </a:rPr>
              <a:t>postklasické</a:t>
            </a:r>
            <a:r>
              <a:rPr lang="cs-CZ" sz="3600" b="1" dirty="0" smtClean="0">
                <a:solidFill>
                  <a:srgbClr val="0070C0"/>
                </a:solidFill>
              </a:rPr>
              <a:t> – stříbrný věk </a:t>
            </a:r>
            <a:r>
              <a:rPr lang="cs-CZ" sz="3600" b="1" dirty="0"/>
              <a:t>(1. – 6. </a:t>
            </a:r>
            <a:r>
              <a:rPr lang="cs-CZ" sz="3600" b="1" dirty="0" smtClean="0"/>
              <a:t>st</a:t>
            </a:r>
            <a:r>
              <a:rPr lang="cs-CZ" sz="3600" b="1" dirty="0"/>
              <a:t>. po </a:t>
            </a:r>
            <a:r>
              <a:rPr lang="cs-CZ" sz="3600" b="1" dirty="0" err="1"/>
              <a:t>Kr</a:t>
            </a:r>
            <a:r>
              <a:rPr lang="cs-CZ" sz="3600" b="1" dirty="0"/>
              <a:t>.)</a:t>
            </a:r>
            <a:endParaRPr lang="cs-CZ" sz="36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Období archaické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(</a:t>
            </a:r>
            <a:r>
              <a:rPr lang="cs-CZ" b="1" dirty="0">
                <a:solidFill>
                  <a:srgbClr val="FF0000"/>
                </a:solidFill>
              </a:rPr>
              <a:t>3. – 1. st. př. </a:t>
            </a:r>
            <a:r>
              <a:rPr lang="cs-CZ" b="1" dirty="0" err="1" smtClean="0">
                <a:solidFill>
                  <a:srgbClr val="FF0000"/>
                </a:solidFill>
              </a:rPr>
              <a:t>Kr</a:t>
            </a:r>
            <a:r>
              <a:rPr lang="cs-CZ" b="1" dirty="0" smtClean="0">
                <a:solidFill>
                  <a:srgbClr val="FF0000"/>
                </a:solidFill>
              </a:rPr>
              <a:t>.)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sz="4000" dirty="0"/>
              <a:t>vzniká tzv. </a:t>
            </a:r>
            <a:r>
              <a:rPr lang="cs-CZ" sz="4000" b="1" dirty="0">
                <a:solidFill>
                  <a:srgbClr val="C00000"/>
                </a:solidFill>
              </a:rPr>
              <a:t>římská komedie</a:t>
            </a:r>
            <a:r>
              <a:rPr lang="cs-CZ" sz="4000" dirty="0">
                <a:solidFill>
                  <a:srgbClr val="C00000"/>
                </a:solidFill>
              </a:rPr>
              <a:t> </a:t>
            </a:r>
            <a:r>
              <a:rPr lang="cs-CZ" sz="4000" dirty="0"/>
              <a:t>– hrdiny jsou zamilovaní mladíci, dívky, které upadly do otroctví, nevěstky, prohnaní otroci, zklamaní otcové a </a:t>
            </a:r>
            <a:r>
              <a:rPr lang="cs-CZ" sz="4000" dirty="0" smtClean="0"/>
              <a:t>lakomci</a:t>
            </a:r>
          </a:p>
          <a:p>
            <a:pPr lvl="0"/>
            <a:endParaRPr lang="cs-CZ" sz="4000" b="1" dirty="0"/>
          </a:p>
          <a:p>
            <a:pPr>
              <a:buNone/>
            </a:pPr>
            <a:r>
              <a:rPr lang="cs-CZ" sz="4000" b="1" dirty="0" smtClean="0">
                <a:solidFill>
                  <a:srgbClr val="C00000"/>
                </a:solidFill>
              </a:rPr>
              <a:t>TITUS MACCIUS PLAUTUS</a:t>
            </a:r>
          </a:p>
          <a:p>
            <a:r>
              <a:rPr lang="cs-CZ" dirty="0"/>
              <a:t>ř</a:t>
            </a:r>
            <a:r>
              <a:rPr lang="cs-CZ" dirty="0" smtClean="0"/>
              <a:t>ímský dramatik, autor komedií</a:t>
            </a:r>
          </a:p>
          <a:p>
            <a:r>
              <a:rPr lang="cs-CZ" dirty="0"/>
              <a:t>v</a:t>
            </a:r>
            <a:r>
              <a:rPr lang="cs-CZ" dirty="0" smtClean="0"/>
              <a:t>nesl do her zpěvné árie (dnešní operety)</a:t>
            </a:r>
          </a:p>
          <a:p>
            <a:r>
              <a:rPr lang="cs-CZ" dirty="0"/>
              <a:t>j</a:t>
            </a:r>
            <a:r>
              <a:rPr lang="cs-CZ" dirty="0" smtClean="0"/>
              <a:t>eho hry – </a:t>
            </a:r>
            <a:r>
              <a:rPr lang="cs-CZ" b="1" dirty="0" smtClean="0">
                <a:solidFill>
                  <a:srgbClr val="0070C0"/>
                </a:solidFill>
              </a:rPr>
              <a:t>vtipné, množství komických situací a dialogů</a:t>
            </a:r>
          </a:p>
          <a:p>
            <a:pPr>
              <a:buNone/>
            </a:pPr>
            <a:endParaRPr lang="cs-CZ" dirty="0" smtClean="0"/>
          </a:p>
          <a:p>
            <a:r>
              <a:rPr lang="cs-CZ" sz="4000" b="1" dirty="0" smtClean="0">
                <a:solidFill>
                  <a:srgbClr val="C00000"/>
                </a:solidFill>
              </a:rPr>
              <a:t>Komedie o hrnci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otrok ukradl  lakomému </a:t>
            </a:r>
            <a:r>
              <a:rPr lang="cs-CZ" dirty="0" err="1" smtClean="0"/>
              <a:t>Euklionovi</a:t>
            </a:r>
            <a:r>
              <a:rPr lang="cs-CZ" dirty="0" smtClean="0"/>
              <a:t> poklad, aby pomohl milencům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b="1" dirty="0" smtClean="0"/>
              <a:t>hra se stala předlohou pro </a:t>
            </a:r>
            <a:r>
              <a:rPr lang="cs-CZ" b="1" dirty="0" err="1" smtClean="0"/>
              <a:t>Moliérova</a:t>
            </a:r>
            <a:r>
              <a:rPr lang="cs-CZ" b="1" dirty="0" smtClean="0"/>
              <a:t> Lakomce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Období klasické – zlatý věk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>
                <a:solidFill>
                  <a:srgbClr val="FF0000"/>
                </a:solidFill>
              </a:rPr>
              <a:t>1. st. př. </a:t>
            </a:r>
            <a:r>
              <a:rPr lang="cs-CZ" dirty="0" err="1" smtClean="0">
                <a:solidFill>
                  <a:srgbClr val="FF0000"/>
                </a:solidFill>
              </a:rPr>
              <a:t>Kr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r>
              <a:rPr lang="cs-CZ" dirty="0">
                <a:solidFill>
                  <a:srgbClr val="FF0000"/>
                </a:solidFill>
              </a:rPr>
              <a:t>– 14. </a:t>
            </a:r>
            <a:r>
              <a:rPr lang="cs-CZ" dirty="0" smtClean="0">
                <a:solidFill>
                  <a:srgbClr val="FF0000"/>
                </a:solidFill>
              </a:rPr>
              <a:t>po </a:t>
            </a:r>
            <a:r>
              <a:rPr lang="cs-CZ" dirty="0" err="1" smtClean="0">
                <a:solidFill>
                  <a:srgbClr val="FF0000"/>
                </a:solidFill>
              </a:rPr>
              <a:t>Kr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arenR"/>
            </a:pPr>
            <a:r>
              <a:rPr lang="cs-CZ" sz="4000" b="1" dirty="0" smtClean="0">
                <a:solidFill>
                  <a:srgbClr val="C00000"/>
                </a:solidFill>
              </a:rPr>
              <a:t>Období Ciceronovo </a:t>
            </a:r>
            <a:r>
              <a:rPr lang="cs-CZ" dirty="0" smtClean="0"/>
              <a:t>– rozvoj prózy, </a:t>
            </a:r>
            <a:r>
              <a:rPr lang="cs-CZ" b="1" dirty="0" smtClean="0">
                <a:solidFill>
                  <a:srgbClr val="00B050"/>
                </a:solidFill>
              </a:rPr>
              <a:t>řečnictví</a:t>
            </a:r>
            <a:r>
              <a:rPr lang="cs-CZ" dirty="0" smtClean="0"/>
              <a:t>, dějepisectví</a:t>
            </a:r>
          </a:p>
          <a:p>
            <a:pPr>
              <a:buNone/>
            </a:pPr>
            <a:endParaRPr lang="cs-CZ" sz="3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sz="3400" b="1" dirty="0" err="1" smtClean="0">
                <a:solidFill>
                  <a:srgbClr val="C00000"/>
                </a:solidFill>
              </a:rPr>
              <a:t>Marcus</a:t>
            </a:r>
            <a:r>
              <a:rPr lang="cs-CZ" sz="3400" b="1" dirty="0" smtClean="0">
                <a:solidFill>
                  <a:srgbClr val="C00000"/>
                </a:solidFill>
              </a:rPr>
              <a:t> </a:t>
            </a:r>
            <a:r>
              <a:rPr lang="cs-CZ" sz="3400" b="1" dirty="0" err="1">
                <a:solidFill>
                  <a:srgbClr val="C00000"/>
                </a:solidFill>
              </a:rPr>
              <a:t>Tullius</a:t>
            </a:r>
            <a:r>
              <a:rPr lang="cs-CZ" sz="3400" b="1" dirty="0">
                <a:solidFill>
                  <a:srgbClr val="C00000"/>
                </a:solidFill>
              </a:rPr>
              <a:t> CICERO</a:t>
            </a:r>
          </a:p>
          <a:p>
            <a:pPr lvl="0"/>
            <a:r>
              <a:rPr lang="cs-CZ" sz="3300" dirty="0"/>
              <a:t>vynikající </a:t>
            </a:r>
            <a:r>
              <a:rPr lang="cs-CZ" sz="3300" b="1" dirty="0">
                <a:solidFill>
                  <a:srgbClr val="0070C0"/>
                </a:solidFill>
              </a:rPr>
              <a:t>řečník</a:t>
            </a:r>
            <a:r>
              <a:rPr lang="cs-CZ" sz="3300" dirty="0"/>
              <a:t>, vzor klasické latiny, </a:t>
            </a:r>
            <a:r>
              <a:rPr lang="cs-CZ" sz="3300" b="1" dirty="0">
                <a:solidFill>
                  <a:srgbClr val="00B050"/>
                </a:solidFill>
              </a:rPr>
              <a:t>jeho projevy vynikají logickou stavbou, jsou jazykově působivé, pokládá řečnické otázky </a:t>
            </a:r>
            <a:r>
              <a:rPr lang="cs-CZ" sz="3300" dirty="0"/>
              <a:t>(</a:t>
            </a:r>
            <a:r>
              <a:rPr lang="cs-CZ" sz="3300" dirty="0" smtClean="0"/>
              <a:t>filipiky – usvědčující projev </a:t>
            </a:r>
            <a:r>
              <a:rPr lang="cs-CZ" sz="3300" dirty="0"/>
              <a:t>proti nepřátelům republikánství</a:t>
            </a:r>
            <a:r>
              <a:rPr lang="cs-CZ" sz="3300" dirty="0" smtClean="0"/>
              <a:t>)</a:t>
            </a:r>
          </a:p>
          <a:p>
            <a:pPr lvl="0">
              <a:buNone/>
            </a:pPr>
            <a:endParaRPr lang="cs-CZ" dirty="0"/>
          </a:p>
          <a:p>
            <a:pPr>
              <a:buNone/>
            </a:pPr>
            <a:r>
              <a:rPr lang="cs-CZ" sz="3400" b="1" dirty="0" err="1">
                <a:solidFill>
                  <a:srgbClr val="C00000"/>
                </a:solidFill>
              </a:rPr>
              <a:t>Gaius</a:t>
            </a:r>
            <a:r>
              <a:rPr lang="cs-CZ" sz="3400" b="1" dirty="0">
                <a:solidFill>
                  <a:srgbClr val="C00000"/>
                </a:solidFill>
              </a:rPr>
              <a:t> </a:t>
            </a:r>
            <a:r>
              <a:rPr lang="cs-CZ" sz="3400" b="1" dirty="0" err="1">
                <a:solidFill>
                  <a:srgbClr val="C00000"/>
                </a:solidFill>
              </a:rPr>
              <a:t>Iulius</a:t>
            </a:r>
            <a:r>
              <a:rPr lang="cs-CZ" sz="3400" b="1" dirty="0">
                <a:solidFill>
                  <a:srgbClr val="C00000"/>
                </a:solidFill>
              </a:rPr>
              <a:t> CAESAR</a:t>
            </a:r>
          </a:p>
          <a:p>
            <a:pPr lvl="0"/>
            <a:r>
              <a:rPr lang="cs-CZ" sz="3300" dirty="0"/>
              <a:t>vojevůdce, dobyvatel, politik, historik</a:t>
            </a:r>
          </a:p>
          <a:p>
            <a:r>
              <a:rPr lang="cs-CZ" sz="3300" b="1" dirty="0" smtClean="0">
                <a:solidFill>
                  <a:srgbClr val="C00000"/>
                </a:solidFill>
              </a:rPr>
              <a:t>Zápisky </a:t>
            </a:r>
            <a:r>
              <a:rPr lang="cs-CZ" sz="3300" b="1" dirty="0">
                <a:solidFill>
                  <a:srgbClr val="C00000"/>
                </a:solidFill>
              </a:rPr>
              <a:t>o válce galské</a:t>
            </a:r>
            <a:endParaRPr lang="cs-CZ" sz="3300" dirty="0">
              <a:solidFill>
                <a:srgbClr val="C00000"/>
              </a:solidFill>
            </a:endParaRPr>
          </a:p>
          <a:p>
            <a:pPr lvl="0"/>
            <a:r>
              <a:rPr lang="cs-CZ" sz="3300" dirty="0"/>
              <a:t>slohově vytříbené </a:t>
            </a:r>
            <a:r>
              <a:rPr lang="cs-CZ" sz="3300" b="1" dirty="0">
                <a:solidFill>
                  <a:srgbClr val="00B050"/>
                </a:solidFill>
              </a:rPr>
              <a:t>paměti, 7 knih</a:t>
            </a:r>
          </a:p>
          <a:p>
            <a:pPr lvl="0"/>
            <a:r>
              <a:rPr lang="cs-CZ" sz="3300" dirty="0"/>
              <a:t>hájí tažení do Galie jako politickou nutnost pro bezpečnost Říma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Období klasické – zlatý věk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(1. st. př. </a:t>
            </a:r>
            <a:r>
              <a:rPr lang="cs-CZ" dirty="0" err="1" smtClean="0">
                <a:solidFill>
                  <a:srgbClr val="FF0000"/>
                </a:solidFill>
              </a:rPr>
              <a:t>Kr</a:t>
            </a:r>
            <a:r>
              <a:rPr lang="cs-CZ" dirty="0" smtClean="0">
                <a:solidFill>
                  <a:srgbClr val="FF0000"/>
                </a:solidFill>
              </a:rPr>
              <a:t>. – 14. po </a:t>
            </a:r>
            <a:r>
              <a:rPr lang="cs-CZ" dirty="0" err="1" smtClean="0">
                <a:solidFill>
                  <a:srgbClr val="FF0000"/>
                </a:solidFill>
              </a:rPr>
              <a:t>Kr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5100" b="1" dirty="0" smtClean="0">
                <a:solidFill>
                  <a:srgbClr val="C00000"/>
                </a:solidFill>
              </a:rPr>
              <a:t>2) </a:t>
            </a:r>
            <a:r>
              <a:rPr lang="cs-CZ" sz="5100" b="1" dirty="0">
                <a:solidFill>
                  <a:srgbClr val="C00000"/>
                </a:solidFill>
              </a:rPr>
              <a:t>období Augustovo</a:t>
            </a:r>
            <a:r>
              <a:rPr lang="cs-CZ" sz="5100" dirty="0">
                <a:solidFill>
                  <a:srgbClr val="C00000"/>
                </a:solidFill>
              </a:rPr>
              <a:t> </a:t>
            </a:r>
            <a:r>
              <a:rPr lang="cs-CZ" dirty="0"/>
              <a:t>– </a:t>
            </a:r>
            <a:r>
              <a:rPr lang="cs-CZ" b="1" dirty="0">
                <a:solidFill>
                  <a:srgbClr val="0070C0"/>
                </a:solidFill>
              </a:rPr>
              <a:t>císař </a:t>
            </a:r>
            <a:r>
              <a:rPr lang="cs-CZ" b="1" dirty="0" err="1">
                <a:solidFill>
                  <a:srgbClr val="0070C0"/>
                </a:solidFill>
              </a:rPr>
              <a:t>Octavianus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Augustus</a:t>
            </a:r>
            <a:r>
              <a:rPr lang="cs-CZ" b="1" dirty="0">
                <a:solidFill>
                  <a:srgbClr val="0070C0"/>
                </a:solidFill>
              </a:rPr>
              <a:t> vládl silnému Římu </a:t>
            </a:r>
            <a:r>
              <a:rPr lang="cs-CZ" dirty="0"/>
              <a:t>(podpora literatury, která oslavovala staré římské ctnosti a tradice římského národa)</a:t>
            </a:r>
          </a:p>
          <a:p>
            <a:pPr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sz="3600" b="1" dirty="0" smtClean="0">
                <a:solidFill>
                  <a:srgbClr val="C00000"/>
                </a:solidFill>
              </a:rPr>
              <a:t>PUBLIUS VERGILIUS MARO </a:t>
            </a:r>
            <a:r>
              <a:rPr lang="cs-CZ" dirty="0" smtClean="0"/>
              <a:t>(nejvýznamnější epik)</a:t>
            </a:r>
          </a:p>
          <a:p>
            <a:r>
              <a:rPr lang="cs-CZ" sz="3600" b="1" dirty="0" smtClean="0">
                <a:solidFill>
                  <a:srgbClr val="C00000"/>
                </a:solidFill>
              </a:rPr>
              <a:t>Zpěvy pastýřské </a:t>
            </a:r>
            <a:r>
              <a:rPr lang="cs-CZ" dirty="0" smtClean="0"/>
              <a:t>(</a:t>
            </a:r>
            <a:r>
              <a:rPr lang="cs-CZ" dirty="0" err="1" smtClean="0"/>
              <a:t>Bucolica</a:t>
            </a:r>
            <a:r>
              <a:rPr lang="cs-CZ" dirty="0" smtClean="0"/>
              <a:t>, podle </a:t>
            </a:r>
            <a:r>
              <a:rPr lang="cs-CZ" dirty="0" err="1" smtClean="0"/>
              <a:t>Theokritova</a:t>
            </a:r>
            <a:r>
              <a:rPr lang="cs-CZ" dirty="0" smtClean="0"/>
              <a:t> vzoru)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b="1" dirty="0" smtClean="0">
                <a:solidFill>
                  <a:srgbClr val="00B050"/>
                </a:solidFill>
              </a:rPr>
              <a:t>10 idylických básní o ideálním světě pastýřů </a:t>
            </a:r>
            <a:r>
              <a:rPr lang="cs-CZ" dirty="0" smtClean="0"/>
              <a:t>(alegorie o světě bez válek a násilí)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None/>
            </a:pPr>
            <a:r>
              <a:rPr lang="cs-CZ" sz="3600" b="1" dirty="0" smtClean="0">
                <a:solidFill>
                  <a:srgbClr val="C00000"/>
                </a:solidFill>
              </a:rPr>
              <a:t>PUBLIUS OVIDIUS NASO</a:t>
            </a:r>
          </a:p>
          <a:p>
            <a:r>
              <a:rPr lang="cs-CZ" dirty="0"/>
              <a:t>j</a:t>
            </a:r>
            <a:r>
              <a:rPr lang="cs-CZ" dirty="0" smtClean="0"/>
              <a:t>eho poezie je svěží, plná fantazie, analyzuje milostný cit ve všech jeho podobách</a:t>
            </a:r>
          </a:p>
          <a:p>
            <a:r>
              <a:rPr lang="cs-CZ" sz="3600" b="1" dirty="0" smtClean="0">
                <a:solidFill>
                  <a:srgbClr val="C00000"/>
                </a:solidFill>
              </a:rPr>
              <a:t>Umění milovat </a:t>
            </a:r>
            <a:r>
              <a:rPr lang="cs-CZ" b="1" dirty="0" smtClean="0">
                <a:solidFill>
                  <a:srgbClr val="C00000"/>
                </a:solidFill>
              </a:rPr>
              <a:t>(3 díly)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básnická sbírka radící ženám a mužům, jak si získat a uchovat lásku</a:t>
            </a:r>
          </a:p>
          <a:p>
            <a:r>
              <a:rPr lang="cs-CZ" sz="3600" b="1" dirty="0" smtClean="0">
                <a:solidFill>
                  <a:srgbClr val="C00000"/>
                </a:solidFill>
              </a:rPr>
              <a:t>Listy milostné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/>
              <a:t> </a:t>
            </a:r>
            <a:r>
              <a:rPr lang="cs-CZ" sz="3600" b="1" dirty="0" smtClean="0">
                <a:solidFill>
                  <a:srgbClr val="0070C0"/>
                </a:solidFill>
              </a:rPr>
              <a:t>fiktivní dopisy, píšou je svým partnerům slavné mytické hrdinky</a:t>
            </a:r>
          </a:p>
          <a:p>
            <a:r>
              <a:rPr lang="cs-CZ" sz="3600" b="1" dirty="0" smtClean="0">
                <a:solidFill>
                  <a:srgbClr val="C00000"/>
                </a:solidFill>
              </a:rPr>
              <a:t>Proměny</a:t>
            </a:r>
            <a:endParaRPr lang="cs-CZ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PUBLIUS OVIDIUS NASO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PROMĚNY (asi 8. st. po </a:t>
            </a:r>
            <a:r>
              <a:rPr lang="cs-CZ" b="1" dirty="0" err="1" smtClean="0">
                <a:solidFill>
                  <a:srgbClr val="FF0000"/>
                </a:solidFill>
              </a:rPr>
              <a:t>Kr</a:t>
            </a:r>
            <a:r>
              <a:rPr lang="cs-CZ" b="1" dirty="0" smtClean="0">
                <a:solidFill>
                  <a:srgbClr val="FF0000"/>
                </a:solidFill>
              </a:rPr>
              <a:t>.)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5100" b="1" dirty="0" smtClean="0">
                <a:solidFill>
                  <a:srgbClr val="C00000"/>
                </a:solidFill>
              </a:rPr>
              <a:t>PROMĚNY (METAMORPHOSES)</a:t>
            </a:r>
          </a:p>
          <a:p>
            <a:r>
              <a:rPr lang="cs-CZ" sz="4000" dirty="0"/>
              <a:t>n</a:t>
            </a:r>
            <a:r>
              <a:rPr lang="cs-CZ" sz="4000" dirty="0" smtClean="0"/>
              <a:t>ejrozsáhlejší dílo Ovidiovy tvorby</a:t>
            </a:r>
          </a:p>
          <a:p>
            <a:r>
              <a:rPr lang="cs-CZ" sz="4000" dirty="0"/>
              <a:t>e</a:t>
            </a:r>
            <a:r>
              <a:rPr lang="cs-CZ" sz="4000" dirty="0" smtClean="0"/>
              <a:t>pická veršovaná skladba</a:t>
            </a:r>
          </a:p>
          <a:p>
            <a:r>
              <a:rPr lang="cs-CZ" sz="4000" dirty="0"/>
              <a:t>d</a:t>
            </a:r>
            <a:r>
              <a:rPr lang="cs-CZ" sz="4000" dirty="0" smtClean="0"/>
              <a:t>ílo prodchnuto </a:t>
            </a:r>
            <a:r>
              <a:rPr lang="cs-CZ" sz="4000" b="1" dirty="0" smtClean="0">
                <a:solidFill>
                  <a:srgbClr val="00B050"/>
                </a:solidFill>
              </a:rPr>
              <a:t>pocitem pomíjivosti a proměnlivosti světa</a:t>
            </a:r>
          </a:p>
          <a:p>
            <a:r>
              <a:rPr lang="cs-CZ" sz="4000" b="1" dirty="0">
                <a:solidFill>
                  <a:srgbClr val="00B050"/>
                </a:solidFill>
              </a:rPr>
              <a:t>d</a:t>
            </a:r>
            <a:r>
              <a:rPr lang="cs-CZ" sz="4000" b="1" dirty="0" smtClean="0">
                <a:solidFill>
                  <a:srgbClr val="00B050"/>
                </a:solidFill>
              </a:rPr>
              <a:t>ůraz na fantazii a smyslovost</a:t>
            </a:r>
          </a:p>
          <a:p>
            <a:r>
              <a:rPr lang="cs-CZ" sz="4000" b="1" dirty="0" smtClean="0">
                <a:solidFill>
                  <a:srgbClr val="0070C0"/>
                </a:solidFill>
              </a:rPr>
              <a:t>250 bájí </a:t>
            </a:r>
            <a:r>
              <a:rPr lang="cs-CZ" sz="4000" dirty="0" smtClean="0"/>
              <a:t>– </a:t>
            </a:r>
            <a:r>
              <a:rPr lang="cs-CZ" sz="4000" dirty="0" smtClean="0">
                <a:solidFill>
                  <a:srgbClr val="0070C0"/>
                </a:solidFill>
              </a:rPr>
              <a:t>básnicky zpracované báje, téma proměny </a:t>
            </a:r>
          </a:p>
          <a:p>
            <a:r>
              <a:rPr lang="cs-CZ" sz="4000" dirty="0">
                <a:solidFill>
                  <a:srgbClr val="C00000"/>
                </a:solidFill>
              </a:rPr>
              <a:t>s</a:t>
            </a:r>
            <a:r>
              <a:rPr lang="cs-CZ" sz="4000" dirty="0" smtClean="0">
                <a:solidFill>
                  <a:srgbClr val="C00000"/>
                </a:solidFill>
              </a:rPr>
              <a:t>polečný znak – proměny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/>
              <a:t> </a:t>
            </a:r>
            <a:r>
              <a:rPr lang="cs-CZ" sz="4000" b="1" dirty="0" smtClean="0">
                <a:solidFill>
                  <a:srgbClr val="0070C0"/>
                </a:solidFill>
              </a:rPr>
              <a:t>člověk se mění v rostlinu, živočicha, kámen</a:t>
            </a:r>
          </a:p>
          <a:p>
            <a:pPr>
              <a:buNone/>
            </a:pPr>
            <a:endParaRPr lang="cs-CZ" sz="35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3500" dirty="0"/>
              <a:t> </a:t>
            </a:r>
            <a:r>
              <a:rPr lang="cs-CZ" sz="3500" dirty="0" smtClean="0"/>
              <a:t>např. nymfa </a:t>
            </a:r>
            <a:r>
              <a:rPr lang="cs-CZ" sz="3500" dirty="0" err="1" smtClean="0"/>
              <a:t>Dafné</a:t>
            </a:r>
            <a:r>
              <a:rPr lang="cs-CZ" sz="3500" dirty="0" smtClean="0"/>
              <a:t>, odmítající </a:t>
            </a:r>
            <a:r>
              <a:rPr lang="cs-CZ" sz="3500" dirty="0" err="1" smtClean="0"/>
              <a:t>Apollonovu</a:t>
            </a:r>
            <a:r>
              <a:rPr lang="cs-CZ" sz="3500" dirty="0" smtClean="0"/>
              <a:t> lásku, se promění ve vavřín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/>
              <a:t> </a:t>
            </a:r>
            <a:r>
              <a:rPr lang="cs-CZ" sz="3500" dirty="0" smtClean="0"/>
              <a:t>pyšná matka </a:t>
            </a:r>
            <a:r>
              <a:rPr lang="cs-CZ" sz="3500" dirty="0" err="1" smtClean="0"/>
              <a:t>Nyobé</a:t>
            </a:r>
            <a:r>
              <a:rPr lang="cs-CZ" sz="3500" dirty="0" smtClean="0"/>
              <a:t>, potrestaná smrtí svých krásných dětí, se mění v plačící kámen 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/>
              <a:t> </a:t>
            </a:r>
            <a:r>
              <a:rPr lang="cs-CZ" sz="3500" dirty="0" smtClean="0"/>
              <a:t>věrní manželé po smrti splynou v strom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/>
              <a:t> </a:t>
            </a:r>
            <a:r>
              <a:rPr lang="cs-CZ" sz="3500" dirty="0" err="1"/>
              <a:t>C</a:t>
            </a:r>
            <a:r>
              <a:rPr lang="cs-CZ" sz="3500" dirty="0" err="1" smtClean="0"/>
              <a:t>aesar</a:t>
            </a:r>
            <a:r>
              <a:rPr lang="cs-CZ" sz="3500" dirty="0" smtClean="0"/>
              <a:t> se mění v hvězdu</a:t>
            </a:r>
            <a:endParaRPr lang="cs-CZ" sz="3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Období </a:t>
            </a:r>
            <a:r>
              <a:rPr lang="cs-CZ" b="1" dirty="0" err="1">
                <a:solidFill>
                  <a:srgbClr val="FF0000"/>
                </a:solidFill>
              </a:rPr>
              <a:t>postklasické</a:t>
            </a:r>
            <a:r>
              <a:rPr lang="cs-CZ" b="1" dirty="0">
                <a:solidFill>
                  <a:srgbClr val="FF0000"/>
                </a:solidFill>
              </a:rPr>
              <a:t> – stříbrný věk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>
                <a:solidFill>
                  <a:srgbClr val="FF0000"/>
                </a:solidFill>
              </a:rPr>
              <a:t>1. – 6. St. po </a:t>
            </a:r>
            <a:r>
              <a:rPr lang="cs-CZ" dirty="0" err="1">
                <a:solidFill>
                  <a:srgbClr val="FF0000"/>
                </a:solidFill>
              </a:rPr>
              <a:t>Kr</a:t>
            </a:r>
            <a:r>
              <a:rPr lang="cs-CZ" dirty="0">
                <a:solidFill>
                  <a:srgbClr val="FF0000"/>
                </a:solidFill>
              </a:rPr>
              <a:t>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rozvoj </a:t>
            </a:r>
            <a:r>
              <a:rPr lang="cs-CZ" b="1" dirty="0">
                <a:solidFill>
                  <a:srgbClr val="0070C0"/>
                </a:solidFill>
              </a:rPr>
              <a:t>epiky, bajky, satiry, epigramu, filosofie, dějepisectví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sz="3600" b="1" dirty="0" smtClean="0">
                <a:solidFill>
                  <a:srgbClr val="C00000"/>
                </a:solidFill>
              </a:rPr>
              <a:t>LUCIUS ANNANEUS </a:t>
            </a:r>
            <a:r>
              <a:rPr lang="cs-CZ" sz="3600" b="1" dirty="0">
                <a:solidFill>
                  <a:srgbClr val="C00000"/>
                </a:solidFill>
              </a:rPr>
              <a:t>SENECA</a:t>
            </a:r>
            <a:endParaRPr lang="cs-CZ" sz="3600" dirty="0">
              <a:solidFill>
                <a:srgbClr val="C00000"/>
              </a:solidFill>
            </a:endParaRPr>
          </a:p>
          <a:p>
            <a:pPr lvl="0"/>
            <a:r>
              <a:rPr lang="cs-CZ" dirty="0"/>
              <a:t>filosof, básník, dramatik, vychovatel a </a:t>
            </a:r>
            <a:r>
              <a:rPr lang="cs-CZ" b="1" dirty="0"/>
              <a:t>rádce císaře </a:t>
            </a:r>
            <a:r>
              <a:rPr lang="cs-CZ" b="1" dirty="0" err="1"/>
              <a:t>Nerona</a:t>
            </a:r>
            <a:endParaRPr lang="cs-CZ" b="1" dirty="0"/>
          </a:p>
          <a:p>
            <a:pPr lvl="0"/>
            <a:r>
              <a:rPr lang="cs-CZ" dirty="0"/>
              <a:t>byl </a:t>
            </a:r>
            <a:r>
              <a:rPr lang="cs-CZ" b="1" dirty="0">
                <a:solidFill>
                  <a:srgbClr val="0070C0"/>
                </a:solidFill>
              </a:rPr>
              <a:t>obviněn ze spiknutí a donucen k sebevraždě</a:t>
            </a:r>
          </a:p>
          <a:p>
            <a:pPr lvl="0"/>
            <a:r>
              <a:rPr lang="cs-CZ" dirty="0"/>
              <a:t>stoupenec </a:t>
            </a:r>
            <a:r>
              <a:rPr lang="cs-CZ" b="1" dirty="0">
                <a:solidFill>
                  <a:srgbClr val="0070C0"/>
                </a:solidFill>
              </a:rPr>
              <a:t>stoicismu</a:t>
            </a:r>
            <a:r>
              <a:rPr lang="cs-CZ" dirty="0"/>
              <a:t> </a:t>
            </a:r>
            <a:r>
              <a:rPr lang="cs-CZ" b="1" dirty="0"/>
              <a:t>(filosofický směr usilující o moudrost a životní vyrovnanost</a:t>
            </a:r>
            <a:r>
              <a:rPr lang="cs-CZ" b="1" dirty="0" smtClean="0"/>
              <a:t>)</a:t>
            </a:r>
          </a:p>
          <a:p>
            <a:pPr lvl="0"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r>
              <a:rPr lang="cs-CZ" b="1" dirty="0" smtClean="0">
                <a:solidFill>
                  <a:srgbClr val="C00000"/>
                </a:solidFill>
              </a:rPr>
              <a:t>Šílící Herkules; </a:t>
            </a:r>
            <a:r>
              <a:rPr lang="cs-CZ" b="1" dirty="0" err="1" smtClean="0">
                <a:solidFill>
                  <a:srgbClr val="C00000"/>
                </a:solidFill>
              </a:rPr>
              <a:t>Trójanky</a:t>
            </a:r>
            <a:endParaRPr lang="cs-CZ" b="1" dirty="0">
              <a:solidFill>
                <a:srgbClr val="C0000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cs-CZ" dirty="0"/>
              <a:t>tragédie složené na tradiční řecké náměty, potlačena psychologie postav</a:t>
            </a:r>
          </a:p>
          <a:p>
            <a:pPr lvl="0">
              <a:buFont typeface="Wingdings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vzývání mrtvých, popisy sebevražd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Období </a:t>
            </a:r>
            <a:r>
              <a:rPr lang="cs-CZ" b="1" dirty="0" err="1" smtClean="0">
                <a:solidFill>
                  <a:srgbClr val="FF0000"/>
                </a:solidFill>
              </a:rPr>
              <a:t>postklasické</a:t>
            </a:r>
            <a:r>
              <a:rPr lang="cs-CZ" b="1" dirty="0" smtClean="0">
                <a:solidFill>
                  <a:srgbClr val="FF0000"/>
                </a:solidFill>
              </a:rPr>
              <a:t> – stříbrný věk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>
                <a:solidFill>
                  <a:srgbClr val="FF0000"/>
                </a:solidFill>
              </a:rPr>
              <a:t>(1. – 6. St. po </a:t>
            </a:r>
            <a:r>
              <a:rPr lang="cs-CZ" dirty="0" err="1" smtClean="0">
                <a:solidFill>
                  <a:srgbClr val="FF0000"/>
                </a:solidFill>
              </a:rPr>
              <a:t>Kr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C00000"/>
                </a:solidFill>
              </a:rPr>
              <a:t>MARCUS AURELIUS ANTONIUS</a:t>
            </a:r>
            <a:endParaRPr lang="cs-CZ" dirty="0">
              <a:solidFill>
                <a:srgbClr val="C00000"/>
              </a:solidFill>
            </a:endParaRPr>
          </a:p>
          <a:p>
            <a:pPr lvl="0"/>
            <a:r>
              <a:rPr lang="cs-CZ" dirty="0"/>
              <a:t>římský císař, filosof, stoupenec </a:t>
            </a:r>
            <a:r>
              <a:rPr lang="cs-CZ" dirty="0" smtClean="0"/>
              <a:t>stoicismu </a:t>
            </a:r>
            <a:endParaRPr lang="cs-CZ" dirty="0"/>
          </a:p>
          <a:p>
            <a:r>
              <a:rPr lang="cs-CZ" b="1" dirty="0" smtClean="0">
                <a:solidFill>
                  <a:srgbClr val="C00000"/>
                </a:solidFill>
              </a:rPr>
              <a:t>Hovory </a:t>
            </a:r>
            <a:r>
              <a:rPr lang="cs-CZ" b="1" dirty="0">
                <a:solidFill>
                  <a:srgbClr val="C00000"/>
                </a:solidFill>
              </a:rPr>
              <a:t>k sobě</a:t>
            </a:r>
            <a:endParaRPr lang="cs-CZ" dirty="0">
              <a:solidFill>
                <a:srgbClr val="C0000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0070C0"/>
                </a:solidFill>
              </a:rPr>
              <a:t> řecky </a:t>
            </a:r>
            <a:r>
              <a:rPr lang="cs-CZ" b="1" dirty="0">
                <a:solidFill>
                  <a:srgbClr val="0070C0"/>
                </a:solidFill>
              </a:rPr>
              <a:t>psané filosofické úvahy o pomíjivosti věcí lidských </a:t>
            </a:r>
            <a:endParaRPr lang="cs-CZ" b="1" dirty="0" smtClean="0">
              <a:solidFill>
                <a:srgbClr val="0070C0"/>
              </a:solidFill>
            </a:endParaRPr>
          </a:p>
          <a:p>
            <a:pPr lvl="0"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GAIUS PETRONIUS ARBITER</a:t>
            </a:r>
          </a:p>
          <a:p>
            <a:r>
              <a:rPr lang="cs-CZ" dirty="0"/>
              <a:t>n</a:t>
            </a:r>
            <a:r>
              <a:rPr lang="cs-CZ" dirty="0" smtClean="0"/>
              <a:t>adaný, vzdělaný, </a:t>
            </a:r>
            <a:r>
              <a:rPr lang="cs-CZ" b="1" dirty="0" smtClean="0">
                <a:solidFill>
                  <a:srgbClr val="0070C0"/>
                </a:solidFill>
              </a:rPr>
              <a:t>poradce na dvoře císaře </a:t>
            </a:r>
            <a:r>
              <a:rPr lang="cs-CZ" b="1" dirty="0" err="1" smtClean="0">
                <a:solidFill>
                  <a:srgbClr val="0070C0"/>
                </a:solidFill>
              </a:rPr>
              <a:t>Nerona</a:t>
            </a:r>
            <a:endParaRPr lang="cs-CZ" b="1" dirty="0" smtClean="0">
              <a:solidFill>
                <a:srgbClr val="0070C0"/>
              </a:solidFill>
            </a:endParaRPr>
          </a:p>
          <a:p>
            <a:r>
              <a:rPr lang="cs-CZ" b="1" dirty="0">
                <a:solidFill>
                  <a:srgbClr val="0070C0"/>
                </a:solidFill>
              </a:rPr>
              <a:t>k</a:t>
            </a:r>
            <a:r>
              <a:rPr lang="cs-CZ" b="1" dirty="0" smtClean="0">
                <a:solidFill>
                  <a:srgbClr val="0070C0"/>
                </a:solidFill>
              </a:rPr>
              <a:t>dyž upadl v nemilost, ukončil svůj život sebevraždou</a:t>
            </a:r>
          </a:p>
          <a:p>
            <a:r>
              <a:rPr lang="cs-CZ" b="1" dirty="0" err="1" smtClean="0">
                <a:solidFill>
                  <a:srgbClr val="C00000"/>
                </a:solidFill>
              </a:rPr>
              <a:t>Satiricon</a:t>
            </a:r>
            <a:endParaRPr lang="cs-CZ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satirický román, dochovaly se zlomky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např. Hostina u </a:t>
            </a:r>
            <a:r>
              <a:rPr lang="cs-CZ" dirty="0" err="1" smtClean="0"/>
              <a:t>Trimalchiona</a:t>
            </a:r>
            <a:r>
              <a:rPr lang="cs-CZ" dirty="0" smtClean="0"/>
              <a:t> (obraz omezenosti a povýšenosti zbohatlíků)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492</Words>
  <Application>Microsoft Office PowerPoint</Application>
  <PresentationFormat>Předvádění na obrazovce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ANTICKÁ LITERATURA</vt:lpstr>
      <vt:lpstr> ŘÍMSKÁ LITERATURA  (3. st. př. Kr. – 5. st. po Kr.) </vt:lpstr>
      <vt:lpstr>Období archaické  (3. – 1. st. př. Kr.)</vt:lpstr>
      <vt:lpstr>Období klasické – zlatý věk  (1. st. př. Kr. – 14. po Kr.)</vt:lpstr>
      <vt:lpstr>Období klasické – zlatý věk  (1. st. př. Kr. – 14. po Kr.)</vt:lpstr>
      <vt:lpstr>PUBLIUS OVIDIUS NASO PROMĚNY (asi 8. st. po Kr.)</vt:lpstr>
      <vt:lpstr>Období postklasické – stříbrný věk  (1. – 6. St. po Kr.)</vt:lpstr>
      <vt:lpstr>Období postklasické – stříbrný věk  (1. – 6. St. po Kr.)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ANTICKÁ LITERATURA</dc:title>
  <dc:creator>yvett</dc:creator>
  <cp:lastModifiedBy>yvett</cp:lastModifiedBy>
  <cp:revision>7</cp:revision>
  <dcterms:created xsi:type="dcterms:W3CDTF">2022-12-12T20:43:38Z</dcterms:created>
  <dcterms:modified xsi:type="dcterms:W3CDTF">2022-12-12T21:48:19Z</dcterms:modified>
</cp:coreProperties>
</file>