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ABFC-EE77-41FB-9993-55A7EE4FA642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976F-D92C-4171-B8C7-5C3D69B7E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ABFC-EE77-41FB-9993-55A7EE4FA642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976F-D92C-4171-B8C7-5C3D69B7E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ABFC-EE77-41FB-9993-55A7EE4FA642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976F-D92C-4171-B8C7-5C3D69B7E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ABFC-EE77-41FB-9993-55A7EE4FA642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976F-D92C-4171-B8C7-5C3D69B7E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ABFC-EE77-41FB-9993-55A7EE4FA642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976F-D92C-4171-B8C7-5C3D69B7E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ABFC-EE77-41FB-9993-55A7EE4FA642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976F-D92C-4171-B8C7-5C3D69B7E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ABFC-EE77-41FB-9993-55A7EE4FA642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976F-D92C-4171-B8C7-5C3D69B7E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ABFC-EE77-41FB-9993-55A7EE4FA642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976F-D92C-4171-B8C7-5C3D69B7E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ABFC-EE77-41FB-9993-55A7EE4FA642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976F-D92C-4171-B8C7-5C3D69B7E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ABFC-EE77-41FB-9993-55A7EE4FA642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976F-D92C-4171-B8C7-5C3D69B7E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ABFC-EE77-41FB-9993-55A7EE4FA642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976F-D92C-4171-B8C7-5C3D69B7E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3ABFC-EE77-41FB-9993-55A7EE4FA642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F976F-D92C-4171-B8C7-5C3D69B7E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4900" b="1" dirty="0" smtClean="0">
                <a:solidFill>
                  <a:srgbClr val="FF0000"/>
                </a:solidFill>
              </a:rPr>
              <a:t>ANTICKÁ LITERATURA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 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C00000"/>
                </a:solidFill>
              </a:rPr>
              <a:t>14. st. př. </a:t>
            </a:r>
            <a:r>
              <a:rPr lang="cs-CZ" sz="3600" b="1" dirty="0" err="1" smtClean="0">
                <a:solidFill>
                  <a:srgbClr val="C00000"/>
                </a:solidFill>
              </a:rPr>
              <a:t>Kr</a:t>
            </a:r>
            <a:r>
              <a:rPr lang="cs-CZ" sz="3600" b="1" dirty="0" smtClean="0">
                <a:solidFill>
                  <a:srgbClr val="C00000"/>
                </a:solidFill>
              </a:rPr>
              <a:t>. – 4. st. </a:t>
            </a:r>
            <a:r>
              <a:rPr lang="cs-CZ" sz="3600" b="1" dirty="0">
                <a:solidFill>
                  <a:srgbClr val="C00000"/>
                </a:solidFill>
              </a:rPr>
              <a:t>p</a:t>
            </a:r>
            <a:r>
              <a:rPr lang="cs-CZ" sz="3600" b="1" dirty="0" smtClean="0">
                <a:solidFill>
                  <a:srgbClr val="C00000"/>
                </a:solidFill>
              </a:rPr>
              <a:t>o </a:t>
            </a:r>
            <a:r>
              <a:rPr lang="cs-CZ" sz="3600" b="1" dirty="0" err="1" smtClean="0">
                <a:solidFill>
                  <a:srgbClr val="C00000"/>
                </a:solidFill>
              </a:rPr>
              <a:t>Kr</a:t>
            </a:r>
            <a:r>
              <a:rPr lang="cs-CZ" sz="3600" b="1" dirty="0" smtClean="0">
                <a:solidFill>
                  <a:srgbClr val="C00000"/>
                </a:solidFill>
              </a:rPr>
              <a:t>.</a:t>
            </a:r>
            <a:endParaRPr lang="cs-CZ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DOBA ATTICKÁ (KLASICKÁ)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(5. – 4. st. př. </a:t>
            </a:r>
            <a:r>
              <a:rPr lang="cs-CZ" b="1" dirty="0" err="1" smtClean="0">
                <a:solidFill>
                  <a:srgbClr val="FF0000"/>
                </a:solidFill>
              </a:rPr>
              <a:t>Kr</a:t>
            </a:r>
            <a:r>
              <a:rPr lang="cs-CZ" b="1" dirty="0" smtClean="0">
                <a:solidFill>
                  <a:srgbClr val="FF0000"/>
                </a:solidFill>
              </a:rPr>
              <a:t>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3800" b="1" dirty="0" smtClean="0">
                <a:solidFill>
                  <a:srgbClr val="C00000"/>
                </a:solidFill>
              </a:rPr>
              <a:t>ARISTOTELES</a:t>
            </a:r>
          </a:p>
          <a:p>
            <a:r>
              <a:rPr lang="cs-CZ" dirty="0"/>
              <a:t>f</a:t>
            </a:r>
            <a:r>
              <a:rPr lang="cs-CZ" dirty="0" smtClean="0"/>
              <a:t>ilosof, učenec, žák Platóna</a:t>
            </a:r>
          </a:p>
          <a:p>
            <a:r>
              <a:rPr lang="cs-CZ" dirty="0"/>
              <a:t>v</a:t>
            </a:r>
            <a:r>
              <a:rPr lang="cs-CZ" dirty="0" smtClean="0"/>
              <a:t>ychovatel Alexandra Velikého</a:t>
            </a:r>
          </a:p>
          <a:p>
            <a:r>
              <a:rPr lang="cs-CZ" dirty="0"/>
              <a:t>z</a:t>
            </a:r>
            <a:r>
              <a:rPr lang="cs-CZ" dirty="0" smtClean="0"/>
              <a:t>akladatel logiky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Poetika </a:t>
            </a:r>
            <a:r>
              <a:rPr lang="cs-CZ" dirty="0" smtClean="0"/>
              <a:t>– základy slovesného umění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Rétorika </a:t>
            </a:r>
            <a:r>
              <a:rPr lang="cs-CZ" dirty="0" smtClean="0"/>
              <a:t>– </a:t>
            </a:r>
            <a:r>
              <a:rPr lang="cs-CZ" b="1" dirty="0" smtClean="0">
                <a:solidFill>
                  <a:srgbClr val="0070C0"/>
                </a:solidFill>
              </a:rPr>
              <a:t>základy řečnického umění </a:t>
            </a:r>
            <a:r>
              <a:rPr lang="cs-CZ" dirty="0" smtClean="0"/>
              <a:t>(význam hlavně pro veřejnou činnost)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DOBA HELÉNISTICKÁ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>
                <a:solidFill>
                  <a:srgbClr val="FF0000"/>
                </a:solidFill>
              </a:rPr>
              <a:t>(</a:t>
            </a:r>
            <a:r>
              <a:rPr lang="cs-CZ" b="1" dirty="0">
                <a:solidFill>
                  <a:srgbClr val="FF0000"/>
                </a:solidFill>
              </a:rPr>
              <a:t>4. – 1. st. př. n. l.)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řecká literatura se rozšiřuje i na území Egypta, Přední Asie a Indie, tam získává </a:t>
            </a:r>
            <a:r>
              <a:rPr lang="cs-CZ" dirty="0">
                <a:solidFill>
                  <a:srgbClr val="0070C0"/>
                </a:solidFill>
              </a:rPr>
              <a:t>kosmopolitní ráz</a:t>
            </a:r>
          </a:p>
          <a:p>
            <a:pPr lvl="0"/>
            <a:r>
              <a:rPr lang="cs-CZ" dirty="0"/>
              <a:t>centrem říše Alexandrie v Egyptě – zde založeno </a:t>
            </a:r>
            <a:r>
              <a:rPr lang="cs-CZ" b="1" dirty="0" err="1">
                <a:solidFill>
                  <a:srgbClr val="0070C0"/>
                </a:solidFill>
              </a:rPr>
              <a:t>Museion</a:t>
            </a:r>
            <a:r>
              <a:rPr lang="cs-CZ" b="1" dirty="0">
                <a:solidFill>
                  <a:srgbClr val="0070C0"/>
                </a:solidFill>
              </a:rPr>
              <a:t> (dům Múz) a obrovská knihovna </a:t>
            </a:r>
            <a:r>
              <a:rPr lang="cs-CZ" dirty="0"/>
              <a:t>(odtud pochází nejstarší katalogy knih tvořené katalogizačními lístky)</a:t>
            </a:r>
          </a:p>
          <a:p>
            <a:pPr lvl="0"/>
            <a:r>
              <a:rPr lang="cs-CZ" dirty="0"/>
              <a:t>dochází k úpadku </a:t>
            </a:r>
            <a:r>
              <a:rPr lang="cs-CZ" dirty="0" smtClean="0"/>
              <a:t>literárních </a:t>
            </a:r>
            <a:r>
              <a:rPr lang="cs-CZ" dirty="0"/>
              <a:t>děl, v tvorbě vyumělkovanost, tendence k intimitě, citovosti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DOBA HELÉNISTICKÁ </a:t>
            </a:r>
            <a:r>
              <a:rPr lang="cs-CZ" b="1" dirty="0" smtClean="0">
                <a:solidFill>
                  <a:srgbClr val="FF0000"/>
                </a:solidFill>
              </a:rPr>
              <a:t/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(</a:t>
            </a:r>
            <a:r>
              <a:rPr lang="cs-CZ" b="1" dirty="0">
                <a:solidFill>
                  <a:srgbClr val="FF0000"/>
                </a:solidFill>
              </a:rPr>
              <a:t>4. – 1. st. př. n. l.)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3600" b="1" dirty="0">
                <a:solidFill>
                  <a:srgbClr val="C00000"/>
                </a:solidFill>
              </a:rPr>
              <a:t>THEOKRITOS</a:t>
            </a:r>
            <a:endParaRPr lang="cs-CZ" sz="3600" dirty="0">
              <a:solidFill>
                <a:srgbClr val="C00000"/>
              </a:solidFill>
            </a:endParaRPr>
          </a:p>
          <a:p>
            <a:pPr lvl="0"/>
            <a:r>
              <a:rPr lang="cs-CZ" sz="3600" dirty="0"/>
              <a:t>zakladatel </a:t>
            </a:r>
            <a:r>
              <a:rPr lang="cs-CZ" sz="3600" b="1" i="1" dirty="0">
                <a:solidFill>
                  <a:srgbClr val="00B050"/>
                </a:solidFill>
              </a:rPr>
              <a:t>bukolické poezie</a:t>
            </a:r>
            <a:r>
              <a:rPr lang="cs-CZ" sz="3600" b="1" dirty="0">
                <a:solidFill>
                  <a:srgbClr val="00B050"/>
                </a:solidFill>
              </a:rPr>
              <a:t> </a:t>
            </a:r>
            <a:r>
              <a:rPr lang="cs-CZ" sz="3600" b="1" dirty="0" smtClean="0">
                <a:solidFill>
                  <a:srgbClr val="00B050"/>
                </a:solidFill>
              </a:rPr>
              <a:t>- oslava </a:t>
            </a:r>
            <a:r>
              <a:rPr lang="cs-CZ" sz="3600" b="1" dirty="0">
                <a:solidFill>
                  <a:srgbClr val="00B050"/>
                </a:solidFill>
              </a:rPr>
              <a:t>života pastýřů, venkovanů</a:t>
            </a:r>
          </a:p>
          <a:p>
            <a:pPr lvl="0"/>
            <a:r>
              <a:rPr lang="cs-CZ" sz="3600" dirty="0"/>
              <a:t>píše </a:t>
            </a:r>
            <a:r>
              <a:rPr lang="cs-CZ" sz="3600" b="1" dirty="0"/>
              <a:t>idylické básně</a:t>
            </a:r>
            <a:r>
              <a:rPr lang="cs-CZ" sz="3600" dirty="0"/>
              <a:t>, v nichž poukazuje na </a:t>
            </a:r>
            <a:r>
              <a:rPr lang="cs-CZ" sz="3600" b="1" dirty="0">
                <a:solidFill>
                  <a:srgbClr val="0070C0"/>
                </a:solidFill>
              </a:rPr>
              <a:t>krásnou přírodu a život pastýřů</a:t>
            </a:r>
          </a:p>
          <a:p>
            <a:pPr lvl="0"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ANTICKÁ LITERATURA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4400" dirty="0" smtClean="0"/>
              <a:t>dělíme ji na </a:t>
            </a:r>
            <a:r>
              <a:rPr lang="cs-CZ" sz="4400" b="1" dirty="0" smtClean="0">
                <a:solidFill>
                  <a:srgbClr val="C00000"/>
                </a:solidFill>
              </a:rPr>
              <a:t>řeckou a římskou </a:t>
            </a:r>
            <a:r>
              <a:rPr lang="cs-CZ" sz="4400" dirty="0" smtClean="0"/>
              <a:t>(latinskou)</a:t>
            </a:r>
          </a:p>
          <a:p>
            <a:r>
              <a:rPr lang="cs-CZ" sz="4400" dirty="0" smtClean="0"/>
              <a:t>pro antickou literaturu je typické:</a:t>
            </a:r>
          </a:p>
          <a:p>
            <a:pPr lvl="0">
              <a:buFont typeface="Wingdings" pitchFamily="2" charset="2"/>
              <a:buChar char="Ø"/>
            </a:pPr>
            <a:r>
              <a:rPr lang="cs-CZ" sz="4400" dirty="0" smtClean="0">
                <a:solidFill>
                  <a:srgbClr val="0070C0"/>
                </a:solidFill>
              </a:rPr>
              <a:t> polyteismus </a:t>
            </a:r>
            <a:r>
              <a:rPr lang="cs-CZ" sz="4400" dirty="0">
                <a:solidFill>
                  <a:srgbClr val="0070C0"/>
                </a:solidFill>
              </a:rPr>
              <a:t>(mnohobožství)</a:t>
            </a:r>
          </a:p>
          <a:p>
            <a:pPr lvl="0">
              <a:buFont typeface="Wingdings" pitchFamily="2" charset="2"/>
              <a:buChar char="Ø"/>
            </a:pPr>
            <a:r>
              <a:rPr lang="cs-CZ" sz="4400" dirty="0" smtClean="0">
                <a:solidFill>
                  <a:srgbClr val="0070C0"/>
                </a:solidFill>
              </a:rPr>
              <a:t> mytologie </a:t>
            </a:r>
            <a:r>
              <a:rPr lang="cs-CZ" sz="4400" dirty="0">
                <a:solidFill>
                  <a:srgbClr val="0070C0"/>
                </a:solidFill>
              </a:rPr>
              <a:t>(bájesloví, soubor mýtů)</a:t>
            </a:r>
          </a:p>
          <a:p>
            <a:pPr lvl="0">
              <a:buFont typeface="Wingdings" pitchFamily="2" charset="2"/>
              <a:buChar char="Ø"/>
            </a:pPr>
            <a:r>
              <a:rPr lang="cs-CZ" sz="4400" dirty="0" smtClean="0">
                <a:solidFill>
                  <a:srgbClr val="0070C0"/>
                </a:solidFill>
              </a:rPr>
              <a:t> rozkvět </a:t>
            </a:r>
            <a:r>
              <a:rPr lang="cs-CZ" sz="4400" dirty="0">
                <a:solidFill>
                  <a:srgbClr val="0070C0"/>
                </a:solidFill>
              </a:rPr>
              <a:t>filosofie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900" b="1" dirty="0" smtClean="0">
                <a:solidFill>
                  <a:srgbClr val="FF0000"/>
                </a:solidFill>
              </a:rPr>
              <a:t>ŘECKÁ LITERATURA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C00000"/>
                </a:solidFill>
              </a:rPr>
              <a:t> (8. st. př. </a:t>
            </a:r>
            <a:r>
              <a:rPr lang="cs-CZ" b="1" dirty="0" err="1" smtClean="0">
                <a:solidFill>
                  <a:srgbClr val="C00000"/>
                </a:solidFill>
              </a:rPr>
              <a:t>Kr</a:t>
            </a:r>
            <a:r>
              <a:rPr lang="cs-CZ" b="1" dirty="0" smtClean="0">
                <a:solidFill>
                  <a:srgbClr val="C00000"/>
                </a:solidFill>
              </a:rPr>
              <a:t>. – 2. a 1. st. po </a:t>
            </a:r>
            <a:r>
              <a:rPr lang="cs-CZ" b="1" dirty="0" err="1" smtClean="0">
                <a:solidFill>
                  <a:srgbClr val="C00000"/>
                </a:solidFill>
              </a:rPr>
              <a:t>Kr</a:t>
            </a:r>
            <a:r>
              <a:rPr lang="cs-CZ" b="1" dirty="0" smtClean="0">
                <a:solidFill>
                  <a:srgbClr val="C00000"/>
                </a:solidFill>
              </a:rPr>
              <a:t>.)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4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cs-CZ" sz="3400" b="1" dirty="0">
              <a:solidFill>
                <a:srgbClr val="0070C0"/>
              </a:solidFill>
            </a:endParaRPr>
          </a:p>
          <a:p>
            <a:r>
              <a:rPr lang="cs-CZ" sz="3400" b="1" dirty="0" smtClean="0">
                <a:solidFill>
                  <a:srgbClr val="0070C0"/>
                </a:solidFill>
              </a:rPr>
              <a:t>DOBA ARCHAICKÁ </a:t>
            </a:r>
            <a:r>
              <a:rPr lang="cs-CZ" sz="3400" b="1" dirty="0" smtClean="0"/>
              <a:t>(9. – 6. st. př. n. l.)</a:t>
            </a:r>
          </a:p>
          <a:p>
            <a:r>
              <a:rPr lang="cs-CZ" sz="3400" b="1" dirty="0">
                <a:solidFill>
                  <a:srgbClr val="0070C0"/>
                </a:solidFill>
              </a:rPr>
              <a:t>DOBA ATTICKÁ </a:t>
            </a:r>
            <a:r>
              <a:rPr lang="cs-CZ" sz="3400" b="1" dirty="0"/>
              <a:t>(klasická, 5. – 4. st. př. n. l</a:t>
            </a:r>
            <a:r>
              <a:rPr lang="cs-CZ" sz="3400" b="1" dirty="0" smtClean="0"/>
              <a:t>.)</a:t>
            </a:r>
          </a:p>
          <a:p>
            <a:r>
              <a:rPr lang="cs-CZ" sz="3400" b="1" dirty="0">
                <a:solidFill>
                  <a:srgbClr val="0070C0"/>
                </a:solidFill>
              </a:rPr>
              <a:t>DOBA HELÉNISTICKÁ </a:t>
            </a:r>
            <a:r>
              <a:rPr lang="cs-CZ" sz="3400" b="1" dirty="0"/>
              <a:t>(4. – 1. st. př. n. l.)</a:t>
            </a:r>
            <a:endParaRPr lang="cs-CZ" sz="3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/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DOBA ARCHAICKÁ </a:t>
            </a:r>
            <a:r>
              <a:rPr lang="cs-CZ" b="1" dirty="0" smtClean="0">
                <a:solidFill>
                  <a:srgbClr val="0070C0"/>
                </a:solidFill>
              </a:rPr>
              <a:t/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(9. – 6. st. př. n. l.)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sz="5800" b="1" dirty="0">
                <a:solidFill>
                  <a:srgbClr val="C00000"/>
                </a:solidFill>
              </a:rPr>
              <a:t>HOMÉR </a:t>
            </a:r>
          </a:p>
          <a:p>
            <a:pPr lvl="0"/>
            <a:r>
              <a:rPr lang="cs-CZ" sz="3600" dirty="0">
                <a:solidFill>
                  <a:srgbClr val="0070C0"/>
                </a:solidFill>
              </a:rPr>
              <a:t>bájný slepý básník</a:t>
            </a:r>
            <a:r>
              <a:rPr lang="cs-CZ" sz="3600" dirty="0"/>
              <a:t>, je mu připsáno autorství dvou nejstarších </a:t>
            </a:r>
            <a:r>
              <a:rPr lang="cs-CZ" sz="3600" dirty="0" smtClean="0"/>
              <a:t>eposů</a:t>
            </a:r>
          </a:p>
          <a:p>
            <a:pPr lvl="0">
              <a:buNone/>
            </a:pPr>
            <a:endParaRPr lang="cs-CZ" dirty="0"/>
          </a:p>
          <a:p>
            <a:r>
              <a:rPr lang="cs-CZ" sz="5500" b="1" dirty="0" err="1" smtClean="0">
                <a:solidFill>
                  <a:srgbClr val="C00000"/>
                </a:solidFill>
              </a:rPr>
              <a:t>Ílias</a:t>
            </a:r>
            <a:r>
              <a:rPr lang="cs-CZ" sz="5500" b="1" dirty="0" smtClean="0">
                <a:solidFill>
                  <a:srgbClr val="C00000"/>
                </a:solidFill>
              </a:rPr>
              <a:t> </a:t>
            </a:r>
            <a:r>
              <a:rPr lang="cs-CZ" sz="5500" dirty="0" smtClean="0"/>
              <a:t>(asi </a:t>
            </a:r>
            <a:r>
              <a:rPr lang="cs-CZ" sz="5500" dirty="0" err="1" smtClean="0"/>
              <a:t>pol</a:t>
            </a:r>
            <a:r>
              <a:rPr lang="cs-CZ" sz="5500" dirty="0" smtClean="0"/>
              <a:t>. 8 st. př. </a:t>
            </a:r>
            <a:r>
              <a:rPr lang="cs-CZ" sz="5500" dirty="0" err="1" smtClean="0"/>
              <a:t>Kr</a:t>
            </a:r>
            <a:r>
              <a:rPr lang="cs-CZ" sz="5500" dirty="0" smtClean="0"/>
              <a:t>.)</a:t>
            </a:r>
            <a:endParaRPr lang="cs-CZ" sz="5500" b="1" dirty="0">
              <a:solidFill>
                <a:srgbClr val="C00000"/>
              </a:solidFill>
            </a:endParaRPr>
          </a:p>
          <a:p>
            <a:pPr lvl="0"/>
            <a:r>
              <a:rPr lang="cs-CZ" sz="3500" dirty="0"/>
              <a:t>asi </a:t>
            </a:r>
            <a:r>
              <a:rPr lang="cs-CZ" sz="3500" b="1" dirty="0">
                <a:solidFill>
                  <a:srgbClr val="0070C0"/>
                </a:solidFill>
              </a:rPr>
              <a:t>16 000 veršů, líčí 51 dní ze závěru dobývání Tróje</a:t>
            </a:r>
          </a:p>
          <a:p>
            <a:pPr lvl="0"/>
            <a:r>
              <a:rPr lang="cs-CZ" sz="3500" dirty="0"/>
              <a:t>epos vypráví o tom, jak byl </a:t>
            </a:r>
            <a:r>
              <a:rPr lang="cs-CZ" sz="3500" b="1" dirty="0">
                <a:solidFill>
                  <a:srgbClr val="00B050"/>
                </a:solidFill>
              </a:rPr>
              <a:t>řecký bojovník Achilleus uražen vůdcem řeckých vojsk </a:t>
            </a:r>
            <a:r>
              <a:rPr lang="cs-CZ" sz="3500" b="1" dirty="0" err="1">
                <a:solidFill>
                  <a:srgbClr val="00B050"/>
                </a:solidFill>
              </a:rPr>
              <a:t>Agamemnónem</a:t>
            </a:r>
            <a:r>
              <a:rPr lang="cs-CZ" sz="3500" dirty="0">
                <a:solidFill>
                  <a:srgbClr val="00B050"/>
                </a:solidFill>
              </a:rPr>
              <a:t> (ten mu odňal ukořistěnou otrokyni), a proto </a:t>
            </a:r>
            <a:r>
              <a:rPr lang="cs-CZ" sz="3500" b="1" dirty="0">
                <a:solidFill>
                  <a:srgbClr val="00B050"/>
                </a:solidFill>
              </a:rPr>
              <a:t>odmítl nastoupit do dalších bojů</a:t>
            </a:r>
          </a:p>
          <a:p>
            <a:pPr lvl="0"/>
            <a:r>
              <a:rPr lang="cs-CZ" sz="3500" dirty="0"/>
              <a:t>Trójané díky tomu nabývají převahu, a tak se</a:t>
            </a:r>
            <a:r>
              <a:rPr lang="cs-CZ" sz="3500" dirty="0">
                <a:solidFill>
                  <a:srgbClr val="0070C0"/>
                </a:solidFill>
              </a:rPr>
              <a:t> </a:t>
            </a:r>
            <a:r>
              <a:rPr lang="cs-CZ" sz="3500" b="1" dirty="0" err="1">
                <a:solidFill>
                  <a:srgbClr val="0070C0"/>
                </a:solidFill>
              </a:rPr>
              <a:t>Patroklos</a:t>
            </a:r>
            <a:r>
              <a:rPr lang="cs-CZ" sz="3500" b="1" dirty="0">
                <a:solidFill>
                  <a:srgbClr val="0070C0"/>
                </a:solidFill>
              </a:rPr>
              <a:t> (</a:t>
            </a:r>
            <a:r>
              <a:rPr lang="cs-CZ" sz="3500" b="1" dirty="0" err="1">
                <a:solidFill>
                  <a:srgbClr val="0070C0"/>
                </a:solidFill>
              </a:rPr>
              <a:t>Achilleúv</a:t>
            </a:r>
            <a:r>
              <a:rPr lang="cs-CZ" sz="3500" b="1" dirty="0">
                <a:solidFill>
                  <a:srgbClr val="0070C0"/>
                </a:solidFill>
              </a:rPr>
              <a:t> přítel) rozhodne pro lest</a:t>
            </a:r>
            <a:r>
              <a:rPr lang="cs-CZ" sz="3500" dirty="0">
                <a:solidFill>
                  <a:srgbClr val="0070C0"/>
                </a:solidFill>
              </a:rPr>
              <a:t> </a:t>
            </a:r>
            <a:r>
              <a:rPr lang="cs-CZ" sz="3500" dirty="0"/>
              <a:t>– </a:t>
            </a:r>
            <a:r>
              <a:rPr lang="cs-CZ" sz="3500" b="1" dirty="0"/>
              <a:t>oblékne si Achilleovu zbroj a pokusí se Trójany zahnat</a:t>
            </a:r>
          </a:p>
          <a:p>
            <a:pPr lvl="0"/>
            <a:r>
              <a:rPr lang="cs-CZ" sz="3500" dirty="0"/>
              <a:t>lest je však prozrazena, </a:t>
            </a:r>
            <a:r>
              <a:rPr lang="cs-CZ" sz="3500" b="1" dirty="0" err="1">
                <a:solidFill>
                  <a:srgbClr val="0070C0"/>
                </a:solidFill>
              </a:rPr>
              <a:t>Patroklos</a:t>
            </a:r>
            <a:r>
              <a:rPr lang="cs-CZ" sz="3500" b="1" dirty="0">
                <a:solidFill>
                  <a:srgbClr val="0070C0"/>
                </a:solidFill>
              </a:rPr>
              <a:t> je zabit synem </a:t>
            </a:r>
            <a:r>
              <a:rPr lang="cs-CZ" sz="3500" b="1" dirty="0" err="1">
                <a:solidFill>
                  <a:srgbClr val="0070C0"/>
                </a:solidFill>
              </a:rPr>
              <a:t>trójského</a:t>
            </a:r>
            <a:r>
              <a:rPr lang="cs-CZ" sz="3500" b="1" dirty="0">
                <a:solidFill>
                  <a:srgbClr val="0070C0"/>
                </a:solidFill>
              </a:rPr>
              <a:t> krále Hektorem</a:t>
            </a:r>
          </a:p>
          <a:p>
            <a:pPr lvl="0"/>
            <a:r>
              <a:rPr lang="cs-CZ" sz="3500" b="1" dirty="0">
                <a:solidFill>
                  <a:srgbClr val="00B050"/>
                </a:solidFill>
              </a:rPr>
              <a:t>Achilleus se pomstí, Hektora zabije, jeho mrtvolu vláčí za vozem okolo Tróje</a:t>
            </a:r>
          </a:p>
          <a:p>
            <a:pPr lvl="0"/>
            <a:r>
              <a:rPr lang="cs-CZ" sz="3500" b="1" dirty="0">
                <a:solidFill>
                  <a:srgbClr val="0070C0"/>
                </a:solidFill>
              </a:rPr>
              <a:t>neúcta k mrtvému rozzlobí bohy na Olympu, na Diovo přání vydá Achilleus mrtvolu Hektora jeho otci</a:t>
            </a:r>
          </a:p>
          <a:p>
            <a:pPr lvl="0"/>
            <a:r>
              <a:rPr lang="cs-CZ" sz="3500" dirty="0" err="1"/>
              <a:t>Ílion</a:t>
            </a:r>
            <a:r>
              <a:rPr lang="cs-CZ" sz="3500" dirty="0"/>
              <a:t> = Trója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DOBA ARCHAICKÁ </a:t>
            </a:r>
            <a:r>
              <a:rPr lang="cs-CZ" b="1" dirty="0" smtClean="0">
                <a:solidFill>
                  <a:srgbClr val="0070C0"/>
                </a:solidFill>
              </a:rPr>
              <a:t/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(9. – 6. st. př. n. 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11200" b="1" dirty="0" smtClean="0">
                <a:solidFill>
                  <a:srgbClr val="C00000"/>
                </a:solidFill>
              </a:rPr>
              <a:t>HOMÉR: </a:t>
            </a:r>
            <a:r>
              <a:rPr lang="cs-CZ" sz="11200" b="1" dirty="0" err="1" smtClean="0">
                <a:solidFill>
                  <a:srgbClr val="C00000"/>
                </a:solidFill>
              </a:rPr>
              <a:t>Odysseia</a:t>
            </a:r>
            <a:r>
              <a:rPr lang="cs-CZ" sz="11200" b="1" dirty="0" smtClean="0">
                <a:solidFill>
                  <a:srgbClr val="C00000"/>
                </a:solidFill>
              </a:rPr>
              <a:t> </a:t>
            </a:r>
            <a:r>
              <a:rPr lang="cs-CZ" sz="11200" dirty="0" smtClean="0"/>
              <a:t>(asi </a:t>
            </a:r>
            <a:r>
              <a:rPr lang="cs-CZ" sz="11200" dirty="0" err="1" smtClean="0"/>
              <a:t>poč</a:t>
            </a:r>
            <a:r>
              <a:rPr lang="cs-CZ" sz="11200" dirty="0" smtClean="0"/>
              <a:t>. 7 st. př. </a:t>
            </a:r>
            <a:r>
              <a:rPr lang="cs-CZ" sz="11200" dirty="0" err="1" smtClean="0"/>
              <a:t>Kr</a:t>
            </a:r>
            <a:r>
              <a:rPr lang="cs-CZ" sz="11200" dirty="0" smtClean="0"/>
              <a:t>.)</a:t>
            </a:r>
            <a:endParaRPr lang="cs-CZ" sz="11200" b="1" dirty="0">
              <a:solidFill>
                <a:srgbClr val="C00000"/>
              </a:solidFill>
            </a:endParaRPr>
          </a:p>
          <a:p>
            <a:pPr lvl="0"/>
            <a:r>
              <a:rPr lang="cs-CZ" sz="8600" dirty="0" smtClean="0"/>
              <a:t>přes </a:t>
            </a:r>
            <a:r>
              <a:rPr lang="cs-CZ" sz="8600" b="1" dirty="0" smtClean="0">
                <a:solidFill>
                  <a:srgbClr val="0070C0"/>
                </a:solidFill>
              </a:rPr>
              <a:t>12 000 veršů vypravuje o bloudění jednoho z účastníků trojské války, ithackého krále Odyssea</a:t>
            </a:r>
          </a:p>
          <a:p>
            <a:pPr lvl="0"/>
            <a:r>
              <a:rPr lang="cs-CZ" sz="8600" dirty="0" smtClean="0"/>
              <a:t>děj eposu zobrazuje </a:t>
            </a:r>
            <a:r>
              <a:rPr lang="cs-CZ" sz="8600" b="1" dirty="0" smtClean="0">
                <a:solidFill>
                  <a:srgbClr val="00B050"/>
                </a:solidFill>
              </a:rPr>
              <a:t>41 dní posledního roku hrdinova putování, ale zprostředkovaně se v něm dovídáme o celé desetileté cestě </a:t>
            </a:r>
            <a:r>
              <a:rPr lang="cs-CZ" sz="8600" b="1" dirty="0" smtClean="0"/>
              <a:t>(je mimo domov 20 let)</a:t>
            </a:r>
            <a:endParaRPr lang="cs-CZ" sz="8600" b="1" dirty="0" smtClean="0">
              <a:solidFill>
                <a:srgbClr val="00B050"/>
              </a:solidFill>
            </a:endParaRPr>
          </a:p>
          <a:p>
            <a:pPr lvl="0"/>
            <a:r>
              <a:rPr lang="cs-CZ" sz="8600" dirty="0" smtClean="0"/>
              <a:t>v obou eposech jsou </a:t>
            </a:r>
            <a:r>
              <a:rPr lang="cs-CZ" sz="8600" b="1" dirty="0" smtClean="0">
                <a:solidFill>
                  <a:srgbClr val="0070C0"/>
                </a:solidFill>
              </a:rPr>
              <a:t>bohové zlidštěni </a:t>
            </a:r>
            <a:r>
              <a:rPr lang="cs-CZ" sz="8600" dirty="0" smtClean="0"/>
              <a:t>– mají své vášně, slabosti a nedostatky, žijí v úzkém kontaktu s lidmi a ovlivňují jejich osudy (člověk je jim podřízen)</a:t>
            </a:r>
          </a:p>
          <a:p>
            <a:pPr lvl="0"/>
            <a:r>
              <a:rPr lang="cs-CZ" sz="8600" b="1" dirty="0" err="1" smtClean="0">
                <a:solidFill>
                  <a:srgbClr val="0070C0"/>
                </a:solidFill>
              </a:rPr>
              <a:t>Odysseův</a:t>
            </a:r>
            <a:r>
              <a:rPr lang="cs-CZ" sz="8600" b="1" dirty="0" smtClean="0">
                <a:solidFill>
                  <a:srgbClr val="0070C0"/>
                </a:solidFill>
              </a:rPr>
              <a:t> syn </a:t>
            </a:r>
            <a:r>
              <a:rPr lang="cs-CZ" sz="8600" b="1" dirty="0" err="1" smtClean="0">
                <a:solidFill>
                  <a:srgbClr val="0070C0"/>
                </a:solidFill>
              </a:rPr>
              <a:t>Telemachos</a:t>
            </a:r>
            <a:r>
              <a:rPr lang="cs-CZ" sz="8600" b="1" dirty="0" smtClean="0">
                <a:solidFill>
                  <a:srgbClr val="0070C0"/>
                </a:solidFill>
              </a:rPr>
              <a:t> se na popud bohyně Athény vydává hledat svého otce</a:t>
            </a:r>
            <a:r>
              <a:rPr lang="cs-CZ" sz="8600" dirty="0" smtClean="0"/>
              <a:t>, který se ani po deseti letech nevrátil z trojské války</a:t>
            </a:r>
          </a:p>
          <a:p>
            <a:pPr lvl="0"/>
            <a:r>
              <a:rPr lang="cs-CZ" sz="8600" b="1" dirty="0" err="1" smtClean="0">
                <a:solidFill>
                  <a:srgbClr val="00B050"/>
                </a:solidFill>
              </a:rPr>
              <a:t>Odysseus</a:t>
            </a:r>
            <a:r>
              <a:rPr lang="cs-CZ" sz="8600" dirty="0" smtClean="0"/>
              <a:t> mezitím zažívá různá dobrodružství, </a:t>
            </a:r>
            <a:r>
              <a:rPr lang="cs-CZ" sz="8600" b="1" dirty="0" smtClean="0">
                <a:solidFill>
                  <a:srgbClr val="00B050"/>
                </a:solidFill>
              </a:rPr>
              <a:t>po návratu domů zjistí, že se o jeho ženu </a:t>
            </a:r>
            <a:r>
              <a:rPr lang="cs-CZ" sz="8600" b="1" dirty="0" err="1" smtClean="0">
                <a:solidFill>
                  <a:srgbClr val="00B050"/>
                </a:solidFill>
              </a:rPr>
              <a:t>Penelopé</a:t>
            </a:r>
            <a:r>
              <a:rPr lang="cs-CZ" sz="8600" b="1" dirty="0" smtClean="0">
                <a:solidFill>
                  <a:srgbClr val="00B050"/>
                </a:solidFill>
              </a:rPr>
              <a:t> ucházejí dotěrní ženiši</a:t>
            </a:r>
          </a:p>
          <a:p>
            <a:pPr lvl="0"/>
            <a:r>
              <a:rPr lang="cs-CZ" sz="8600" b="1" dirty="0" smtClean="0">
                <a:solidFill>
                  <a:srgbClr val="0070C0"/>
                </a:solidFill>
              </a:rPr>
              <a:t>s pomocí syna </a:t>
            </a:r>
            <a:r>
              <a:rPr lang="cs-CZ" sz="8600" b="1" dirty="0" err="1" smtClean="0">
                <a:solidFill>
                  <a:srgbClr val="0070C0"/>
                </a:solidFill>
              </a:rPr>
              <a:t>Telemacha</a:t>
            </a:r>
            <a:r>
              <a:rPr lang="cs-CZ" sz="8600" b="1" dirty="0" smtClean="0">
                <a:solidFill>
                  <a:srgbClr val="0070C0"/>
                </a:solidFill>
              </a:rPr>
              <a:t> pobije nápadníky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DOBA ARCHAICKÁ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EZOP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pokládán za prvního vypravěče a tvůrce klasických bajek</a:t>
            </a:r>
          </a:p>
          <a:p>
            <a:r>
              <a:rPr lang="cs-CZ" dirty="0"/>
              <a:t>p</a:t>
            </a:r>
            <a:r>
              <a:rPr lang="cs-CZ" dirty="0" smtClean="0"/>
              <a:t>odle lidové tradice byl Ezop </a:t>
            </a:r>
            <a:r>
              <a:rPr lang="cs-CZ" b="1" dirty="0" smtClean="0">
                <a:solidFill>
                  <a:srgbClr val="0070C0"/>
                </a:solidFill>
              </a:rPr>
              <a:t>původně otrokem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rgbClr val="0070C0"/>
                </a:solidFill>
              </a:rPr>
              <a:t>mrzákem</a:t>
            </a:r>
            <a:r>
              <a:rPr lang="cs-CZ" dirty="0" smtClean="0"/>
              <a:t>, jenž překonával svou moudrostí i filosofy</a:t>
            </a:r>
          </a:p>
          <a:p>
            <a:r>
              <a:rPr lang="cs-CZ" dirty="0"/>
              <a:t>j</a:t>
            </a:r>
            <a:r>
              <a:rPr lang="cs-CZ" dirty="0" smtClean="0"/>
              <a:t>eho život byl prý ukončen lstí ze strany kněží</a:t>
            </a:r>
          </a:p>
          <a:p>
            <a:pPr>
              <a:buNone/>
            </a:pPr>
            <a:r>
              <a:rPr lang="cs-CZ" sz="4000" b="1" dirty="0" smtClean="0">
                <a:solidFill>
                  <a:srgbClr val="C00000"/>
                </a:solidFill>
              </a:rPr>
              <a:t>BAJKY</a:t>
            </a:r>
          </a:p>
          <a:p>
            <a:r>
              <a:rPr lang="cs-CZ" sz="3300" dirty="0"/>
              <a:t>p</a:t>
            </a:r>
            <a:r>
              <a:rPr lang="cs-CZ" sz="3300" dirty="0" smtClean="0"/>
              <a:t>rozaické nebo veršované příběhy, stručný děj</a:t>
            </a:r>
          </a:p>
          <a:p>
            <a:r>
              <a:rPr lang="cs-CZ" sz="3300" dirty="0" smtClean="0"/>
              <a:t>vystupují zde hlavně zvířata a rostliny, přebírají lidské vlastnosti</a:t>
            </a:r>
          </a:p>
          <a:p>
            <a:r>
              <a:rPr lang="cs-CZ" sz="3300" dirty="0"/>
              <a:t>č</a:t>
            </a:r>
            <a:r>
              <a:rPr lang="cs-CZ" sz="3300" dirty="0" smtClean="0"/>
              <a:t>asté dialogy</a:t>
            </a:r>
          </a:p>
          <a:p>
            <a:r>
              <a:rPr lang="cs-CZ" sz="3300" dirty="0"/>
              <a:t>v</a:t>
            </a:r>
            <a:r>
              <a:rPr lang="cs-CZ" sz="3300" dirty="0" smtClean="0"/>
              <a:t>ětšinou didaktické poučení</a:t>
            </a:r>
          </a:p>
          <a:p>
            <a:r>
              <a:rPr lang="cs-CZ" sz="3300" dirty="0"/>
              <a:t>p</a:t>
            </a:r>
            <a:r>
              <a:rPr lang="cs-CZ" sz="3300" dirty="0" smtClean="0"/>
              <a:t>ůvodně se </a:t>
            </a:r>
            <a:r>
              <a:rPr lang="cs-CZ" sz="3300" b="1" dirty="0" smtClean="0">
                <a:solidFill>
                  <a:srgbClr val="0070C0"/>
                </a:solidFill>
              </a:rPr>
              <a:t>šířily ústně </a:t>
            </a:r>
            <a:r>
              <a:rPr lang="cs-CZ" sz="3300" dirty="0" smtClean="0"/>
              <a:t>(písemně zpracováno až 3. st. po </a:t>
            </a:r>
            <a:r>
              <a:rPr lang="cs-CZ" sz="3300" dirty="0" err="1" smtClean="0"/>
              <a:t>Kr</a:t>
            </a:r>
            <a:r>
              <a:rPr lang="cs-CZ" sz="3300" dirty="0" smtClean="0"/>
              <a:t>. v Římě)</a:t>
            </a:r>
          </a:p>
          <a:p>
            <a:r>
              <a:rPr lang="cs-CZ" sz="3300" b="1" dirty="0">
                <a:solidFill>
                  <a:srgbClr val="0070C0"/>
                </a:solidFill>
              </a:rPr>
              <a:t>a</a:t>
            </a:r>
            <a:r>
              <a:rPr lang="cs-CZ" sz="3300" b="1" dirty="0" smtClean="0">
                <a:solidFill>
                  <a:srgbClr val="0070C0"/>
                </a:solidFill>
              </a:rPr>
              <a:t>si 400 </a:t>
            </a:r>
            <a:r>
              <a:rPr lang="cs-CZ" sz="3300" dirty="0" smtClean="0"/>
              <a:t>– základ dalších literárních zpracování (Ivan </a:t>
            </a:r>
            <a:r>
              <a:rPr lang="cs-CZ" sz="3300" dirty="0" err="1" smtClean="0"/>
              <a:t>Andrejevič</a:t>
            </a:r>
            <a:r>
              <a:rPr lang="cs-CZ" sz="3300" dirty="0" smtClean="0"/>
              <a:t> </a:t>
            </a:r>
            <a:r>
              <a:rPr lang="cs-CZ" sz="3300" dirty="0" err="1" smtClean="0"/>
              <a:t>Krylov</a:t>
            </a:r>
            <a:r>
              <a:rPr lang="cs-CZ" sz="3300" dirty="0" smtClean="0"/>
              <a:t>, Jean de La </a:t>
            </a:r>
            <a:r>
              <a:rPr lang="cs-CZ" sz="3300" dirty="0" err="1" smtClean="0"/>
              <a:t>Fontine</a:t>
            </a:r>
            <a:r>
              <a:rPr lang="cs-CZ" sz="3300" dirty="0" smtClean="0"/>
              <a:t>)</a:t>
            </a:r>
            <a:endParaRPr lang="cs-CZ" sz="33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DOBA ATTICKÁ (KLASICKÁ)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(5. – 4. st. př. </a:t>
            </a:r>
            <a:r>
              <a:rPr lang="cs-CZ" b="1" dirty="0" err="1" smtClean="0">
                <a:solidFill>
                  <a:srgbClr val="FF0000"/>
                </a:solidFill>
              </a:rPr>
              <a:t>Kr</a:t>
            </a:r>
            <a:r>
              <a:rPr lang="cs-CZ" b="1" dirty="0" smtClean="0">
                <a:solidFill>
                  <a:srgbClr val="FF0000"/>
                </a:solidFill>
              </a:rPr>
              <a:t>.)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4000" b="1" dirty="0">
                <a:solidFill>
                  <a:srgbClr val="0070C0"/>
                </a:solidFill>
              </a:rPr>
              <a:t>rozkvět dramatu v Athénách </a:t>
            </a:r>
            <a:endParaRPr lang="cs-CZ" sz="4000" b="1" dirty="0" smtClean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cs-CZ" sz="4000" dirty="0" smtClean="0"/>
              <a:t>(</a:t>
            </a:r>
            <a:r>
              <a:rPr lang="cs-CZ" sz="4000" dirty="0"/>
              <a:t>z řeckých her na oslavu boha Dionýsa)</a:t>
            </a:r>
          </a:p>
          <a:p>
            <a:pPr lvl="0"/>
            <a:r>
              <a:rPr lang="cs-CZ" sz="4000" b="1" dirty="0">
                <a:solidFill>
                  <a:srgbClr val="0070C0"/>
                </a:solidFill>
              </a:rPr>
              <a:t>tragédie</a:t>
            </a:r>
            <a:r>
              <a:rPr lang="cs-CZ" sz="4000" dirty="0"/>
              <a:t> – náměty z bájí a hrdinských pověstí, vesměs </a:t>
            </a:r>
            <a:r>
              <a:rPr lang="cs-CZ" sz="4000" dirty="0">
                <a:solidFill>
                  <a:srgbClr val="0070C0"/>
                </a:solidFill>
              </a:rPr>
              <a:t>ve verších</a:t>
            </a:r>
            <a:r>
              <a:rPr lang="cs-CZ" sz="4000" dirty="0"/>
              <a:t>, </a:t>
            </a:r>
            <a:r>
              <a:rPr lang="cs-CZ" sz="4000" b="1" dirty="0">
                <a:solidFill>
                  <a:srgbClr val="00B050"/>
                </a:solidFill>
              </a:rPr>
              <a:t>konflikt člověka s bohy nebo se společností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DOBA ATTICKÁ (KLASICKÁ)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(5. – 4. st. př. </a:t>
            </a:r>
            <a:r>
              <a:rPr lang="cs-CZ" b="1" dirty="0" err="1" smtClean="0">
                <a:solidFill>
                  <a:srgbClr val="FF0000"/>
                </a:solidFill>
              </a:rPr>
              <a:t>Kr</a:t>
            </a:r>
            <a:r>
              <a:rPr lang="cs-CZ" b="1" dirty="0" smtClean="0">
                <a:solidFill>
                  <a:srgbClr val="FF0000"/>
                </a:solidFill>
              </a:rPr>
              <a:t>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4000" b="1" dirty="0" smtClean="0">
                <a:solidFill>
                  <a:srgbClr val="C00000"/>
                </a:solidFill>
              </a:rPr>
              <a:t>SOFOKLÉS</a:t>
            </a:r>
          </a:p>
          <a:p>
            <a:r>
              <a:rPr lang="cs-CZ" sz="3400" b="1" dirty="0" smtClean="0">
                <a:solidFill>
                  <a:srgbClr val="C00000"/>
                </a:solidFill>
              </a:rPr>
              <a:t>Král Oidipus</a:t>
            </a:r>
            <a:r>
              <a:rPr lang="cs-CZ" sz="3400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– zaměřeno na konflikt člověka a osudu</a:t>
            </a:r>
          </a:p>
          <a:p>
            <a:pPr lvl="0"/>
            <a:r>
              <a:rPr lang="cs-CZ" dirty="0"/>
              <a:t>vzor osudové tragédie</a:t>
            </a:r>
          </a:p>
          <a:p>
            <a:pPr lvl="0"/>
            <a:r>
              <a:rPr lang="cs-CZ" b="1" dirty="0">
                <a:solidFill>
                  <a:srgbClr val="0070C0"/>
                </a:solidFill>
              </a:rPr>
              <a:t>Théby trpí za zločiny nevědomky spáchané Oidipem (vražda otce a incest s matkou)</a:t>
            </a:r>
          </a:p>
          <a:p>
            <a:pPr lvl="0"/>
            <a:r>
              <a:rPr lang="cs-CZ" b="1" dirty="0">
                <a:solidFill>
                  <a:srgbClr val="0070C0"/>
                </a:solidFill>
              </a:rPr>
              <a:t>Oidipus se oslepí</a:t>
            </a:r>
            <a:r>
              <a:rPr lang="cs-CZ" dirty="0"/>
              <a:t>, aby neviděl následky hrůz, jichž se dopustil</a:t>
            </a:r>
          </a:p>
          <a:p>
            <a:pPr>
              <a:buNone/>
            </a:pPr>
            <a:r>
              <a:rPr lang="cs-CZ" sz="4000" b="1" dirty="0">
                <a:solidFill>
                  <a:srgbClr val="C00000"/>
                </a:solidFill>
              </a:rPr>
              <a:t>PLATÓN</a:t>
            </a:r>
          </a:p>
          <a:p>
            <a:pPr lvl="0"/>
            <a:r>
              <a:rPr lang="cs-CZ" dirty="0"/>
              <a:t>jeden z nejvýznamnějších filozofů</a:t>
            </a:r>
          </a:p>
          <a:p>
            <a:pPr lvl="0"/>
            <a:r>
              <a:rPr lang="cs-CZ" dirty="0"/>
              <a:t>díla psal formou dialogu</a:t>
            </a:r>
          </a:p>
          <a:p>
            <a:pPr lvl="0"/>
            <a:r>
              <a:rPr lang="cs-CZ" dirty="0"/>
              <a:t>základ jeho filozofie – </a:t>
            </a:r>
            <a:r>
              <a:rPr lang="cs-CZ" b="1" dirty="0"/>
              <a:t>nauka o světě idejí, který existuje nezávisle na našem světě</a:t>
            </a:r>
          </a:p>
          <a:p>
            <a:r>
              <a:rPr lang="cs-CZ" sz="3400" b="1" dirty="0">
                <a:solidFill>
                  <a:srgbClr val="C00000"/>
                </a:solidFill>
              </a:rPr>
              <a:t>Ústava</a:t>
            </a:r>
          </a:p>
          <a:p>
            <a:pPr lvl="0"/>
            <a:r>
              <a:rPr lang="cs-CZ" dirty="0"/>
              <a:t>rozpracované představy o státě a jeho fungování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DOBA ATTICKÁ (KLASICKÁ)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(5. – 4. st. př. </a:t>
            </a:r>
            <a:r>
              <a:rPr lang="cs-CZ" b="1" dirty="0" err="1" smtClean="0">
                <a:solidFill>
                  <a:srgbClr val="FF0000"/>
                </a:solidFill>
              </a:rPr>
              <a:t>Kr</a:t>
            </a:r>
            <a:r>
              <a:rPr lang="cs-CZ" b="1" dirty="0" smtClean="0">
                <a:solidFill>
                  <a:srgbClr val="FF0000"/>
                </a:solidFill>
              </a:rPr>
              <a:t>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400" b="1" dirty="0" smtClean="0">
                <a:solidFill>
                  <a:srgbClr val="C00000"/>
                </a:solidFill>
              </a:rPr>
              <a:t>EURÍPIDÉS</a:t>
            </a:r>
          </a:p>
          <a:p>
            <a:r>
              <a:rPr lang="cs-CZ" b="1" dirty="0" err="1" smtClean="0">
                <a:solidFill>
                  <a:srgbClr val="C00000"/>
                </a:solidFill>
              </a:rPr>
              <a:t>Medea</a:t>
            </a:r>
            <a:r>
              <a:rPr lang="cs-CZ" dirty="0" smtClean="0"/>
              <a:t> – zaměřeno na </a:t>
            </a:r>
            <a:r>
              <a:rPr lang="cs-CZ" b="1" dirty="0" smtClean="0">
                <a:solidFill>
                  <a:srgbClr val="0070C0"/>
                </a:solidFill>
              </a:rPr>
              <a:t>konflikt člověka </a:t>
            </a:r>
          </a:p>
          <a:p>
            <a:pPr>
              <a:buNone/>
            </a:pP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rgbClr val="0070C0"/>
                </a:solidFill>
              </a:rPr>
              <a:t>                    s člověkem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tragédie ženy, která opustila svou vlast (zabila i svého bratra) a s vůdcem argonautů </a:t>
            </a:r>
            <a:r>
              <a:rPr lang="cs-CZ" dirty="0" err="1" smtClean="0"/>
              <a:t>Jasonem</a:t>
            </a:r>
            <a:r>
              <a:rPr lang="cs-CZ" dirty="0" smtClean="0"/>
              <a:t> odešla do jeho země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b="1" dirty="0" smtClean="0">
                <a:solidFill>
                  <a:srgbClr val="0070C0"/>
                </a:solidFill>
              </a:rPr>
              <a:t>když ji </a:t>
            </a:r>
            <a:r>
              <a:rPr lang="cs-CZ" b="1" dirty="0" err="1" smtClean="0">
                <a:solidFill>
                  <a:srgbClr val="0070C0"/>
                </a:solidFill>
              </a:rPr>
              <a:t>Jason</a:t>
            </a:r>
            <a:r>
              <a:rPr lang="cs-CZ" b="1" dirty="0" smtClean="0">
                <a:solidFill>
                  <a:srgbClr val="0070C0"/>
                </a:solidFill>
              </a:rPr>
              <a:t> opustí kvůli dceři krále, </a:t>
            </a:r>
            <a:r>
              <a:rPr lang="cs-CZ" b="1" dirty="0" err="1" smtClean="0">
                <a:solidFill>
                  <a:srgbClr val="0070C0"/>
                </a:solidFill>
              </a:rPr>
              <a:t>Medea</a:t>
            </a:r>
            <a:r>
              <a:rPr lang="cs-CZ" b="1" dirty="0" smtClean="0">
                <a:solidFill>
                  <a:srgbClr val="0070C0"/>
                </a:solidFill>
              </a:rPr>
              <a:t> se mu pomstí </a:t>
            </a:r>
            <a:r>
              <a:rPr lang="cs-CZ" dirty="0" smtClean="0"/>
              <a:t>– zabije jejich 2 syny, </a:t>
            </a:r>
            <a:r>
              <a:rPr lang="cs-CZ" dirty="0" err="1" smtClean="0"/>
              <a:t>Jasonovu</a:t>
            </a:r>
            <a:r>
              <a:rPr lang="cs-CZ" dirty="0" smtClean="0"/>
              <a:t> novou ženu a jejího otce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415</Words>
  <Application>Microsoft Office PowerPoint</Application>
  <PresentationFormat>Předvádění na obrazovce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   ANTICKÁ LITERATURA    </vt:lpstr>
      <vt:lpstr>ANTICKÁ LITERATURA</vt:lpstr>
      <vt:lpstr>ŘECKÁ LITERATURA  (8. st. př. Kr. – 2. a 1. st. po Kr.)</vt:lpstr>
      <vt:lpstr> DOBA ARCHAICKÁ  (9. – 6. st. př. n. l.) </vt:lpstr>
      <vt:lpstr>DOBA ARCHAICKÁ  (9. – 6. st. př. n. l.)</vt:lpstr>
      <vt:lpstr>DOBA ARCHAICKÁ EZOP</vt:lpstr>
      <vt:lpstr>DOBA ATTICKÁ (KLASICKÁ) (5. – 4. st. př. Kr.)</vt:lpstr>
      <vt:lpstr>DOBA ATTICKÁ (KLASICKÁ) (5. – 4. st. př. Kr.)</vt:lpstr>
      <vt:lpstr>DOBA ATTICKÁ (KLASICKÁ) (5. – 4. st. př. Kr.)</vt:lpstr>
      <vt:lpstr>DOBA ATTICKÁ (KLASICKÁ) (5. – 4. st. př. Kr.)</vt:lpstr>
      <vt:lpstr>DOBA HELÉNISTICKÁ  (4. – 1. st. př. n. l.)</vt:lpstr>
      <vt:lpstr>DOBA HELÉNISTICKÁ  (4. – 1. st. př. n. l.)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yvett</dc:creator>
  <cp:lastModifiedBy>yvett</cp:lastModifiedBy>
  <cp:revision>10</cp:revision>
  <dcterms:created xsi:type="dcterms:W3CDTF">2022-12-12T18:57:27Z</dcterms:created>
  <dcterms:modified xsi:type="dcterms:W3CDTF">2022-12-12T20:42:46Z</dcterms:modified>
</cp:coreProperties>
</file>