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3" r:id="rId28"/>
    <p:sldId id="282" r:id="rId29"/>
    <p:sldId id="284" r:id="rId30"/>
    <p:sldId id="285" r:id="rId31"/>
    <p:sldId id="286" r:id="rId32"/>
    <p:sldId id="287" r:id="rId33"/>
    <p:sldId id="288" r:id="rId34"/>
    <p:sldId id="289" r:id="rId3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1A35B-6C83-436C-8434-7EA1860E8DEF}" type="datetimeFigureOut">
              <a:rPr lang="cs-CZ" smtClean="0"/>
              <a:pPr/>
              <a:t>20.03.2023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6928-89DB-4873-9CB8-22A9076A067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1A35B-6C83-436C-8434-7EA1860E8DEF}" type="datetimeFigureOut">
              <a:rPr lang="cs-CZ" smtClean="0"/>
              <a:pPr/>
              <a:t>20.03.2023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6928-89DB-4873-9CB8-22A9076A067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1A35B-6C83-436C-8434-7EA1860E8DEF}" type="datetimeFigureOut">
              <a:rPr lang="cs-CZ" smtClean="0"/>
              <a:pPr/>
              <a:t>20.03.2023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6928-89DB-4873-9CB8-22A9076A067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1A35B-6C83-436C-8434-7EA1860E8DEF}" type="datetimeFigureOut">
              <a:rPr lang="cs-CZ" smtClean="0"/>
              <a:pPr/>
              <a:t>20.03.2023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6928-89DB-4873-9CB8-22A9076A067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1A35B-6C83-436C-8434-7EA1860E8DEF}" type="datetimeFigureOut">
              <a:rPr lang="cs-CZ" smtClean="0"/>
              <a:pPr/>
              <a:t>20.03.2023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6928-89DB-4873-9CB8-22A9076A067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1A35B-6C83-436C-8434-7EA1860E8DEF}" type="datetimeFigureOut">
              <a:rPr lang="cs-CZ" smtClean="0"/>
              <a:pPr/>
              <a:t>20.03.2023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6928-89DB-4873-9CB8-22A9076A067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1A35B-6C83-436C-8434-7EA1860E8DEF}" type="datetimeFigureOut">
              <a:rPr lang="cs-CZ" smtClean="0"/>
              <a:pPr/>
              <a:t>20.03.2023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6928-89DB-4873-9CB8-22A9076A067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1A35B-6C83-436C-8434-7EA1860E8DEF}" type="datetimeFigureOut">
              <a:rPr lang="cs-CZ" smtClean="0"/>
              <a:pPr/>
              <a:t>20.03.2023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6928-89DB-4873-9CB8-22A9076A067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1A35B-6C83-436C-8434-7EA1860E8DEF}" type="datetimeFigureOut">
              <a:rPr lang="cs-CZ" smtClean="0"/>
              <a:pPr/>
              <a:t>20.03.2023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6928-89DB-4873-9CB8-22A9076A067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1A35B-6C83-436C-8434-7EA1860E8DEF}" type="datetimeFigureOut">
              <a:rPr lang="cs-CZ" smtClean="0"/>
              <a:pPr/>
              <a:t>20.03.2023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6928-89DB-4873-9CB8-22A9076A067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1A35B-6C83-436C-8434-7EA1860E8DEF}" type="datetimeFigureOut">
              <a:rPr lang="cs-CZ" smtClean="0"/>
              <a:pPr/>
              <a:t>20.03.2023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6928-89DB-4873-9CB8-22A9076A067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1A35B-6C83-436C-8434-7EA1860E8DEF}" type="datetimeFigureOut">
              <a:rPr lang="cs-CZ" smtClean="0"/>
              <a:pPr/>
              <a:t>20.03.2023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F6928-89DB-4873-9CB8-22A9076A067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RENESANCE VE SVĚTOVÉ LITERATUŘE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cs-CZ" sz="1600" b="1" dirty="0">
                <a:solidFill>
                  <a:srgbClr val="C00000"/>
                </a:solidFill>
              </a:rPr>
              <a:t> Dante </a:t>
            </a:r>
            <a:r>
              <a:rPr lang="cs-CZ" sz="1600" b="1" dirty="0" err="1">
                <a:solidFill>
                  <a:srgbClr val="C00000"/>
                </a:solidFill>
              </a:rPr>
              <a:t>Alighieri</a:t>
            </a:r>
            <a:endParaRPr lang="cs-CZ" sz="1600" b="1" dirty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cs-CZ" sz="1600" b="1" dirty="0">
                <a:solidFill>
                  <a:srgbClr val="C00000"/>
                </a:solidFill>
              </a:rPr>
              <a:t> </a:t>
            </a:r>
            <a:r>
              <a:rPr lang="cs-CZ" sz="1600" b="1" dirty="0" err="1">
                <a:solidFill>
                  <a:srgbClr val="C00000"/>
                </a:solidFill>
              </a:rPr>
              <a:t>Giovanni</a:t>
            </a:r>
            <a:r>
              <a:rPr lang="cs-CZ" sz="1600" b="1" dirty="0">
                <a:solidFill>
                  <a:srgbClr val="C00000"/>
                </a:solidFill>
              </a:rPr>
              <a:t> </a:t>
            </a:r>
            <a:r>
              <a:rPr lang="cs-CZ" sz="1600" b="1" dirty="0" err="1">
                <a:solidFill>
                  <a:srgbClr val="C00000"/>
                </a:solidFill>
              </a:rPr>
              <a:t>Boccaccio</a:t>
            </a:r>
            <a:endParaRPr lang="cs-CZ" sz="1600" b="1" dirty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cs-CZ" sz="1600" b="1" dirty="0">
                <a:solidFill>
                  <a:srgbClr val="C00000"/>
                </a:solidFill>
              </a:rPr>
              <a:t> </a:t>
            </a:r>
            <a:r>
              <a:rPr lang="cs-CZ" sz="1600" b="1" dirty="0" err="1">
                <a:solidFill>
                  <a:srgbClr val="C00000"/>
                </a:solidFill>
              </a:rPr>
              <a:t>Francesco</a:t>
            </a:r>
            <a:r>
              <a:rPr lang="cs-CZ" sz="1600" b="1" dirty="0">
                <a:solidFill>
                  <a:srgbClr val="C00000"/>
                </a:solidFill>
              </a:rPr>
              <a:t> </a:t>
            </a:r>
            <a:r>
              <a:rPr lang="cs-CZ" sz="1600" b="1" dirty="0" err="1">
                <a:solidFill>
                  <a:srgbClr val="C00000"/>
                </a:solidFill>
              </a:rPr>
              <a:t>Petrarca</a:t>
            </a:r>
            <a:endParaRPr lang="cs-CZ" sz="1600" b="1" dirty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cs-CZ" sz="1600" b="1" dirty="0">
                <a:solidFill>
                  <a:srgbClr val="0070C0"/>
                </a:solidFill>
              </a:rPr>
              <a:t> Francois Villon</a:t>
            </a:r>
          </a:p>
          <a:p>
            <a:pPr>
              <a:buFont typeface="Wingdings" pitchFamily="2" charset="2"/>
              <a:buChar char="q"/>
            </a:pPr>
            <a:r>
              <a:rPr lang="cs-CZ" sz="1600" b="1" dirty="0">
                <a:solidFill>
                  <a:srgbClr val="0070C0"/>
                </a:solidFill>
              </a:rPr>
              <a:t> Francois </a:t>
            </a:r>
            <a:r>
              <a:rPr lang="cs-CZ" sz="1600" b="1" dirty="0" err="1">
                <a:solidFill>
                  <a:srgbClr val="0070C0"/>
                </a:solidFill>
              </a:rPr>
              <a:t>Rabelais</a:t>
            </a:r>
            <a:endParaRPr lang="cs-CZ" sz="1600" b="1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cs-CZ" sz="1600" b="1" dirty="0">
                <a:solidFill>
                  <a:srgbClr val="00B050"/>
                </a:solidFill>
              </a:rPr>
              <a:t> </a:t>
            </a:r>
            <a:r>
              <a:rPr lang="cs-CZ" sz="1600" b="1" dirty="0" err="1">
                <a:solidFill>
                  <a:srgbClr val="00B050"/>
                </a:solidFill>
              </a:rPr>
              <a:t>Miguel</a:t>
            </a:r>
            <a:r>
              <a:rPr lang="cs-CZ" sz="1600" b="1" dirty="0">
                <a:solidFill>
                  <a:srgbClr val="00B050"/>
                </a:solidFill>
              </a:rPr>
              <a:t> de </a:t>
            </a:r>
            <a:r>
              <a:rPr lang="cs-CZ" sz="1600" b="1" dirty="0" err="1">
                <a:solidFill>
                  <a:srgbClr val="00B050"/>
                </a:solidFill>
              </a:rPr>
              <a:t>Cervantes</a:t>
            </a:r>
            <a:r>
              <a:rPr lang="cs-CZ" sz="1600" b="1" dirty="0">
                <a:solidFill>
                  <a:srgbClr val="00B050"/>
                </a:solidFill>
              </a:rPr>
              <a:t> y </a:t>
            </a:r>
            <a:r>
              <a:rPr lang="cs-CZ" sz="1600" b="1" dirty="0" err="1">
                <a:solidFill>
                  <a:srgbClr val="00B050"/>
                </a:solidFill>
              </a:rPr>
              <a:t>Saavedra</a:t>
            </a:r>
            <a:endParaRPr lang="cs-CZ" sz="1600" b="1" dirty="0">
              <a:solidFill>
                <a:srgbClr val="00B05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cs-CZ" sz="1600" b="1" dirty="0">
                <a:solidFill>
                  <a:srgbClr val="FF0000"/>
                </a:solidFill>
              </a:rPr>
              <a:t> William Shakespeare</a:t>
            </a:r>
          </a:p>
          <a:p>
            <a:pPr>
              <a:buFont typeface="Wingdings" pitchFamily="2" charset="2"/>
              <a:buChar char="q"/>
            </a:pPr>
            <a:r>
              <a:rPr lang="cs-CZ" sz="1600" b="1" dirty="0">
                <a:solidFill>
                  <a:srgbClr val="FF0000"/>
                </a:solidFill>
              </a:rPr>
              <a:t> </a:t>
            </a:r>
            <a:r>
              <a:rPr lang="cs-CZ" sz="1600" b="1" dirty="0" err="1">
                <a:solidFill>
                  <a:srgbClr val="FF0000"/>
                </a:solidFill>
              </a:rPr>
              <a:t>Geofrey</a:t>
            </a:r>
            <a:r>
              <a:rPr lang="cs-CZ" sz="1600" b="1" dirty="0">
                <a:solidFill>
                  <a:srgbClr val="FF0000"/>
                </a:solidFill>
              </a:rPr>
              <a:t> </a:t>
            </a:r>
            <a:r>
              <a:rPr lang="cs-CZ" sz="1600" b="1" dirty="0" err="1">
                <a:solidFill>
                  <a:srgbClr val="FF0000"/>
                </a:solidFill>
              </a:rPr>
              <a:t>CHaucer</a:t>
            </a:r>
            <a:r>
              <a:rPr lang="cs-CZ" sz="1600" b="1" dirty="0">
                <a:solidFill>
                  <a:srgbClr val="FF0000"/>
                </a:solidFill>
              </a:rPr>
              <a:t> (</a:t>
            </a:r>
            <a:r>
              <a:rPr lang="cs-CZ" sz="1600" b="1" dirty="0" err="1">
                <a:solidFill>
                  <a:srgbClr val="FF0000"/>
                </a:solidFill>
              </a:rPr>
              <a:t>džefry</a:t>
            </a:r>
            <a:r>
              <a:rPr lang="cs-CZ" sz="1600" b="1" dirty="0">
                <a:solidFill>
                  <a:srgbClr val="FF0000"/>
                </a:solidFill>
              </a:rPr>
              <a:t> </a:t>
            </a:r>
            <a:r>
              <a:rPr lang="cs-CZ" sz="1600" b="1" dirty="0" err="1">
                <a:solidFill>
                  <a:srgbClr val="FF0000"/>
                </a:solidFill>
              </a:rPr>
              <a:t>čósr</a:t>
            </a:r>
            <a:r>
              <a:rPr lang="cs-CZ" sz="1600" b="1" dirty="0">
                <a:solidFill>
                  <a:srgbClr val="FF0000"/>
                </a:solidFill>
              </a:rPr>
              <a:t>)</a:t>
            </a:r>
          </a:p>
          <a:p>
            <a:pPr>
              <a:buFont typeface="Wingdings" pitchFamily="2" charset="2"/>
              <a:buChar char="q"/>
            </a:pPr>
            <a:r>
              <a:rPr lang="cs-CZ" sz="1600" b="1" dirty="0">
                <a:solidFill>
                  <a:srgbClr val="FF0000"/>
                </a:solidFill>
              </a:rPr>
              <a:t> Thomas </a:t>
            </a:r>
            <a:r>
              <a:rPr lang="cs-CZ" sz="1600" b="1">
                <a:solidFill>
                  <a:srgbClr val="FF0000"/>
                </a:solidFill>
              </a:rPr>
              <a:t>Moore</a:t>
            </a:r>
            <a:br>
              <a:rPr lang="cs-CZ" sz="1600" b="1" dirty="0">
                <a:solidFill>
                  <a:srgbClr val="FF0000"/>
                </a:solidFill>
              </a:rPr>
            </a:br>
            <a:endParaRPr lang="cs-CZ" sz="1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>
                <a:solidFill>
                  <a:srgbClr val="FF0000"/>
                </a:solidFill>
              </a:rPr>
              <a:t>Giovanni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Boccaccio</a:t>
            </a:r>
            <a:r>
              <a:rPr lang="cs-CZ" b="1" dirty="0">
                <a:solidFill>
                  <a:srgbClr val="FF0000"/>
                </a:solidFill>
              </a:rPr>
              <a:t> - kritik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>
                <a:solidFill>
                  <a:srgbClr val="0070C0"/>
                </a:solidFill>
              </a:rPr>
              <a:t>kritika měšťanstva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 kritizuje chamtivost, lakomství, hloupost, honbu za penězi, korupci, podvody</a:t>
            </a:r>
          </a:p>
          <a:p>
            <a:pPr>
              <a:buNone/>
            </a:pPr>
            <a:endParaRPr lang="cs-CZ" dirty="0"/>
          </a:p>
          <a:p>
            <a:r>
              <a:rPr lang="cs-CZ" b="1" dirty="0">
                <a:solidFill>
                  <a:srgbClr val="0070C0"/>
                </a:solidFill>
              </a:rPr>
              <a:t>ostrá kritika duchovenstva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 kritizuje pokrytectví, lakomství, mazanost, lež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 mnichy nazývá žrouty, pijáky, opilci a smilníky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 po Tridentském koncilu </a:t>
            </a:r>
            <a:r>
              <a:rPr lang="cs-CZ" b="1" dirty="0">
                <a:solidFill>
                  <a:srgbClr val="00B050"/>
                </a:solidFill>
              </a:rPr>
              <a:t>Dekameron zakázán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ITÁLIE – 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FRANCESCO PETRARCA </a:t>
            </a:r>
            <a:r>
              <a:rPr lang="cs-CZ" sz="2700" b="1" dirty="0"/>
              <a:t>(1304 – 1374)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3800" dirty="0"/>
              <a:t>z politických důvodů vypovězen z města</a:t>
            </a:r>
          </a:p>
          <a:p>
            <a:r>
              <a:rPr lang="cs-CZ" sz="3800" b="1" dirty="0">
                <a:solidFill>
                  <a:srgbClr val="0070C0"/>
                </a:solidFill>
              </a:rPr>
              <a:t>ve vyhnanství vysvěcen za kněze</a:t>
            </a:r>
          </a:p>
          <a:p>
            <a:r>
              <a:rPr lang="cs-CZ" sz="3800" dirty="0"/>
              <a:t>zde se setkal se </a:t>
            </a:r>
            <a:r>
              <a:rPr lang="cs-CZ" sz="3800" b="1" dirty="0">
                <a:solidFill>
                  <a:srgbClr val="0070C0"/>
                </a:solidFill>
              </a:rPr>
              <a:t>šlechtičnou Laurou</a:t>
            </a:r>
            <a:r>
              <a:rPr lang="cs-CZ" sz="3800" dirty="0"/>
              <a:t>, která ho inspirovala k </a:t>
            </a:r>
            <a:r>
              <a:rPr lang="cs-CZ" sz="3800" b="1" dirty="0">
                <a:solidFill>
                  <a:srgbClr val="0070C0"/>
                </a:solidFill>
              </a:rPr>
              <a:t>milostné poezii</a:t>
            </a:r>
          </a:p>
          <a:p>
            <a:r>
              <a:rPr lang="cs-CZ" sz="3800" dirty="0"/>
              <a:t>přítel Karla IV.</a:t>
            </a:r>
          </a:p>
          <a:p>
            <a:r>
              <a:rPr lang="cs-CZ" sz="3800" dirty="0"/>
              <a:t>sbíral rukopisy antických latinských děl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err="1">
                <a:solidFill>
                  <a:srgbClr val="FF0000"/>
                </a:solidFill>
              </a:rPr>
              <a:t>Francesco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Petrarca</a:t>
            </a:r>
            <a:r>
              <a:rPr lang="cs-CZ" b="1" dirty="0">
                <a:solidFill>
                  <a:srgbClr val="FF0000"/>
                </a:solidFill>
              </a:rPr>
              <a:t> – SONETY LAUŘE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800" b="1" dirty="0">
                <a:solidFill>
                  <a:srgbClr val="0070C0"/>
                </a:solidFill>
              </a:rPr>
              <a:t>zpěvník má 2 díly</a:t>
            </a:r>
          </a:p>
          <a:p>
            <a:pPr>
              <a:buFont typeface="Wingdings" pitchFamily="2" charset="2"/>
              <a:buChar char="Ø"/>
            </a:pPr>
            <a:r>
              <a:rPr lang="cs-CZ" sz="3800" dirty="0"/>
              <a:t> </a:t>
            </a:r>
            <a:r>
              <a:rPr lang="cs-CZ" sz="3800" b="1" dirty="0">
                <a:solidFill>
                  <a:srgbClr val="C00000"/>
                </a:solidFill>
              </a:rPr>
              <a:t>Za Lauřina života, Po Lauřině smrti</a:t>
            </a:r>
          </a:p>
          <a:p>
            <a:r>
              <a:rPr lang="cs-CZ" sz="3800" dirty="0"/>
              <a:t>obsahuje </a:t>
            </a:r>
            <a:r>
              <a:rPr lang="cs-CZ" sz="3800" b="1" dirty="0">
                <a:solidFill>
                  <a:srgbClr val="0070C0"/>
                </a:solidFill>
              </a:rPr>
              <a:t>366 básní (sonetů)</a:t>
            </a:r>
          </a:p>
          <a:p>
            <a:r>
              <a:rPr lang="cs-CZ" sz="3800" dirty="0">
                <a:solidFill>
                  <a:srgbClr val="0070C0"/>
                </a:solidFill>
              </a:rPr>
              <a:t>motivy</a:t>
            </a:r>
            <a:r>
              <a:rPr lang="cs-CZ" sz="3800" dirty="0"/>
              <a:t> – </a:t>
            </a:r>
          </a:p>
          <a:p>
            <a:pPr>
              <a:buFont typeface="Wingdings" pitchFamily="2" charset="2"/>
              <a:buChar char="Ø"/>
            </a:pPr>
            <a:r>
              <a:rPr lang="cs-CZ" sz="3800" b="1" dirty="0">
                <a:solidFill>
                  <a:srgbClr val="00B050"/>
                </a:solidFill>
              </a:rPr>
              <a:t> hluboké city k Lauře</a:t>
            </a:r>
          </a:p>
          <a:p>
            <a:pPr>
              <a:buFont typeface="Wingdings" pitchFamily="2" charset="2"/>
              <a:buChar char="Ø"/>
            </a:pPr>
            <a:r>
              <a:rPr lang="cs-CZ" sz="3800" b="1" dirty="0">
                <a:solidFill>
                  <a:srgbClr val="00B050"/>
                </a:solidFill>
              </a:rPr>
              <a:t> nenaplněná láska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SONET - ZNĚLKA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sz="5100" b="1" dirty="0">
                <a:solidFill>
                  <a:srgbClr val="C00000"/>
                </a:solidFill>
              </a:rPr>
              <a:t>má 14 veršů</a:t>
            </a:r>
          </a:p>
          <a:p>
            <a:r>
              <a:rPr lang="cs-CZ" sz="5100" dirty="0">
                <a:solidFill>
                  <a:srgbClr val="C00000"/>
                </a:solidFill>
              </a:rPr>
              <a:t>2 sloky </a:t>
            </a:r>
            <a:r>
              <a:rPr lang="cs-CZ" sz="5100" dirty="0"/>
              <a:t>mají</a:t>
            </a:r>
            <a:r>
              <a:rPr lang="cs-CZ" sz="5100" dirty="0">
                <a:solidFill>
                  <a:srgbClr val="C00000"/>
                </a:solidFill>
              </a:rPr>
              <a:t> </a:t>
            </a:r>
            <a:r>
              <a:rPr lang="cs-CZ" sz="5100" dirty="0">
                <a:solidFill>
                  <a:srgbClr val="0070C0"/>
                </a:solidFill>
              </a:rPr>
              <a:t>4 verše</a:t>
            </a:r>
          </a:p>
          <a:p>
            <a:r>
              <a:rPr lang="cs-CZ" sz="5100" dirty="0">
                <a:solidFill>
                  <a:srgbClr val="C00000"/>
                </a:solidFill>
              </a:rPr>
              <a:t>2 sloky </a:t>
            </a:r>
            <a:r>
              <a:rPr lang="cs-CZ" sz="5100" dirty="0"/>
              <a:t>mají</a:t>
            </a:r>
            <a:r>
              <a:rPr lang="cs-CZ" sz="5100" dirty="0">
                <a:solidFill>
                  <a:srgbClr val="C00000"/>
                </a:solidFill>
              </a:rPr>
              <a:t> </a:t>
            </a:r>
            <a:r>
              <a:rPr lang="cs-CZ" sz="5100" dirty="0">
                <a:solidFill>
                  <a:srgbClr val="0070C0"/>
                </a:solidFill>
              </a:rPr>
              <a:t>3 verše</a:t>
            </a:r>
          </a:p>
          <a:p>
            <a:r>
              <a:rPr lang="cs-CZ" sz="5100" dirty="0"/>
              <a:t>útvar lyrické poezie stavěný podle obsahového schématu</a:t>
            </a:r>
          </a:p>
          <a:p>
            <a:pPr>
              <a:buNone/>
            </a:pPr>
            <a:endParaRPr lang="cs-CZ" dirty="0"/>
          </a:p>
          <a:p>
            <a:pPr>
              <a:buFont typeface="Wingdings" pitchFamily="2" charset="2"/>
              <a:buChar char="Ø"/>
            </a:pPr>
            <a:r>
              <a:rPr lang="cs-CZ" sz="4000" dirty="0"/>
              <a:t> </a:t>
            </a:r>
            <a:r>
              <a:rPr lang="cs-CZ" sz="4000" b="1" dirty="0"/>
              <a:t>první kvartet (čtyřverší) </a:t>
            </a:r>
            <a:r>
              <a:rPr lang="cs-CZ" sz="4000" dirty="0"/>
              <a:t>– </a:t>
            </a:r>
            <a:r>
              <a:rPr lang="cs-CZ" sz="4000" b="1" dirty="0">
                <a:solidFill>
                  <a:srgbClr val="C00000"/>
                </a:solidFill>
              </a:rPr>
              <a:t>teze</a:t>
            </a:r>
            <a:r>
              <a:rPr lang="cs-CZ" sz="4000" dirty="0"/>
              <a:t> </a:t>
            </a:r>
            <a:r>
              <a:rPr lang="cs-CZ" sz="4000" b="1" dirty="0">
                <a:solidFill>
                  <a:srgbClr val="0070C0"/>
                </a:solidFill>
              </a:rPr>
              <a:t>(myšlenka, z níž se vychází)</a:t>
            </a:r>
          </a:p>
          <a:p>
            <a:pPr>
              <a:buFont typeface="Wingdings" pitchFamily="2" charset="2"/>
              <a:buChar char="Ø"/>
            </a:pPr>
            <a:r>
              <a:rPr lang="cs-CZ" sz="4000" dirty="0"/>
              <a:t> </a:t>
            </a:r>
            <a:r>
              <a:rPr lang="cs-CZ" sz="4000" b="1" dirty="0"/>
              <a:t>druhý kvartet (čtyřverší) </a:t>
            </a:r>
            <a:r>
              <a:rPr lang="cs-CZ" sz="4000" dirty="0"/>
              <a:t>– </a:t>
            </a:r>
            <a:r>
              <a:rPr lang="cs-CZ" sz="4000" b="1" dirty="0">
                <a:solidFill>
                  <a:srgbClr val="C00000"/>
                </a:solidFill>
              </a:rPr>
              <a:t>antiteze </a:t>
            </a:r>
            <a:r>
              <a:rPr lang="cs-CZ" sz="4000" b="1" dirty="0">
                <a:solidFill>
                  <a:srgbClr val="0070C0"/>
                </a:solidFill>
              </a:rPr>
              <a:t>(tvrzení odporující tezi)</a:t>
            </a:r>
          </a:p>
          <a:p>
            <a:pPr>
              <a:buFont typeface="Wingdings" pitchFamily="2" charset="2"/>
              <a:buChar char="Ø"/>
            </a:pPr>
            <a:r>
              <a:rPr lang="cs-CZ" sz="4000" dirty="0"/>
              <a:t> </a:t>
            </a:r>
            <a:r>
              <a:rPr lang="cs-CZ" sz="4000" b="1" dirty="0"/>
              <a:t>dva tercety (</a:t>
            </a:r>
            <a:r>
              <a:rPr lang="cs-CZ" sz="4000" b="1" dirty="0" err="1"/>
              <a:t>tříverší</a:t>
            </a:r>
            <a:r>
              <a:rPr lang="cs-CZ" sz="4000" b="1" dirty="0"/>
              <a:t>)</a:t>
            </a:r>
            <a:r>
              <a:rPr lang="cs-CZ" sz="4000" dirty="0"/>
              <a:t> – </a:t>
            </a:r>
            <a:r>
              <a:rPr lang="cs-CZ" sz="4000" b="1" dirty="0">
                <a:solidFill>
                  <a:srgbClr val="C00000"/>
                </a:solidFill>
              </a:rPr>
              <a:t>synteze</a:t>
            </a:r>
            <a:r>
              <a:rPr lang="cs-CZ" sz="4000" dirty="0"/>
              <a:t> </a:t>
            </a:r>
            <a:r>
              <a:rPr lang="cs-CZ" sz="4000" b="1" dirty="0">
                <a:solidFill>
                  <a:srgbClr val="0070C0"/>
                </a:solidFill>
              </a:rPr>
              <a:t>(ruší antitezi, negace antiteze)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FRANCIE (15. – 16. století) – 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FRANCOIS VILLON </a:t>
            </a:r>
            <a:r>
              <a:rPr lang="cs-CZ" sz="2700" b="1" dirty="0"/>
              <a:t>(1431 – 1463)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/>
              <a:t>pocházel z </a:t>
            </a:r>
            <a:r>
              <a:rPr lang="cs-CZ" sz="2400" b="1" dirty="0"/>
              <a:t>chudé rodiny</a:t>
            </a:r>
            <a:r>
              <a:rPr lang="cs-CZ" sz="2400" dirty="0"/>
              <a:t>, vlastního otce nepoznal, zemřel na mor po jeho narození, jeho matka našla přístřeší v klášteře</a:t>
            </a:r>
          </a:p>
          <a:p>
            <a:r>
              <a:rPr lang="cs-CZ" sz="2400" dirty="0"/>
              <a:t>vlastním jménem </a:t>
            </a:r>
            <a:r>
              <a:rPr lang="cs-CZ" sz="2400" b="1" dirty="0" err="1">
                <a:solidFill>
                  <a:srgbClr val="0070C0"/>
                </a:solidFill>
              </a:rPr>
              <a:t>Morcobier</a:t>
            </a:r>
            <a:r>
              <a:rPr lang="cs-CZ" sz="2400" dirty="0"/>
              <a:t>, ujal se ho vzdělaný muž Villon, zajistil mu vzdělání</a:t>
            </a:r>
          </a:p>
          <a:p>
            <a:r>
              <a:rPr lang="cs-CZ" sz="2400" dirty="0"/>
              <a:t>vystudoval univerzitu v Paříži</a:t>
            </a:r>
          </a:p>
          <a:p>
            <a:r>
              <a:rPr lang="cs-CZ" sz="2400" dirty="0"/>
              <a:t>vedl nevázaný život, dopustil se </a:t>
            </a:r>
            <a:r>
              <a:rPr lang="cs-CZ" sz="2400" b="1" dirty="0">
                <a:solidFill>
                  <a:srgbClr val="0070C0"/>
                </a:solidFill>
              </a:rPr>
              <a:t>zabití </a:t>
            </a:r>
            <a:r>
              <a:rPr lang="cs-CZ" sz="2400" dirty="0"/>
              <a:t>mnicha v sebeobraně, utekl z Paříže, po návratu se podílel na loupeži v teologické fakultě</a:t>
            </a:r>
            <a:r>
              <a:rPr lang="cs-CZ" sz="2400" b="1" dirty="0">
                <a:solidFill>
                  <a:srgbClr val="0070C0"/>
                </a:solidFill>
              </a:rPr>
              <a:t> </a:t>
            </a:r>
          </a:p>
          <a:p>
            <a:r>
              <a:rPr lang="cs-CZ" sz="2400" b="1" dirty="0">
                <a:solidFill>
                  <a:srgbClr val="0070C0"/>
                </a:solidFill>
              </a:rPr>
              <a:t>trest oběšením mu byl zmírněn na vyhnanství z Paříže</a:t>
            </a:r>
          </a:p>
          <a:p>
            <a:r>
              <a:rPr lang="cs-CZ" sz="2400" dirty="0"/>
              <a:t>ve svých verších vyjádřil pocity člověka na okraji společnosti</a:t>
            </a:r>
          </a:p>
          <a:p>
            <a:r>
              <a:rPr lang="cs-CZ" sz="2400" b="1" dirty="0">
                <a:solidFill>
                  <a:srgbClr val="0070C0"/>
                </a:solidFill>
              </a:rPr>
              <a:t>provokativní verše </a:t>
            </a:r>
            <a:r>
              <a:rPr lang="cs-CZ" sz="2400" dirty="0"/>
              <a:t>(přirovnáván k proklatým básníkům 19.st.)</a:t>
            </a:r>
          </a:p>
          <a:p>
            <a:r>
              <a:rPr lang="cs-CZ" sz="2400" b="1" dirty="0">
                <a:solidFill>
                  <a:srgbClr val="C00000"/>
                </a:solidFill>
              </a:rPr>
              <a:t>je tvůrcem francouzské (villonské) balady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VILLONSKÁ (FRANCOUZSKÁ) BALADA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lyrická báseň</a:t>
            </a:r>
          </a:p>
          <a:p>
            <a:r>
              <a:rPr lang="cs-CZ" b="1" dirty="0">
                <a:solidFill>
                  <a:srgbClr val="C00000"/>
                </a:solidFill>
              </a:rPr>
              <a:t>4 sloky</a:t>
            </a:r>
          </a:p>
          <a:p>
            <a:pPr>
              <a:buFont typeface="Wingdings" pitchFamily="2" charset="2"/>
              <a:buChar char="Ø"/>
            </a:pPr>
            <a:r>
              <a:rPr lang="cs-CZ" b="1" dirty="0">
                <a:solidFill>
                  <a:srgbClr val="0070C0"/>
                </a:solidFill>
              </a:rPr>
              <a:t> první 3 sloky </a:t>
            </a:r>
            <a:r>
              <a:rPr lang="cs-CZ" b="1" dirty="0">
                <a:solidFill>
                  <a:srgbClr val="C00000"/>
                </a:solidFill>
              </a:rPr>
              <a:t>mívají 7 – 12 veršů</a:t>
            </a:r>
          </a:p>
          <a:p>
            <a:pPr>
              <a:buFont typeface="Wingdings" pitchFamily="2" charset="2"/>
              <a:buChar char="Ø"/>
            </a:pPr>
            <a:r>
              <a:rPr lang="cs-CZ" b="1" dirty="0">
                <a:solidFill>
                  <a:srgbClr val="0070C0"/>
                </a:solidFill>
              </a:rPr>
              <a:t> 4 sloka </a:t>
            </a:r>
            <a:r>
              <a:rPr lang="cs-CZ" b="1" dirty="0">
                <a:solidFill>
                  <a:srgbClr val="C00000"/>
                </a:solidFill>
              </a:rPr>
              <a:t>má 4 – 5 veršů (poslání)</a:t>
            </a:r>
          </a:p>
          <a:p>
            <a:r>
              <a:rPr lang="cs-CZ" b="1" dirty="0"/>
              <a:t>verš, kterým je uzavřeno poslání, se jako refrén opakuje v závěru každé sloky</a:t>
            </a:r>
          </a:p>
          <a:p>
            <a:r>
              <a:rPr lang="cs-CZ" dirty="0"/>
              <a:t>balada užívá pouze </a:t>
            </a:r>
            <a:r>
              <a:rPr lang="cs-CZ" b="1" dirty="0">
                <a:solidFill>
                  <a:srgbClr val="0070C0"/>
                </a:solidFill>
              </a:rPr>
              <a:t>2 – 3 rýmy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Francois Villon 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MALÝ TESTAMENT, VELKÝ TESTAMENT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sz="3600" b="1" dirty="0">
                <a:solidFill>
                  <a:srgbClr val="C00000"/>
                </a:solidFill>
              </a:rPr>
              <a:t>Malý testament</a:t>
            </a:r>
          </a:p>
          <a:p>
            <a:r>
              <a:rPr lang="cs-CZ" b="1" dirty="0">
                <a:solidFill>
                  <a:srgbClr val="0070C0"/>
                </a:solidFill>
              </a:rPr>
              <a:t>satirické rozloučení s přáteli</a:t>
            </a:r>
          </a:p>
          <a:p>
            <a:pPr>
              <a:buNone/>
            </a:pPr>
            <a:r>
              <a:rPr lang="cs-CZ" dirty="0"/>
              <a:t>(satira využívá komična a humoru ke kritice)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sz="3600" b="1" dirty="0">
                <a:solidFill>
                  <a:srgbClr val="C00000"/>
                </a:solidFill>
              </a:rPr>
              <a:t>Velký testament</a:t>
            </a:r>
          </a:p>
          <a:p>
            <a:r>
              <a:rPr lang="cs-CZ" b="1" dirty="0">
                <a:solidFill>
                  <a:srgbClr val="0070C0"/>
                </a:solidFill>
              </a:rPr>
              <a:t>básně o pomíjivosti a bídě lidského života, o strachu ze smrti, lítosti nad ztraceným mládím, o světské nespravedlnosti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FRANCIE – 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FRANCOIS RABELAIS </a:t>
            </a:r>
            <a:r>
              <a:rPr lang="cs-CZ" sz="2700" b="1" dirty="0"/>
              <a:t>(1483 nebo 1494 – 1553)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prozaik, humanista, lékař</a:t>
            </a:r>
          </a:p>
          <a:p>
            <a:r>
              <a:rPr lang="cs-CZ" dirty="0"/>
              <a:t>kritizuje zlo a lidské chyby pomocí satiry</a:t>
            </a:r>
          </a:p>
          <a:p>
            <a:endParaRPr lang="cs-CZ" dirty="0"/>
          </a:p>
          <a:p>
            <a:pPr>
              <a:buNone/>
            </a:pPr>
            <a:r>
              <a:rPr lang="cs-CZ" b="1" dirty="0" err="1">
                <a:solidFill>
                  <a:srgbClr val="C00000"/>
                </a:solidFill>
              </a:rPr>
              <a:t>Gargantua</a:t>
            </a:r>
            <a:r>
              <a:rPr lang="cs-CZ" b="1" dirty="0">
                <a:solidFill>
                  <a:srgbClr val="C00000"/>
                </a:solidFill>
              </a:rPr>
              <a:t> a </a:t>
            </a:r>
            <a:r>
              <a:rPr lang="cs-CZ" b="1" dirty="0" err="1">
                <a:solidFill>
                  <a:srgbClr val="C00000"/>
                </a:solidFill>
              </a:rPr>
              <a:t>Pantagruel</a:t>
            </a:r>
            <a:endParaRPr lang="cs-CZ" b="1" dirty="0">
              <a:solidFill>
                <a:srgbClr val="C00000"/>
              </a:solidFill>
            </a:endParaRPr>
          </a:p>
          <a:p>
            <a:r>
              <a:rPr lang="cs-CZ" dirty="0"/>
              <a:t>pětidílný román o obrech</a:t>
            </a:r>
          </a:p>
          <a:p>
            <a:r>
              <a:rPr lang="cs-CZ" dirty="0"/>
              <a:t>parodie na středověké rytířské romány</a:t>
            </a:r>
          </a:p>
          <a:p>
            <a:r>
              <a:rPr lang="cs-CZ" dirty="0"/>
              <a:t>realistické postřehy ze současného života</a:t>
            </a:r>
          </a:p>
          <a:p>
            <a:r>
              <a:rPr lang="cs-CZ" dirty="0"/>
              <a:t>satira na soudobé poměry v církvi, klášterech, školství, soudnictví</a:t>
            </a:r>
          </a:p>
          <a:p>
            <a:r>
              <a:rPr lang="cs-CZ" dirty="0"/>
              <a:t>o lidském vědění a morálce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ŠPANĚLSKO </a:t>
            </a:r>
            <a:r>
              <a:rPr lang="cs-CZ" sz="2200" b="1" dirty="0">
                <a:solidFill>
                  <a:srgbClr val="FF0000"/>
                </a:solidFill>
              </a:rPr>
              <a:t>(16. a 17 st. – zlatý věk španělského písemnictví)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 err="1">
                <a:solidFill>
                  <a:srgbClr val="FF0000"/>
                </a:solidFill>
              </a:rPr>
              <a:t>Miguel</a:t>
            </a:r>
            <a:r>
              <a:rPr lang="cs-CZ" b="1" dirty="0">
                <a:solidFill>
                  <a:srgbClr val="FF0000"/>
                </a:solidFill>
              </a:rPr>
              <a:t> de </a:t>
            </a:r>
            <a:r>
              <a:rPr lang="cs-CZ" b="1" dirty="0" err="1">
                <a:solidFill>
                  <a:srgbClr val="FF0000"/>
                </a:solidFill>
              </a:rPr>
              <a:t>Cervantes</a:t>
            </a:r>
            <a:r>
              <a:rPr lang="cs-CZ" b="1" dirty="0">
                <a:solidFill>
                  <a:srgbClr val="FF0000"/>
                </a:solidFill>
              </a:rPr>
              <a:t> y </a:t>
            </a:r>
            <a:r>
              <a:rPr lang="cs-CZ" b="1" dirty="0" err="1">
                <a:solidFill>
                  <a:srgbClr val="FF0000"/>
                </a:solidFill>
              </a:rPr>
              <a:t>Saavedra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sz="2200" b="1" dirty="0"/>
              <a:t>1547-1616</a:t>
            </a:r>
            <a:endParaRPr lang="cs-CZ" sz="22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pohnutý život </a:t>
            </a:r>
            <a:r>
              <a:rPr lang="cs-CZ" dirty="0"/>
              <a:t>– v námořní bitvě přišel o ruku</a:t>
            </a:r>
          </a:p>
          <a:p>
            <a:r>
              <a:rPr lang="cs-CZ" dirty="0"/>
              <a:t>po zajetí tureckými piráty byl 5 let v Alžíru v otroctví</a:t>
            </a:r>
          </a:p>
          <a:p>
            <a:r>
              <a:rPr lang="cs-CZ" dirty="0"/>
              <a:t>neúspěšný v osobním i v obchodním životě</a:t>
            </a:r>
          </a:p>
          <a:p>
            <a:r>
              <a:rPr lang="cs-CZ" dirty="0"/>
              <a:t>jeho Don Quijote se stal typem člověka stejně jako </a:t>
            </a:r>
            <a:r>
              <a:rPr lang="cs-CZ" dirty="0" err="1"/>
              <a:t>Moliérův</a:t>
            </a:r>
            <a:r>
              <a:rPr lang="cs-CZ" dirty="0"/>
              <a:t> Don Juan</a:t>
            </a:r>
          </a:p>
          <a:p>
            <a:r>
              <a:rPr lang="cs-CZ" b="1" dirty="0">
                <a:solidFill>
                  <a:srgbClr val="0070C0"/>
                </a:solidFill>
              </a:rPr>
              <a:t>donkichot</a:t>
            </a:r>
            <a:r>
              <a:rPr lang="cs-CZ" dirty="0"/>
              <a:t> – mluví se o člověku, jehož snažení je marné, bez výsledku, ale přesto má jistý morální význam</a:t>
            </a:r>
          </a:p>
          <a:p>
            <a:r>
              <a:rPr lang="cs-CZ" b="1" dirty="0">
                <a:solidFill>
                  <a:srgbClr val="0070C0"/>
                </a:solidFill>
              </a:rPr>
              <a:t>donchuán </a:t>
            </a:r>
            <a:r>
              <a:rPr lang="cs-CZ" dirty="0"/>
              <a:t>– světák, svůdce žen, záletník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err="1">
                <a:solidFill>
                  <a:srgbClr val="FF0000"/>
                </a:solidFill>
              </a:rPr>
              <a:t>Saavedra</a:t>
            </a:r>
            <a:r>
              <a:rPr lang="cs-CZ" b="1" dirty="0">
                <a:solidFill>
                  <a:srgbClr val="FF0000"/>
                </a:solidFill>
              </a:rPr>
              <a:t> – Důmyslný rytíř Don Quijote de la </a:t>
            </a:r>
            <a:r>
              <a:rPr lang="cs-CZ" b="1" dirty="0" err="1">
                <a:solidFill>
                  <a:srgbClr val="FF0000"/>
                </a:solidFill>
              </a:rPr>
              <a:t>Mancha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román má </a:t>
            </a:r>
            <a:r>
              <a:rPr lang="cs-CZ" b="1" dirty="0">
                <a:solidFill>
                  <a:srgbClr val="0070C0"/>
                </a:solidFill>
              </a:rPr>
              <a:t>2 díly</a:t>
            </a:r>
            <a:r>
              <a:rPr lang="cs-CZ" dirty="0"/>
              <a:t>, obsahuje </a:t>
            </a:r>
            <a:r>
              <a:rPr lang="cs-CZ" b="1" dirty="0">
                <a:solidFill>
                  <a:srgbClr val="0070C0"/>
                </a:solidFill>
              </a:rPr>
              <a:t>komická dobrodružství</a:t>
            </a:r>
          </a:p>
          <a:p>
            <a:r>
              <a:rPr lang="cs-CZ" b="1" dirty="0"/>
              <a:t>zachycuje obraz člověka a jeho věčné touhy po ideálu pravdy, svobody a spravedlnosti</a:t>
            </a:r>
          </a:p>
          <a:p>
            <a:r>
              <a:rPr lang="cs-CZ" dirty="0"/>
              <a:t>dvojí pohled na svět</a:t>
            </a:r>
          </a:p>
          <a:p>
            <a:pPr>
              <a:buFont typeface="Wingdings" pitchFamily="2" charset="2"/>
              <a:buChar char="Ø"/>
            </a:pPr>
            <a:r>
              <a:rPr lang="cs-CZ" b="1" dirty="0"/>
              <a:t> </a:t>
            </a:r>
            <a:r>
              <a:rPr lang="cs-CZ" b="1" dirty="0">
                <a:solidFill>
                  <a:srgbClr val="00B050"/>
                </a:solidFill>
              </a:rPr>
              <a:t>rytířství čistého srdce </a:t>
            </a:r>
            <a:r>
              <a:rPr lang="cs-CZ" b="1" dirty="0"/>
              <a:t>(Don Quijote) X</a:t>
            </a:r>
          </a:p>
          <a:p>
            <a:pPr>
              <a:buNone/>
            </a:pPr>
            <a:r>
              <a:rPr lang="cs-CZ" b="1" dirty="0">
                <a:solidFill>
                  <a:srgbClr val="00B050"/>
                </a:solidFill>
              </a:rPr>
              <a:t>     zdravý  selský rozum </a:t>
            </a:r>
            <a:r>
              <a:rPr lang="cs-CZ" b="1" dirty="0"/>
              <a:t>(sluha </a:t>
            </a:r>
            <a:r>
              <a:rPr lang="cs-CZ" b="1" dirty="0" err="1"/>
              <a:t>Sancho</a:t>
            </a:r>
            <a:r>
              <a:rPr lang="cs-CZ" b="1" dirty="0"/>
              <a:t> </a:t>
            </a:r>
            <a:r>
              <a:rPr lang="cs-CZ" b="1" dirty="0" err="1"/>
              <a:t>Panza</a:t>
            </a:r>
            <a:r>
              <a:rPr lang="cs-CZ" b="1" dirty="0"/>
              <a:t>)</a:t>
            </a:r>
          </a:p>
          <a:p>
            <a:r>
              <a:rPr lang="cs-CZ" dirty="0"/>
              <a:t>hrdinou románu je </a:t>
            </a:r>
            <a:r>
              <a:rPr lang="cs-CZ" b="1" dirty="0">
                <a:solidFill>
                  <a:srgbClr val="0070C0"/>
                </a:solidFill>
              </a:rPr>
              <a:t>šlechtic Don Quijote poblázněný četbou rytířských románů</a:t>
            </a:r>
          </a:p>
          <a:p>
            <a:r>
              <a:rPr lang="cs-CZ" dirty="0"/>
              <a:t>Don Quijote se vydává na pouť </a:t>
            </a:r>
            <a:r>
              <a:rPr lang="cs-CZ" b="1" dirty="0">
                <a:solidFill>
                  <a:srgbClr val="0070C0"/>
                </a:solidFill>
              </a:rPr>
              <a:t>za vysněnou </a:t>
            </a:r>
            <a:r>
              <a:rPr lang="cs-CZ" b="1" dirty="0" err="1">
                <a:solidFill>
                  <a:srgbClr val="0070C0"/>
                </a:solidFill>
              </a:rPr>
              <a:t>Dulcinelou</a:t>
            </a:r>
            <a:endParaRPr lang="cs-CZ" b="1" dirty="0">
              <a:solidFill>
                <a:srgbClr val="0070C0"/>
              </a:solidFill>
            </a:endParaRPr>
          </a:p>
          <a:p>
            <a:r>
              <a:rPr lang="cs-CZ" dirty="0"/>
              <a:t>jede na </a:t>
            </a:r>
            <a:r>
              <a:rPr lang="cs-CZ" b="1" dirty="0">
                <a:solidFill>
                  <a:srgbClr val="0070C0"/>
                </a:solidFill>
              </a:rPr>
              <a:t>herce </a:t>
            </a:r>
            <a:r>
              <a:rPr lang="cs-CZ" b="1" dirty="0" err="1">
                <a:solidFill>
                  <a:srgbClr val="0070C0"/>
                </a:solidFill>
              </a:rPr>
              <a:t>Rocinante</a:t>
            </a:r>
            <a:endParaRPr lang="cs-CZ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ZNAKY RENESANCE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sz="3800" b="1" dirty="0">
                <a:solidFill>
                  <a:srgbClr val="C00000"/>
                </a:solidFill>
              </a:rPr>
              <a:t>14. – 16. století</a:t>
            </a:r>
          </a:p>
          <a:p>
            <a:r>
              <a:rPr lang="cs-CZ" b="1" dirty="0">
                <a:solidFill>
                  <a:srgbClr val="0070C0"/>
                </a:solidFill>
              </a:rPr>
              <a:t>znovuzrození, obroda</a:t>
            </a:r>
          </a:p>
          <a:p>
            <a:r>
              <a:rPr lang="cs-CZ" b="1" dirty="0">
                <a:solidFill>
                  <a:srgbClr val="0070C0"/>
                </a:solidFill>
              </a:rPr>
              <a:t>návrat k antické kultuře </a:t>
            </a:r>
            <a:r>
              <a:rPr lang="cs-CZ" dirty="0"/>
              <a:t>jako vzoru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obnova antických žánrů – </a:t>
            </a:r>
            <a:r>
              <a:rPr lang="cs-CZ" b="1" dirty="0">
                <a:solidFill>
                  <a:srgbClr val="00B050"/>
                </a:solidFill>
              </a:rPr>
              <a:t>satira, lyrická píseň, historická povídka, komedie, tragédie, cestopisy</a:t>
            </a:r>
          </a:p>
          <a:p>
            <a:pPr>
              <a:buNone/>
            </a:pPr>
            <a:endParaRPr lang="cs-CZ" dirty="0"/>
          </a:p>
          <a:p>
            <a:r>
              <a:rPr lang="cs-CZ" sz="3800" b="1" dirty="0">
                <a:solidFill>
                  <a:srgbClr val="C00000"/>
                </a:solidFill>
              </a:rPr>
              <a:t>objevení člověka </a:t>
            </a:r>
          </a:p>
          <a:p>
            <a:pPr>
              <a:buFont typeface="Wingdings" pitchFamily="2" charset="2"/>
              <a:buChar char="Ø"/>
            </a:pPr>
            <a:r>
              <a:rPr lang="cs-CZ" b="1" dirty="0">
                <a:solidFill>
                  <a:srgbClr val="0070C0"/>
                </a:solidFill>
              </a:rPr>
              <a:t> prosazuje uvědomělý individualismus </a:t>
            </a:r>
            <a:r>
              <a:rPr lang="cs-CZ" dirty="0"/>
              <a:t>(opak středověkého universalismu – splynutí jedince s božstvem)</a:t>
            </a:r>
          </a:p>
          <a:p>
            <a:pPr>
              <a:buFont typeface="Wingdings" pitchFamily="2" charset="2"/>
              <a:buChar char="Ø"/>
            </a:pPr>
            <a:r>
              <a:rPr lang="cs-CZ" b="1" dirty="0">
                <a:solidFill>
                  <a:srgbClr val="0070C0"/>
                </a:solidFill>
              </a:rPr>
              <a:t>důraz na osobnost člověka </a:t>
            </a:r>
            <a:r>
              <a:rPr lang="cs-CZ" dirty="0"/>
              <a:t>– neznamená to ztrátu víry v Boha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 </a:t>
            </a:r>
            <a:r>
              <a:rPr lang="cs-CZ" b="1" dirty="0">
                <a:solidFill>
                  <a:srgbClr val="0070C0"/>
                </a:solidFill>
              </a:rPr>
              <a:t>cílem je člověk sebevědomý, vzdělaný, duchovně svobodný</a:t>
            </a:r>
          </a:p>
          <a:p>
            <a:pPr>
              <a:buNone/>
            </a:pPr>
            <a:endParaRPr lang="cs-CZ" b="1" dirty="0">
              <a:solidFill>
                <a:srgbClr val="0070C0"/>
              </a:solidFill>
            </a:endParaRPr>
          </a:p>
          <a:p>
            <a:r>
              <a:rPr lang="cs-CZ" sz="3800" b="1" dirty="0">
                <a:solidFill>
                  <a:srgbClr val="C00000"/>
                </a:solidFill>
              </a:rPr>
              <a:t>objevení světa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rozvoj přírodních věd</a:t>
            </a:r>
          </a:p>
          <a:p>
            <a:pPr>
              <a:buFont typeface="Wingdings" pitchFamily="2" charset="2"/>
              <a:buChar char="Ø"/>
            </a:pP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Důmyslný rytíř Don Quijote de la </a:t>
            </a:r>
            <a:r>
              <a:rPr lang="cs-CZ" b="1" dirty="0" err="1">
                <a:solidFill>
                  <a:srgbClr val="FF0000"/>
                </a:solidFill>
              </a:rPr>
              <a:t>Mancha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b="1" dirty="0"/>
              <a:t>Charakteristika Dona </a:t>
            </a:r>
            <a:r>
              <a:rPr lang="cs-CZ" b="1" dirty="0" err="1"/>
              <a:t>Quijota</a:t>
            </a:r>
            <a:r>
              <a:rPr lang="cs-CZ" b="1" dirty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 mění se ze směšného hrdiny na hrdinu tragického – </a:t>
            </a:r>
            <a:r>
              <a:rPr lang="cs-CZ" b="1" dirty="0">
                <a:solidFill>
                  <a:srgbClr val="C00000"/>
                </a:solidFill>
              </a:rPr>
              <a:t>svým ideálům věří</a:t>
            </a:r>
          </a:p>
          <a:p>
            <a:pPr>
              <a:buFont typeface="Wingdings" pitchFamily="2" charset="2"/>
              <a:buChar char="Ø"/>
            </a:pPr>
            <a:r>
              <a:rPr lang="cs-CZ" b="1" dirty="0">
                <a:solidFill>
                  <a:srgbClr val="C00000"/>
                </a:solidFill>
              </a:rPr>
              <a:t> tragikomický hrdina – měl velké a čisté ideály, ale nepodařilo se mu změnit svět</a:t>
            </a:r>
          </a:p>
          <a:p>
            <a:pPr>
              <a:buFont typeface="Wingdings" pitchFamily="2" charset="2"/>
              <a:buChar char="Ø"/>
            </a:pPr>
            <a:r>
              <a:rPr lang="cs-CZ" b="1" dirty="0"/>
              <a:t> je obdivuhodný hrdina</a:t>
            </a:r>
          </a:p>
          <a:p>
            <a:pPr>
              <a:buFont typeface="Wingdings" pitchFamily="2" charset="2"/>
              <a:buChar char="§"/>
            </a:pPr>
            <a:r>
              <a:rPr lang="cs-CZ" b="1" dirty="0">
                <a:solidFill>
                  <a:srgbClr val="0070C0"/>
                </a:solidFill>
              </a:rPr>
              <a:t>mravní čistotou</a:t>
            </a:r>
          </a:p>
          <a:p>
            <a:pPr>
              <a:buFont typeface="Wingdings" pitchFamily="2" charset="2"/>
              <a:buChar char="§"/>
            </a:pPr>
            <a:r>
              <a:rPr lang="cs-CZ" b="1" dirty="0">
                <a:solidFill>
                  <a:srgbClr val="0070C0"/>
                </a:solidFill>
              </a:rPr>
              <a:t>velikostí svého snu i lásky</a:t>
            </a:r>
          </a:p>
          <a:p>
            <a:pPr>
              <a:buFont typeface="Wingdings" pitchFamily="2" charset="2"/>
              <a:buChar char="§"/>
            </a:pPr>
            <a:r>
              <a:rPr lang="cs-CZ" b="1" dirty="0">
                <a:solidFill>
                  <a:srgbClr val="0070C0"/>
                </a:solidFill>
              </a:rPr>
              <a:t>ušlechtilou touhou po spravedlnosti a svobodě</a:t>
            </a:r>
          </a:p>
          <a:p>
            <a:pPr>
              <a:buFont typeface="Wingdings" pitchFamily="2" charset="2"/>
              <a:buChar char="Ø"/>
            </a:pPr>
            <a:endParaRPr lang="cs-CZ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ANGLIE (14. – 16. st., </a:t>
            </a:r>
            <a:r>
              <a:rPr lang="cs-CZ" b="1" dirty="0" err="1">
                <a:solidFill>
                  <a:srgbClr val="FF0000"/>
                </a:solidFill>
              </a:rPr>
              <a:t>poč</a:t>
            </a:r>
            <a:r>
              <a:rPr lang="cs-CZ" b="1" dirty="0">
                <a:solidFill>
                  <a:srgbClr val="FF0000"/>
                </a:solidFill>
              </a:rPr>
              <a:t>. 17. st.) 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WILLIAM SHAKESPEARE </a:t>
            </a:r>
            <a:r>
              <a:rPr lang="cs-CZ" sz="2400" b="1" dirty="0"/>
              <a:t>(1564 – 1616)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300" dirty="0"/>
              <a:t>největší anglický i světový dramatik</a:t>
            </a:r>
          </a:p>
          <a:p>
            <a:r>
              <a:rPr lang="cs-CZ" sz="3300" dirty="0"/>
              <a:t>napsal </a:t>
            </a:r>
            <a:r>
              <a:rPr lang="cs-CZ" sz="3300" b="1" dirty="0">
                <a:solidFill>
                  <a:srgbClr val="0070C0"/>
                </a:solidFill>
              </a:rPr>
              <a:t>asi 37 her </a:t>
            </a:r>
            <a:r>
              <a:rPr lang="cs-CZ" sz="3300" dirty="0"/>
              <a:t>(1590 – 1611)</a:t>
            </a:r>
          </a:p>
          <a:p>
            <a:r>
              <a:rPr lang="cs-CZ" sz="3300" dirty="0"/>
              <a:t>u nás přeložil </a:t>
            </a:r>
            <a:r>
              <a:rPr lang="cs-CZ" sz="3300" b="1" dirty="0"/>
              <a:t>Josef Václav Sládek</a:t>
            </a:r>
          </a:p>
          <a:p>
            <a:r>
              <a:rPr lang="cs-CZ" sz="3300" dirty="0"/>
              <a:t>pocházel ze </a:t>
            </a:r>
            <a:r>
              <a:rPr lang="cs-CZ" sz="3300" dirty="0" err="1"/>
              <a:t>Stratfordu</a:t>
            </a:r>
            <a:r>
              <a:rPr lang="cs-CZ" sz="3300" dirty="0"/>
              <a:t> nad </a:t>
            </a:r>
            <a:r>
              <a:rPr lang="cs-CZ" sz="3300" dirty="0" err="1"/>
              <a:t>Avonou</a:t>
            </a:r>
            <a:r>
              <a:rPr lang="cs-CZ" sz="3300" dirty="0"/>
              <a:t>, působil v Londýně, kde vynikl jako herec i dramatik (od roku 1588)</a:t>
            </a:r>
          </a:p>
          <a:p>
            <a:r>
              <a:rPr lang="cs-CZ" sz="3300" dirty="0"/>
              <a:t>podílel se na založení </a:t>
            </a:r>
            <a:r>
              <a:rPr lang="cs-CZ" sz="3300" b="1" dirty="0">
                <a:solidFill>
                  <a:srgbClr val="C00000"/>
                </a:solidFill>
              </a:rPr>
              <a:t>alžbětinského divadla </a:t>
            </a:r>
            <a:r>
              <a:rPr lang="cs-CZ" sz="3300" b="1" dirty="0" err="1">
                <a:solidFill>
                  <a:srgbClr val="C00000"/>
                </a:solidFill>
              </a:rPr>
              <a:t>The</a:t>
            </a:r>
            <a:r>
              <a:rPr lang="cs-CZ" sz="3300" b="1" dirty="0">
                <a:solidFill>
                  <a:srgbClr val="C00000"/>
                </a:solidFill>
              </a:rPr>
              <a:t> Globe </a:t>
            </a:r>
            <a:r>
              <a:rPr lang="cs-CZ" sz="3300" dirty="0"/>
              <a:t>– zde se uváděla jeho dramata </a:t>
            </a:r>
          </a:p>
          <a:p>
            <a:pPr>
              <a:buNone/>
            </a:pPr>
            <a:endParaRPr lang="cs-CZ" sz="3300" b="1" dirty="0">
              <a:solidFill>
                <a:srgbClr val="0070C0"/>
              </a:solidFill>
            </a:endParaRP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William Shakespeare – Sonety (1609)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- anglický (alžbětinský) sonet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básnická sbírka, obsahuje </a:t>
            </a:r>
            <a:r>
              <a:rPr lang="cs-CZ" b="1" dirty="0">
                <a:solidFill>
                  <a:srgbClr val="0070C0"/>
                </a:solidFill>
              </a:rPr>
              <a:t>154 sonetů</a:t>
            </a:r>
          </a:p>
          <a:p>
            <a:r>
              <a:rPr lang="cs-CZ" b="1" dirty="0"/>
              <a:t>jejich témata </a:t>
            </a:r>
            <a:r>
              <a:rPr lang="cs-CZ" dirty="0"/>
              <a:t>– </a:t>
            </a:r>
            <a:r>
              <a:rPr lang="cs-CZ" b="1" dirty="0">
                <a:solidFill>
                  <a:srgbClr val="C00000"/>
                </a:solidFill>
              </a:rPr>
              <a:t>láska, přátelství, krása, politika a pomíjivost života a citů</a:t>
            </a:r>
          </a:p>
          <a:p>
            <a:r>
              <a:rPr lang="cs-CZ" dirty="0"/>
              <a:t>od klasického italského sonetu se liší z důvodu </a:t>
            </a:r>
            <a:r>
              <a:rPr lang="cs-CZ" b="1" dirty="0"/>
              <a:t>omezenějších rýmových možností angličtiny</a:t>
            </a:r>
          </a:p>
          <a:p>
            <a:r>
              <a:rPr lang="cs-CZ" dirty="0"/>
              <a:t>obsahuje </a:t>
            </a:r>
            <a:r>
              <a:rPr lang="cs-CZ" b="1" dirty="0">
                <a:solidFill>
                  <a:srgbClr val="0070C0"/>
                </a:solidFill>
              </a:rPr>
              <a:t>3 čtyřverší a závěrečné dvojverší </a:t>
            </a:r>
            <a:r>
              <a:rPr lang="cs-CZ" dirty="0"/>
              <a:t>– </a:t>
            </a:r>
            <a:r>
              <a:rPr lang="cs-CZ" dirty="0">
                <a:solidFill>
                  <a:srgbClr val="0070C0"/>
                </a:solidFill>
              </a:rPr>
              <a:t>nečleněno do strof, dva poslední verše jsou graficky zvýrazněné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CHARAKTERISTIKA HER 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W. SHAKESPEARA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sz="3700" b="1" dirty="0">
                <a:solidFill>
                  <a:srgbClr val="0070C0"/>
                </a:solidFill>
              </a:rPr>
              <a:t>hrdinové jsou často rozporné a živoucí postavy</a:t>
            </a:r>
          </a:p>
          <a:p>
            <a:r>
              <a:rPr lang="cs-CZ" sz="3700" dirty="0"/>
              <a:t>Shakespeare si vybíral náměty z nejrůznějších zdrojů, využíval rozmanitých postupů, např. </a:t>
            </a:r>
            <a:r>
              <a:rPr lang="cs-CZ" sz="3700" b="1" dirty="0">
                <a:solidFill>
                  <a:srgbClr val="C00000"/>
                </a:solidFill>
              </a:rPr>
              <a:t>hry ve hře</a:t>
            </a:r>
          </a:p>
          <a:p>
            <a:r>
              <a:rPr lang="cs-CZ" sz="3700" dirty="0"/>
              <a:t>psal veršem (převážně blankversem – pětistopý nerýmovaný jamb)</a:t>
            </a:r>
          </a:p>
          <a:p>
            <a:r>
              <a:rPr lang="cs-CZ" sz="3700" b="1" dirty="0">
                <a:solidFill>
                  <a:srgbClr val="0070C0"/>
                </a:solidFill>
              </a:rPr>
              <a:t>stanovil jazyk postav </a:t>
            </a:r>
            <a:r>
              <a:rPr lang="cs-CZ" sz="3700" dirty="0"/>
              <a:t>– básnická mluva milenců, hovorová řeč chůvy v Romeovi a Julii…</a:t>
            </a:r>
          </a:p>
          <a:p>
            <a:r>
              <a:rPr lang="cs-CZ" sz="3700" dirty="0"/>
              <a:t>postavy nemají jeden rozměr, Shakespeare </a:t>
            </a:r>
            <a:r>
              <a:rPr lang="cs-CZ" sz="3700" b="1" dirty="0">
                <a:solidFill>
                  <a:srgbClr val="0070C0"/>
                </a:solidFill>
              </a:rPr>
              <a:t>zvýrazňuje jejich dominantní povahové rysy</a:t>
            </a:r>
          </a:p>
          <a:p>
            <a:r>
              <a:rPr lang="cs-CZ" sz="3700" dirty="0"/>
              <a:t>postavy jsou </a:t>
            </a:r>
            <a:r>
              <a:rPr lang="cs-CZ" sz="3700" b="1" dirty="0">
                <a:solidFill>
                  <a:srgbClr val="0070C0"/>
                </a:solidFill>
              </a:rPr>
              <a:t>psychologicky propracované a mají co říct v každé době </a:t>
            </a:r>
            <a:r>
              <a:rPr lang="cs-CZ" sz="3700" dirty="0"/>
              <a:t>(i historické postavy)</a:t>
            </a:r>
          </a:p>
          <a:p>
            <a:r>
              <a:rPr lang="cs-CZ" sz="3700" b="1" dirty="0" err="1"/>
              <a:t>narozdíl</a:t>
            </a:r>
            <a:r>
              <a:rPr lang="cs-CZ" sz="3700" b="1" dirty="0"/>
              <a:t> od antického dramatu </a:t>
            </a:r>
            <a:r>
              <a:rPr lang="cs-CZ" sz="3700" b="1" dirty="0">
                <a:solidFill>
                  <a:srgbClr val="C00000"/>
                </a:solidFill>
              </a:rPr>
              <a:t>hrdinové  drží svůj osud pevně v rukou, jsou realističtí a autor ukazuje jejich vývoj v souladu s logikou jejich charakteru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W. Shakespeare – 1. období tvorby </a:t>
            </a:r>
            <a:br>
              <a:rPr lang="cs-CZ" dirty="0"/>
            </a:br>
            <a:r>
              <a:rPr lang="cs-CZ" b="1" dirty="0"/>
              <a:t>(do r. 1600)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v tomto období psal </a:t>
            </a:r>
            <a:r>
              <a:rPr lang="cs-CZ" b="1" dirty="0">
                <a:solidFill>
                  <a:srgbClr val="0070C0"/>
                </a:solidFill>
              </a:rPr>
              <a:t>komedie, hry z anglických a antických dějin, první tragédie</a:t>
            </a:r>
          </a:p>
          <a:p>
            <a:pPr>
              <a:buNone/>
            </a:pPr>
            <a:endParaRPr lang="cs-CZ" b="1" dirty="0">
              <a:solidFill>
                <a:srgbClr val="0070C0"/>
              </a:solidFill>
            </a:endParaRPr>
          </a:p>
          <a:p>
            <a:r>
              <a:rPr lang="cs-CZ" b="1" dirty="0">
                <a:solidFill>
                  <a:srgbClr val="C00000"/>
                </a:solidFill>
              </a:rPr>
              <a:t>ZKROCENÍ ZLÉ ŽENY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 o proměně svárlivé Kateřiny v milující manželku</a:t>
            </a:r>
          </a:p>
          <a:p>
            <a:pPr>
              <a:buNone/>
            </a:pPr>
            <a:endParaRPr lang="cs-CZ" dirty="0"/>
          </a:p>
          <a:p>
            <a:r>
              <a:rPr lang="cs-CZ" b="1" dirty="0">
                <a:solidFill>
                  <a:srgbClr val="C00000"/>
                </a:solidFill>
              </a:rPr>
              <a:t>SEN NOCI SVATOJÁNSKÉ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 pohádková hra o rozmarech lásky</a:t>
            </a:r>
          </a:p>
          <a:p>
            <a:pPr>
              <a:buNone/>
            </a:pPr>
            <a:endParaRPr lang="cs-CZ" dirty="0"/>
          </a:p>
          <a:p>
            <a:r>
              <a:rPr lang="cs-CZ" b="1" dirty="0">
                <a:solidFill>
                  <a:srgbClr val="C00000"/>
                </a:solidFill>
              </a:rPr>
              <a:t>RICHARD III.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 obraz krutého vládce, který se neštítí jakéhokoli prostředku (intriky, vraždy), aby získal moc a udržel si ji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 nakonec je ve jménu řádu a míru poražen (známá věta „království za koně“)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W. Shakespeare – 1. období tvorby </a:t>
            </a:r>
            <a:br>
              <a:rPr lang="cs-CZ" dirty="0"/>
            </a:br>
            <a:r>
              <a:rPr lang="cs-CZ" b="1" dirty="0"/>
              <a:t>(do r. 1600)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JINDŘICH IV.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 vystupuje zde </a:t>
            </a:r>
            <a:r>
              <a:rPr lang="cs-CZ" b="1" dirty="0">
                <a:solidFill>
                  <a:srgbClr val="0070C0"/>
                </a:solidFill>
              </a:rPr>
              <a:t>postava filosofa </a:t>
            </a:r>
            <a:r>
              <a:rPr lang="cs-CZ" b="1" dirty="0" err="1">
                <a:solidFill>
                  <a:srgbClr val="0070C0"/>
                </a:solidFill>
              </a:rPr>
              <a:t>Falstaffa</a:t>
            </a:r>
            <a:r>
              <a:rPr lang="cs-CZ" dirty="0"/>
              <a:t>, což je </a:t>
            </a:r>
            <a:r>
              <a:rPr lang="cs-CZ" b="1" dirty="0"/>
              <a:t>Shakespearova nejvýraznější komická postava</a:t>
            </a:r>
          </a:p>
          <a:p>
            <a:pPr>
              <a:buFont typeface="Wingdings" pitchFamily="2" charset="2"/>
              <a:buChar char="Ø"/>
            </a:pPr>
            <a:endParaRPr lang="cs-CZ" dirty="0"/>
          </a:p>
          <a:p>
            <a:r>
              <a:rPr lang="cs-CZ" b="1" dirty="0">
                <a:solidFill>
                  <a:srgbClr val="C00000"/>
                </a:solidFill>
              </a:rPr>
              <a:t>JULIUS CAESAR</a:t>
            </a:r>
          </a:p>
          <a:p>
            <a:r>
              <a:rPr lang="cs-CZ" b="1" dirty="0">
                <a:solidFill>
                  <a:srgbClr val="C00000"/>
                </a:solidFill>
              </a:rPr>
              <a:t>BENÁTSKÝ KUPEC</a:t>
            </a:r>
          </a:p>
          <a:p>
            <a:r>
              <a:rPr lang="cs-CZ" b="1" dirty="0">
                <a:solidFill>
                  <a:srgbClr val="C00000"/>
                </a:solidFill>
              </a:rPr>
              <a:t>JINDŘICH VI.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W. Shakespeare – 2. období tvorby </a:t>
            </a:r>
            <a:br>
              <a:rPr lang="cs-CZ" dirty="0"/>
            </a:br>
            <a:r>
              <a:rPr lang="cs-CZ" b="1" dirty="0"/>
              <a:t>(1601 – 1608)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sz="3800" b="1" dirty="0">
                <a:solidFill>
                  <a:srgbClr val="0070C0"/>
                </a:solidFill>
              </a:rPr>
              <a:t>psal tragédie, typický je pesimismus</a:t>
            </a:r>
          </a:p>
          <a:p>
            <a:pPr>
              <a:buNone/>
            </a:pPr>
            <a:endParaRPr lang="cs-CZ" sz="3600" b="1" dirty="0">
              <a:solidFill>
                <a:srgbClr val="0070C0"/>
              </a:solidFill>
            </a:endParaRPr>
          </a:p>
          <a:p>
            <a:r>
              <a:rPr lang="cs-CZ" sz="4100" b="1" dirty="0">
                <a:solidFill>
                  <a:srgbClr val="C00000"/>
                </a:solidFill>
              </a:rPr>
              <a:t>ROMEO A JULIE</a:t>
            </a:r>
          </a:p>
          <a:p>
            <a:pPr>
              <a:buFont typeface="Wingdings" pitchFamily="2" charset="2"/>
              <a:buChar char="Ø"/>
            </a:pPr>
            <a:r>
              <a:rPr lang="cs-CZ" sz="4100" dirty="0"/>
              <a:t> příběh nešťastné lásky milenců</a:t>
            </a:r>
          </a:p>
          <a:p>
            <a:pPr>
              <a:buFont typeface="Wingdings" pitchFamily="2" charset="2"/>
              <a:buChar char="Ø"/>
            </a:pPr>
            <a:r>
              <a:rPr lang="cs-CZ" sz="4100" dirty="0"/>
              <a:t> </a:t>
            </a:r>
            <a:r>
              <a:rPr lang="cs-CZ" sz="4100" b="1" dirty="0">
                <a:solidFill>
                  <a:srgbClr val="0070C0"/>
                </a:solidFill>
              </a:rPr>
              <a:t>jejich smrt způsobila usmíření dvou rodů ve Veroně (</a:t>
            </a:r>
            <a:r>
              <a:rPr lang="cs-CZ" sz="4100" b="1" dirty="0" err="1">
                <a:solidFill>
                  <a:srgbClr val="0070C0"/>
                </a:solidFill>
              </a:rPr>
              <a:t>Kapuleti</a:t>
            </a:r>
            <a:r>
              <a:rPr lang="cs-CZ" sz="4100" b="1" dirty="0">
                <a:solidFill>
                  <a:srgbClr val="0070C0"/>
                </a:solidFill>
              </a:rPr>
              <a:t>, </a:t>
            </a:r>
            <a:r>
              <a:rPr lang="cs-CZ" sz="4100" b="1" dirty="0" err="1">
                <a:solidFill>
                  <a:srgbClr val="0070C0"/>
                </a:solidFill>
              </a:rPr>
              <a:t>Montekové</a:t>
            </a:r>
            <a:r>
              <a:rPr lang="cs-CZ" sz="4100" b="1" dirty="0">
                <a:solidFill>
                  <a:srgbClr val="0070C0"/>
                </a:solidFill>
              </a:rPr>
              <a:t>)</a:t>
            </a:r>
          </a:p>
          <a:p>
            <a:pPr>
              <a:buNone/>
            </a:pPr>
            <a:endParaRPr lang="cs-CZ" sz="4100" b="1" dirty="0">
              <a:solidFill>
                <a:srgbClr val="0070C0"/>
              </a:solidFill>
            </a:endParaRPr>
          </a:p>
          <a:p>
            <a:r>
              <a:rPr lang="cs-CZ" sz="4100" b="1" dirty="0">
                <a:solidFill>
                  <a:srgbClr val="C00000"/>
                </a:solidFill>
              </a:rPr>
              <a:t>MACBETH</a:t>
            </a:r>
          </a:p>
          <a:p>
            <a:pPr>
              <a:buFont typeface="Wingdings" pitchFamily="2" charset="2"/>
              <a:buChar char="Ø"/>
            </a:pPr>
            <a:r>
              <a:rPr lang="cs-CZ" sz="4100" dirty="0"/>
              <a:t> konflikt spočívá v touze hlavního hrdiny po moci (jako u Richarda III.), stává se ale zločincem postupně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W. Shakespeare – 2. období tvorby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(1601 – 1608)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sz="5800" b="1" dirty="0">
                <a:solidFill>
                  <a:srgbClr val="C00000"/>
                </a:solidFill>
              </a:rPr>
              <a:t>HAMLET, KRALEVIC DÁNSKÝ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 </a:t>
            </a:r>
            <a:r>
              <a:rPr lang="cs-CZ" sz="4400" dirty="0"/>
              <a:t>hrdina s </a:t>
            </a:r>
            <a:r>
              <a:rPr lang="cs-CZ" sz="4400" b="1" dirty="0">
                <a:solidFill>
                  <a:srgbClr val="0070C0"/>
                </a:solidFill>
              </a:rPr>
              <a:t>touhou po naplnění ideálů s pocitem potrestat zlo</a:t>
            </a:r>
          </a:p>
          <a:p>
            <a:pPr>
              <a:buFont typeface="Wingdings" pitchFamily="2" charset="2"/>
              <a:buChar char="Ø"/>
            </a:pPr>
            <a:r>
              <a:rPr lang="cs-CZ" sz="4400" dirty="0"/>
              <a:t> touha po činu, ale i nerozhodnost</a:t>
            </a:r>
          </a:p>
          <a:p>
            <a:pPr>
              <a:buFont typeface="Wingdings" pitchFamily="2" charset="2"/>
              <a:buChar char="Ø"/>
            </a:pPr>
            <a:r>
              <a:rPr lang="cs-CZ" sz="4400" dirty="0"/>
              <a:t> obsahuje </a:t>
            </a:r>
            <a:r>
              <a:rPr lang="cs-CZ" sz="4400" b="1" dirty="0"/>
              <a:t>úvahy po smyslu života</a:t>
            </a:r>
          </a:p>
          <a:p>
            <a:pPr>
              <a:buFont typeface="Wingdings" pitchFamily="2" charset="2"/>
              <a:buChar char="Ø"/>
            </a:pPr>
            <a:r>
              <a:rPr lang="cs-CZ" sz="4400" dirty="0"/>
              <a:t> Hamlet se dovídá, že strýc </a:t>
            </a:r>
            <a:r>
              <a:rPr lang="cs-CZ" sz="4400" dirty="0" err="1"/>
              <a:t>Claudius</a:t>
            </a:r>
            <a:r>
              <a:rPr lang="cs-CZ" sz="4400" dirty="0"/>
              <a:t>, nový král a manžel jeho matky, zavraždil v touze po moci svého bratra, Hamletova otce</a:t>
            </a:r>
          </a:p>
          <a:p>
            <a:pPr>
              <a:buFont typeface="Wingdings" pitchFamily="2" charset="2"/>
              <a:buChar char="Ø"/>
            </a:pPr>
            <a:r>
              <a:rPr lang="cs-CZ" sz="4400" dirty="0"/>
              <a:t> Hamletovi se zhroutí svět jeho dosavadních hodnot, nedůvěřuje již svému okolí ani sám sobě</a:t>
            </a:r>
          </a:p>
          <a:p>
            <a:pPr>
              <a:buFont typeface="Wingdings" pitchFamily="2" charset="2"/>
              <a:buChar char="Ø"/>
            </a:pPr>
            <a:r>
              <a:rPr lang="cs-CZ" sz="4400" dirty="0"/>
              <a:t> </a:t>
            </a:r>
            <a:r>
              <a:rPr lang="cs-CZ" sz="4400" b="1" dirty="0">
                <a:solidFill>
                  <a:srgbClr val="0070C0"/>
                </a:solidFill>
              </a:rPr>
              <a:t>smrt otce nakonec pomstí, ale skutečná aktivita je na straně Claudia, který usiluje o Hamletův život</a:t>
            </a:r>
          </a:p>
          <a:p>
            <a:pPr>
              <a:buFont typeface="Wingdings" pitchFamily="2" charset="2"/>
              <a:buChar char="Ø"/>
            </a:pPr>
            <a:r>
              <a:rPr lang="cs-CZ" sz="4400" dirty="0"/>
              <a:t> </a:t>
            </a:r>
            <a:r>
              <a:rPr lang="cs-CZ" sz="4400" b="1" dirty="0"/>
              <a:t>tragická smrt Ofélie</a:t>
            </a:r>
            <a:r>
              <a:rPr lang="cs-CZ" sz="4400" dirty="0"/>
              <a:t>, zemřel jí otec a odmítnuta Hamletem  (šílenství, utonutí)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W. Shakespeare – 2. období tvorby </a:t>
            </a:r>
            <a:br>
              <a:rPr lang="cs-CZ" dirty="0"/>
            </a:br>
            <a:r>
              <a:rPr lang="cs-CZ" b="1" dirty="0"/>
              <a:t>(1601 - 1608)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>
                <a:solidFill>
                  <a:srgbClr val="C00000"/>
                </a:solidFill>
              </a:rPr>
              <a:t>OTHELLO, BENÁTSKÝ MOUŘENÍN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 zobrazuje nejhlubší lidské vášně a city ovlivněné intrikami</a:t>
            </a:r>
          </a:p>
          <a:p>
            <a:pPr>
              <a:buFont typeface="Wingdings" pitchFamily="2" charset="2"/>
              <a:buChar char="Ø"/>
            </a:pPr>
            <a:endParaRPr lang="cs-CZ" dirty="0"/>
          </a:p>
          <a:p>
            <a:pPr>
              <a:buFont typeface="Wingdings" pitchFamily="2" charset="2"/>
              <a:buChar char="Ø"/>
            </a:pPr>
            <a:r>
              <a:rPr lang="cs-CZ" dirty="0"/>
              <a:t> </a:t>
            </a:r>
            <a:r>
              <a:rPr lang="cs-CZ" b="1" dirty="0"/>
              <a:t>Othello </a:t>
            </a:r>
            <a:r>
              <a:rPr lang="cs-CZ" dirty="0"/>
              <a:t>– symbol žárlivosti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 </a:t>
            </a:r>
            <a:r>
              <a:rPr lang="cs-CZ" b="1" dirty="0"/>
              <a:t>Jago</a:t>
            </a:r>
            <a:r>
              <a:rPr lang="cs-CZ" dirty="0"/>
              <a:t> – závistivec, obratný stratég, manipulátor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 </a:t>
            </a:r>
            <a:r>
              <a:rPr lang="cs-CZ" b="1" dirty="0" err="1">
                <a:solidFill>
                  <a:srgbClr val="0070C0"/>
                </a:solidFill>
              </a:rPr>
              <a:t>Jagovy</a:t>
            </a:r>
            <a:r>
              <a:rPr lang="cs-CZ" b="1" dirty="0">
                <a:solidFill>
                  <a:srgbClr val="0070C0"/>
                </a:solidFill>
              </a:rPr>
              <a:t> intriky způsobí, že Othello podezírá svou ženu </a:t>
            </a:r>
            <a:r>
              <a:rPr lang="cs-CZ" b="1" dirty="0" err="1">
                <a:solidFill>
                  <a:srgbClr val="0070C0"/>
                </a:solidFill>
              </a:rPr>
              <a:t>Desdemonu</a:t>
            </a:r>
            <a:r>
              <a:rPr lang="cs-CZ" b="1" dirty="0">
                <a:solidFill>
                  <a:srgbClr val="0070C0"/>
                </a:solidFill>
              </a:rPr>
              <a:t> z nevěry, nakonec ji uškrtí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 </a:t>
            </a:r>
            <a:r>
              <a:rPr lang="cs-CZ" b="1" dirty="0"/>
              <a:t>Desdemona x Othello – srážka kultur a  temperamentů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W. Shakespeare – 2. období tvorby </a:t>
            </a:r>
            <a:br>
              <a:rPr lang="cs-CZ" dirty="0"/>
            </a:br>
            <a:r>
              <a:rPr lang="cs-CZ" b="1" dirty="0"/>
              <a:t>(1601 - 1608)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sz="4900" b="1" dirty="0">
                <a:solidFill>
                  <a:srgbClr val="C00000"/>
                </a:solidFill>
              </a:rPr>
              <a:t>KRÁL LEAR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 </a:t>
            </a:r>
            <a:r>
              <a:rPr lang="cs-CZ" sz="4000" dirty="0"/>
              <a:t>jsou zde </a:t>
            </a:r>
            <a:r>
              <a:rPr lang="cs-CZ" sz="4000" b="1" dirty="0">
                <a:solidFill>
                  <a:srgbClr val="0070C0"/>
                </a:solidFill>
              </a:rPr>
              <a:t>motivy pohádky „Sůl nad zlato“</a:t>
            </a:r>
          </a:p>
          <a:p>
            <a:pPr>
              <a:buFont typeface="Wingdings" pitchFamily="2" charset="2"/>
              <a:buChar char="Ø"/>
            </a:pPr>
            <a:r>
              <a:rPr lang="cs-CZ" sz="4000" dirty="0"/>
              <a:t> král chce rozdělit svou říši mezi tři dcery podle toho, která z nich ho má nejraději</a:t>
            </a:r>
          </a:p>
          <a:p>
            <a:pPr>
              <a:buFont typeface="Wingdings" pitchFamily="2" charset="2"/>
              <a:buChar char="Ø"/>
            </a:pPr>
            <a:r>
              <a:rPr lang="cs-CZ" sz="4000" dirty="0"/>
              <a:t> nejmladší nedovedla svou lásku vyjádřit tak, jak by si otec představoval, přesto pouze u ní nachází později zastání</a:t>
            </a:r>
          </a:p>
          <a:p>
            <a:pPr>
              <a:buFont typeface="Wingdings" pitchFamily="2" charset="2"/>
              <a:buChar char="Ø"/>
            </a:pPr>
            <a:r>
              <a:rPr lang="cs-CZ" sz="4000" dirty="0"/>
              <a:t> </a:t>
            </a:r>
            <a:r>
              <a:rPr lang="cs-CZ" sz="4000" b="1" dirty="0"/>
              <a:t>je zde nastíněn problém generačních vztahů </a:t>
            </a:r>
          </a:p>
          <a:p>
            <a:pPr>
              <a:buNone/>
            </a:pPr>
            <a:r>
              <a:rPr lang="cs-CZ" sz="4000" b="1" dirty="0"/>
              <a:t>     - téma nevděku dětí vůči rodičům</a:t>
            </a:r>
          </a:p>
          <a:p>
            <a:pPr>
              <a:buNone/>
            </a:pPr>
            <a:r>
              <a:rPr lang="cs-CZ" sz="4000" b="1" dirty="0"/>
              <a:t>     - stáří a jeho sobectví</a:t>
            </a:r>
          </a:p>
          <a:p>
            <a:pPr>
              <a:buNone/>
            </a:pPr>
            <a:r>
              <a:rPr lang="cs-CZ" dirty="0"/>
              <a:t>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ZNAKY RENESANCE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>
            <a:normAutofit/>
          </a:bodyPr>
          <a:lstStyle/>
          <a:p>
            <a:r>
              <a:rPr lang="cs-CZ" sz="3600" dirty="0"/>
              <a:t>oproštění od církevních dogmat </a:t>
            </a:r>
          </a:p>
          <a:p>
            <a:r>
              <a:rPr lang="cs-CZ" sz="3600" dirty="0"/>
              <a:t>proti duchovní nadvládě katolické církve</a:t>
            </a:r>
          </a:p>
          <a:p>
            <a:r>
              <a:rPr lang="cs-CZ" sz="3600" b="1" dirty="0">
                <a:solidFill>
                  <a:srgbClr val="00B050"/>
                </a:solidFill>
              </a:rPr>
              <a:t>kult smyslů a rozumu </a:t>
            </a:r>
            <a:r>
              <a:rPr lang="cs-CZ" sz="3600" b="1" dirty="0"/>
              <a:t>x </a:t>
            </a:r>
            <a:r>
              <a:rPr lang="cs-CZ" sz="3600" b="1" dirty="0">
                <a:solidFill>
                  <a:srgbClr val="00B050"/>
                </a:solidFill>
              </a:rPr>
              <a:t>kult víry</a:t>
            </a:r>
          </a:p>
          <a:p>
            <a:r>
              <a:rPr lang="cs-CZ" sz="3600" dirty="0"/>
              <a:t>základní ideologií v Evropě zůstává křesťanství</a:t>
            </a:r>
          </a:p>
          <a:p>
            <a:r>
              <a:rPr lang="cs-CZ" sz="3600" b="1" dirty="0">
                <a:solidFill>
                  <a:srgbClr val="0070C0"/>
                </a:solidFill>
              </a:rPr>
              <a:t>křesťanství i nadále ovlivňuje víru, morálku, myšlení a názory na umění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W. Shakespeare – 3. období tvorby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(po roce 1608)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solidFill>
                  <a:srgbClr val="0070C0"/>
                </a:solidFill>
              </a:rPr>
              <a:t>romantické hry plné naděje a vyrovnanosti</a:t>
            </a:r>
          </a:p>
          <a:p>
            <a:endParaRPr lang="cs-CZ" dirty="0"/>
          </a:p>
          <a:p>
            <a:r>
              <a:rPr lang="cs-CZ" b="1" dirty="0">
                <a:solidFill>
                  <a:srgbClr val="C00000"/>
                </a:solidFill>
              </a:rPr>
              <a:t>ZIMNÍ POHÁDKA</a:t>
            </a:r>
          </a:p>
          <a:p>
            <a:r>
              <a:rPr lang="cs-CZ" b="1" dirty="0">
                <a:solidFill>
                  <a:srgbClr val="C00000"/>
                </a:solidFill>
              </a:rPr>
              <a:t>BOUŘE</a:t>
            </a:r>
          </a:p>
          <a:p>
            <a:r>
              <a:rPr lang="cs-CZ" b="1" dirty="0">
                <a:solidFill>
                  <a:srgbClr val="C00000"/>
                </a:solidFill>
              </a:rPr>
              <a:t>SONETY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FC5014-08C7-43A7-B3CA-97803CC43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GEOFREY CHAUCER (</a:t>
            </a:r>
            <a:r>
              <a:rPr lang="cs-CZ" b="1" dirty="0" err="1">
                <a:solidFill>
                  <a:srgbClr val="FF0000"/>
                </a:solidFill>
              </a:rPr>
              <a:t>džefry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čósr</a:t>
            </a:r>
            <a:r>
              <a:rPr lang="cs-CZ" b="1" dirty="0">
                <a:solidFill>
                  <a:srgbClr val="FF0000"/>
                </a:solidFill>
              </a:rPr>
              <a:t>)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(1340 – 1400?)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36419AA-338C-4845-8BD0-3BE7C2AAA1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první velký anglický básník</a:t>
            </a:r>
          </a:p>
          <a:p>
            <a:r>
              <a:rPr lang="cs-CZ" dirty="0"/>
              <a:t>působil v </a:t>
            </a:r>
            <a:r>
              <a:rPr lang="cs-CZ" b="1" dirty="0"/>
              <a:t>královských diplomatických službách</a:t>
            </a:r>
          </a:p>
          <a:p>
            <a:r>
              <a:rPr lang="cs-CZ" dirty="0"/>
              <a:t>dostal se i do Florencie</a:t>
            </a:r>
          </a:p>
          <a:p>
            <a:r>
              <a:rPr lang="cs-CZ" dirty="0"/>
              <a:t>inspiroval ho – </a:t>
            </a:r>
            <a:r>
              <a:rPr lang="cs-CZ" b="1" dirty="0">
                <a:solidFill>
                  <a:srgbClr val="0070C0"/>
                </a:solidFill>
              </a:rPr>
              <a:t>Dante Alighieri, </a:t>
            </a:r>
            <a:r>
              <a:rPr lang="cs-CZ" b="1" dirty="0" err="1">
                <a:solidFill>
                  <a:srgbClr val="0070C0"/>
                </a:solidFill>
              </a:rPr>
              <a:t>Boccaccio</a:t>
            </a:r>
            <a:r>
              <a:rPr lang="cs-CZ" b="1" dirty="0">
                <a:solidFill>
                  <a:srgbClr val="0070C0"/>
                </a:solidFill>
              </a:rPr>
              <a:t>, </a:t>
            </a:r>
            <a:r>
              <a:rPr lang="cs-CZ" b="1" dirty="0" err="1">
                <a:solidFill>
                  <a:srgbClr val="0070C0"/>
                </a:solidFill>
              </a:rPr>
              <a:t>Petrarca</a:t>
            </a:r>
            <a:endParaRPr lang="cs-CZ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7332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A4ECAF-FFE8-4FDA-B0C7-877467636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GEOFREY CHAUCER (</a:t>
            </a:r>
            <a:r>
              <a:rPr lang="cs-CZ" b="1" dirty="0" err="1">
                <a:solidFill>
                  <a:srgbClr val="FF0000"/>
                </a:solidFill>
              </a:rPr>
              <a:t>džefry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čósr</a:t>
            </a:r>
            <a:r>
              <a:rPr lang="cs-CZ" b="1" dirty="0">
                <a:solidFill>
                  <a:srgbClr val="FF0000"/>
                </a:solidFill>
              </a:rPr>
              <a:t>)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CANTERBURSKÉ POVÍDKY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357C188-D4AE-4898-988F-F3D2D01F85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cyklus </a:t>
            </a:r>
            <a:r>
              <a:rPr lang="cs-CZ" b="1" dirty="0">
                <a:solidFill>
                  <a:srgbClr val="0070C0"/>
                </a:solidFill>
              </a:rPr>
              <a:t>23 veršovaných příběhů</a:t>
            </a:r>
          </a:p>
          <a:p>
            <a:r>
              <a:rPr lang="cs-CZ" b="1" dirty="0"/>
              <a:t>příběhy si vyprávějí poutníci na cestě z Londýna do Canterbury</a:t>
            </a:r>
          </a:p>
          <a:p>
            <a:r>
              <a:rPr lang="cs-CZ" dirty="0">
                <a:solidFill>
                  <a:srgbClr val="C00000"/>
                </a:solidFill>
              </a:rPr>
              <a:t>humorně líčí různé stránky života středověké Anglie, nemoralizuje, charakterizuje různé typy lidí</a:t>
            </a:r>
          </a:p>
          <a:p>
            <a:r>
              <a:rPr lang="cs-CZ" dirty="0"/>
              <a:t>výborná charakteristika samotných vypravěčů</a:t>
            </a:r>
          </a:p>
        </p:txBody>
      </p:sp>
    </p:spTree>
    <p:extLst>
      <p:ext uri="{BB962C8B-B14F-4D97-AF65-F5344CB8AC3E}">
        <p14:creationId xmlns:p14="http://schemas.microsoft.com/office/powerpoint/2010/main" val="741754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08F6DE-942C-4D15-AB74-82948F753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THOMAS MORE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(1478 – 1535)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01A63A7-682B-4E31-AE3C-BFCB5728F4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narodil se a zemřel v Londýně</a:t>
            </a:r>
          </a:p>
          <a:p>
            <a:r>
              <a:rPr lang="cs-CZ" b="1" dirty="0">
                <a:solidFill>
                  <a:srgbClr val="0070C0"/>
                </a:solidFill>
              </a:rPr>
              <a:t>anglický právník, politik a spisovatel</a:t>
            </a:r>
          </a:p>
          <a:p>
            <a:r>
              <a:rPr lang="cs-CZ" dirty="0"/>
              <a:t>zastával úřad </a:t>
            </a:r>
            <a:r>
              <a:rPr lang="cs-CZ" b="1" dirty="0">
                <a:solidFill>
                  <a:srgbClr val="0070C0"/>
                </a:solidFill>
              </a:rPr>
              <a:t>lorda kancléře krále Jindřicha VIII. </a:t>
            </a:r>
            <a:r>
              <a:rPr lang="cs-CZ" dirty="0"/>
              <a:t>– blízký přítel a spolupracovník krále</a:t>
            </a:r>
          </a:p>
          <a:p>
            <a:r>
              <a:rPr lang="cs-CZ" dirty="0"/>
              <a:t>1532 rezignuje na svůj úřad, kvůli </a:t>
            </a:r>
            <a:r>
              <a:rPr lang="cs-CZ" b="1" dirty="0"/>
              <a:t>Jindřichově roztržce s katolickou církví</a:t>
            </a:r>
          </a:p>
          <a:p>
            <a:r>
              <a:rPr lang="cs-CZ" dirty="0"/>
              <a:t>odmítl složit přísahu podle zákona o následnictví – </a:t>
            </a:r>
            <a:r>
              <a:rPr lang="cs-CZ" b="1" dirty="0">
                <a:solidFill>
                  <a:srgbClr val="0070C0"/>
                </a:solidFill>
              </a:rPr>
              <a:t>vězněn a popraven</a:t>
            </a:r>
          </a:p>
          <a:p>
            <a:r>
              <a:rPr lang="cs-CZ" dirty="0"/>
              <a:t>katolickou církví kanonizován – </a:t>
            </a:r>
            <a:r>
              <a:rPr lang="cs-CZ" b="1" dirty="0"/>
              <a:t>svatý mučedník</a:t>
            </a:r>
          </a:p>
        </p:txBody>
      </p:sp>
    </p:spTree>
    <p:extLst>
      <p:ext uri="{BB962C8B-B14F-4D97-AF65-F5344CB8AC3E}">
        <p14:creationId xmlns:p14="http://schemas.microsoft.com/office/powerpoint/2010/main" val="288106478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EB4C42-673E-4AC3-98A6-C2D7377B7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THOMAS MORE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UTOPIE (1516)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FB31F7F-0E80-41E8-B367-60AE0417C2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kniha </a:t>
            </a:r>
            <a:r>
              <a:rPr lang="cs-CZ" b="1" dirty="0">
                <a:solidFill>
                  <a:srgbClr val="0070C0"/>
                </a:solidFill>
              </a:rPr>
              <a:t>o životě na fiktivním ostrově Utopia</a:t>
            </a:r>
          </a:p>
          <a:p>
            <a:r>
              <a:rPr lang="cs-CZ" dirty="0"/>
              <a:t>vypravěčem je </a:t>
            </a:r>
            <a:r>
              <a:rPr lang="cs-CZ" b="1" dirty="0"/>
              <a:t>námořník</a:t>
            </a:r>
            <a:r>
              <a:rPr lang="cs-CZ" dirty="0"/>
              <a:t> Rafael </a:t>
            </a:r>
            <a:r>
              <a:rPr lang="cs-CZ" dirty="0" err="1"/>
              <a:t>Hythlodaios</a:t>
            </a:r>
            <a:r>
              <a:rPr lang="cs-CZ" dirty="0"/>
              <a:t>, přezdívaný </a:t>
            </a:r>
            <a:r>
              <a:rPr lang="cs-CZ" b="1" dirty="0">
                <a:solidFill>
                  <a:srgbClr val="C00000"/>
                </a:solidFill>
              </a:rPr>
              <a:t>Tlachal</a:t>
            </a:r>
          </a:p>
          <a:p>
            <a:r>
              <a:rPr lang="cs-CZ" b="1" dirty="0"/>
              <a:t>Tlachal na Utopii strávil mnoho času a poznal tamější státní zřízení, chod země a zvyky zdejších obyvatel</a:t>
            </a:r>
          </a:p>
          <a:p>
            <a:r>
              <a:rPr lang="cs-CZ" b="1" dirty="0"/>
              <a:t>V Utopii neexistuje soukromé vlastnictví, obyvatelé žijí skromně, navštěvují společné jídelny, společně obdělávají půdu a vykonávají řemeslné práce</a:t>
            </a:r>
          </a:p>
          <a:p>
            <a:r>
              <a:rPr lang="cs-CZ" b="1" dirty="0">
                <a:solidFill>
                  <a:srgbClr val="C00000"/>
                </a:solidFill>
              </a:rPr>
              <a:t>utopie </a:t>
            </a:r>
            <a:r>
              <a:rPr lang="cs-CZ" dirty="0"/>
              <a:t>– vše se odehrává ve vysněné, ideální (neexistující) společnosti – </a:t>
            </a:r>
            <a:r>
              <a:rPr lang="cs-CZ" b="1" dirty="0">
                <a:solidFill>
                  <a:srgbClr val="C00000"/>
                </a:solidFill>
              </a:rPr>
              <a:t>podle této knihy název žánru</a:t>
            </a:r>
          </a:p>
        </p:txBody>
      </p:sp>
    </p:spTree>
    <p:extLst>
      <p:ext uri="{BB962C8B-B14F-4D97-AF65-F5344CB8AC3E}">
        <p14:creationId xmlns:p14="http://schemas.microsoft.com/office/powerpoint/2010/main" val="3501871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ITÁLIE (přelom 13. a 14. st.)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– DANTE ALIGHIERI </a:t>
            </a:r>
            <a:r>
              <a:rPr lang="cs-CZ" sz="2700" b="1" dirty="0"/>
              <a:t>(1265 – 1321)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3800" b="1" dirty="0">
                <a:solidFill>
                  <a:srgbClr val="0070C0"/>
                </a:solidFill>
              </a:rPr>
              <a:t>protipapežský stoupenec</a:t>
            </a:r>
          </a:p>
          <a:p>
            <a:r>
              <a:rPr lang="cs-CZ" sz="3800" b="1" dirty="0">
                <a:solidFill>
                  <a:srgbClr val="0070C0"/>
                </a:solidFill>
              </a:rPr>
              <a:t>20 let ve vyhnanství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sz="4200" b="1" dirty="0">
                <a:solidFill>
                  <a:srgbClr val="C00000"/>
                </a:solidFill>
              </a:rPr>
              <a:t>Božská komedie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 psána 15 let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 </a:t>
            </a:r>
            <a:r>
              <a:rPr lang="cs-CZ" b="1" dirty="0">
                <a:solidFill>
                  <a:srgbClr val="0070C0"/>
                </a:solidFill>
              </a:rPr>
              <a:t>duchovní epos </a:t>
            </a:r>
            <a:r>
              <a:rPr lang="cs-CZ" dirty="0"/>
              <a:t>– vychází z biblických námětů </a:t>
            </a:r>
          </a:p>
          <a:p>
            <a:pPr>
              <a:buNone/>
            </a:pPr>
            <a:r>
              <a:rPr lang="cs-CZ" dirty="0"/>
              <a:t>                                    a křesťanské ideologie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 vznikl ve vyhnanství</a:t>
            </a:r>
          </a:p>
          <a:p>
            <a:pPr>
              <a:buFont typeface="Wingdings" pitchFamily="2" charset="2"/>
              <a:buChar char="Ø"/>
            </a:pPr>
            <a:r>
              <a:rPr lang="cs-CZ" b="1" dirty="0">
                <a:solidFill>
                  <a:srgbClr val="0070C0"/>
                </a:solidFill>
              </a:rPr>
              <a:t> prožitek lásky a stesk po Beatrici</a:t>
            </a:r>
            <a:r>
              <a:rPr lang="cs-CZ" dirty="0"/>
              <a:t>, umřela jako  mladá dívka – Dante ji poznal v dětství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Dante </a:t>
            </a:r>
            <a:r>
              <a:rPr lang="cs-CZ" b="1" dirty="0" err="1">
                <a:solidFill>
                  <a:srgbClr val="FF0000"/>
                </a:solidFill>
              </a:rPr>
              <a:t>Alighieri</a:t>
            </a:r>
            <a:r>
              <a:rPr lang="cs-CZ" b="1" dirty="0">
                <a:solidFill>
                  <a:srgbClr val="FF0000"/>
                </a:solidFill>
              </a:rPr>
              <a:t> – BOŽSKÁ KOMEDIE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250" b="1" dirty="0">
                <a:solidFill>
                  <a:srgbClr val="00B050"/>
                </a:solidFill>
              </a:rPr>
              <a:t>alegorie – jinotaj, obrazné symbolické vyjádření</a:t>
            </a:r>
          </a:p>
          <a:p>
            <a:r>
              <a:rPr lang="cs-CZ" sz="2250" b="1" dirty="0">
                <a:solidFill>
                  <a:srgbClr val="C00000"/>
                </a:solidFill>
              </a:rPr>
              <a:t>3 části – Peklo, Očistec, Ráj</a:t>
            </a:r>
          </a:p>
          <a:p>
            <a:r>
              <a:rPr lang="cs-CZ" sz="2200" dirty="0"/>
              <a:t>děj začíná v </a:t>
            </a:r>
            <a:r>
              <a:rPr lang="cs-CZ" sz="2200" b="1" dirty="0">
                <a:solidFill>
                  <a:srgbClr val="0070C0"/>
                </a:solidFill>
              </a:rPr>
              <a:t>temném hvozdu (alegorie světa), </a:t>
            </a:r>
            <a:r>
              <a:rPr lang="cs-CZ" sz="2200" dirty="0"/>
              <a:t>kde básník zabloudil</a:t>
            </a:r>
          </a:p>
          <a:p>
            <a:r>
              <a:rPr lang="cs-CZ" sz="2200" dirty="0"/>
              <a:t>tam je ohrožován </a:t>
            </a:r>
            <a:r>
              <a:rPr lang="cs-CZ" sz="2200" b="1" dirty="0">
                <a:solidFill>
                  <a:srgbClr val="0070C0"/>
                </a:solidFill>
              </a:rPr>
              <a:t>třemi šelmami - Smyslnost, Pýcha, Lakomství</a:t>
            </a:r>
          </a:p>
          <a:p>
            <a:r>
              <a:rPr lang="cs-CZ" sz="2200" dirty="0"/>
              <a:t>mrtvá milenka Beatrice mu posílá průvodce, </a:t>
            </a:r>
            <a:r>
              <a:rPr lang="cs-CZ" sz="2200" b="1" dirty="0">
                <a:solidFill>
                  <a:srgbClr val="0070C0"/>
                </a:solidFill>
              </a:rPr>
              <a:t>básníka </a:t>
            </a:r>
            <a:r>
              <a:rPr lang="cs-CZ" sz="2200" b="1" dirty="0" err="1">
                <a:solidFill>
                  <a:srgbClr val="0070C0"/>
                </a:solidFill>
              </a:rPr>
              <a:t>Virgilia</a:t>
            </a:r>
            <a:endParaRPr lang="cs-CZ" sz="2200" b="1" dirty="0">
              <a:solidFill>
                <a:srgbClr val="0070C0"/>
              </a:solidFill>
            </a:endParaRPr>
          </a:p>
          <a:p>
            <a:r>
              <a:rPr lang="cs-CZ" sz="2200" b="1" dirty="0"/>
              <a:t>s </a:t>
            </a:r>
            <a:r>
              <a:rPr lang="cs-CZ" sz="2200" b="1" dirty="0" err="1"/>
              <a:t>Virgiliem</a:t>
            </a:r>
            <a:r>
              <a:rPr lang="cs-CZ" sz="2200" b="1" dirty="0"/>
              <a:t> pak básník prochází Peklem a Očistcem</a:t>
            </a:r>
          </a:p>
          <a:p>
            <a:r>
              <a:rPr lang="cs-CZ" sz="2200" b="1" dirty="0">
                <a:solidFill>
                  <a:srgbClr val="00B050"/>
                </a:solidFill>
              </a:rPr>
              <a:t>Dante se v Pekle setkává s řadou známých, přátel i odpůrců, s vladaři, filosofy, teology – vede s nimi dialog</a:t>
            </a:r>
          </a:p>
          <a:p>
            <a:r>
              <a:rPr lang="cs-CZ" sz="2200" dirty="0"/>
              <a:t>na konci pouti Očistcem, který má podobu ostrova s horou, se </a:t>
            </a:r>
            <a:r>
              <a:rPr lang="cs-CZ" sz="2200" b="1" dirty="0">
                <a:solidFill>
                  <a:srgbClr val="0070C0"/>
                </a:solidFill>
              </a:rPr>
              <a:t>básníka ujímá Beatrice</a:t>
            </a:r>
            <a:r>
              <a:rPr lang="cs-CZ" sz="2200" dirty="0"/>
              <a:t>, protože </a:t>
            </a:r>
            <a:r>
              <a:rPr lang="cs-CZ" sz="2200" dirty="0" err="1"/>
              <a:t>Virgilius</a:t>
            </a:r>
            <a:r>
              <a:rPr lang="cs-CZ" sz="2200" dirty="0"/>
              <a:t> jako pohan nemůže vstoupit do rajských končin</a:t>
            </a:r>
          </a:p>
          <a:p>
            <a:r>
              <a:rPr lang="cs-CZ" sz="2200" dirty="0"/>
              <a:t>pouť básníka vrcholí </a:t>
            </a:r>
            <a:r>
              <a:rPr lang="cs-CZ" sz="2200" b="1" dirty="0">
                <a:solidFill>
                  <a:srgbClr val="0070C0"/>
                </a:solidFill>
              </a:rPr>
              <a:t>závěrečnou oslavou Beatrice a božské autority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Dante </a:t>
            </a:r>
            <a:r>
              <a:rPr lang="cs-CZ" b="1" dirty="0" err="1">
                <a:solidFill>
                  <a:srgbClr val="FF0000"/>
                </a:solidFill>
              </a:rPr>
              <a:t>Alighieri</a:t>
            </a:r>
            <a:r>
              <a:rPr lang="cs-CZ" b="1" dirty="0">
                <a:solidFill>
                  <a:srgbClr val="FF0000"/>
                </a:solidFill>
              </a:rPr>
              <a:t> – BOŽSKÁ KOMEDIE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3600" b="1" dirty="0">
                <a:solidFill>
                  <a:srgbClr val="0070C0"/>
                </a:solidFill>
              </a:rPr>
              <a:t>3 oddíly – každý má 33 zpěvů</a:t>
            </a:r>
          </a:p>
          <a:p>
            <a:r>
              <a:rPr lang="cs-CZ" sz="3600" b="1" dirty="0">
                <a:solidFill>
                  <a:srgbClr val="00B050"/>
                </a:solidFill>
              </a:rPr>
              <a:t>Beatrice – ideál lidské a božské dokonalosti</a:t>
            </a:r>
          </a:p>
          <a:p>
            <a:r>
              <a:rPr lang="cs-CZ" sz="4400" b="1" dirty="0">
                <a:solidFill>
                  <a:srgbClr val="C00000"/>
                </a:solidFill>
              </a:rPr>
              <a:t>alegorie poutě duše, člověka a celého lidstva ke spáse a k Bohu</a:t>
            </a:r>
          </a:p>
          <a:p>
            <a:r>
              <a:rPr lang="cs-CZ" sz="3600" b="1" dirty="0"/>
              <a:t>Dante se vyjadřuje k dobovým politickým problémům a k různým svárům v dějinách lidstva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ITÁLIE – 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GIOVANNI BOCCACCIO </a:t>
            </a:r>
            <a:r>
              <a:rPr lang="cs-CZ" sz="2700" b="1" dirty="0"/>
              <a:t>(1313 – 1375)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3800" dirty="0"/>
              <a:t>studoval práva v Neapoli</a:t>
            </a:r>
          </a:p>
          <a:p>
            <a:r>
              <a:rPr lang="cs-CZ" sz="3800" dirty="0"/>
              <a:t>zapleten v mnohých milostných aférách na královském dvoře</a:t>
            </a:r>
          </a:p>
          <a:p>
            <a:r>
              <a:rPr lang="cs-CZ" sz="3800" dirty="0"/>
              <a:t>pozorovatel směšných událostí života, </a:t>
            </a:r>
            <a:r>
              <a:rPr lang="cs-CZ" sz="3800" b="1" dirty="0">
                <a:solidFill>
                  <a:srgbClr val="0070C0"/>
                </a:solidFill>
              </a:rPr>
              <a:t>nemoralizuje</a:t>
            </a:r>
          </a:p>
          <a:p>
            <a:r>
              <a:rPr lang="cs-CZ" sz="3800" dirty="0"/>
              <a:t>chválí přírodu, rozum, ctnost</a:t>
            </a:r>
          </a:p>
          <a:p>
            <a:r>
              <a:rPr lang="cs-CZ" sz="3800" dirty="0"/>
              <a:t>oslava rytířské dvornosti</a:t>
            </a:r>
            <a:endParaRPr lang="cs-CZ" sz="3800" b="1" dirty="0">
              <a:solidFill>
                <a:srgbClr val="0070C0"/>
              </a:solidFill>
            </a:endParaRPr>
          </a:p>
          <a:p>
            <a:r>
              <a:rPr lang="cs-CZ" sz="3800" b="1" dirty="0"/>
              <a:t>jako zábavný vypravěč často upadá do smíchu ironického a sarkastického</a:t>
            </a:r>
            <a:r>
              <a:rPr lang="cs-CZ" sz="3800" b="1" dirty="0">
                <a:solidFill>
                  <a:srgbClr val="C00000"/>
                </a:solidFill>
              </a:rPr>
              <a:t> = stává se kritikem své společnosti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>
                <a:solidFill>
                  <a:srgbClr val="FF0000"/>
                </a:solidFill>
              </a:rPr>
              <a:t>Giovanni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Boccaccio</a:t>
            </a:r>
            <a:r>
              <a:rPr lang="cs-CZ" b="1" dirty="0">
                <a:solidFill>
                  <a:srgbClr val="FF0000"/>
                </a:solidFill>
              </a:rPr>
              <a:t> - DEKAMERON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3500" dirty="0"/>
              <a:t>vzniká v r. </a:t>
            </a:r>
            <a:r>
              <a:rPr lang="cs-CZ" sz="3500" b="1" dirty="0">
                <a:solidFill>
                  <a:srgbClr val="C00000"/>
                </a:solidFill>
              </a:rPr>
              <a:t>1348 – ve Florencii </a:t>
            </a:r>
            <a:r>
              <a:rPr lang="cs-CZ" sz="3500" dirty="0"/>
              <a:t>a celé Itálii zuřil </a:t>
            </a:r>
            <a:r>
              <a:rPr lang="cs-CZ" sz="3500" b="1" dirty="0">
                <a:solidFill>
                  <a:srgbClr val="0070C0"/>
                </a:solidFill>
              </a:rPr>
              <a:t>mor</a:t>
            </a:r>
          </a:p>
          <a:p>
            <a:r>
              <a:rPr lang="cs-CZ" b="1" dirty="0">
                <a:solidFill>
                  <a:srgbClr val="C00000"/>
                </a:solidFill>
              </a:rPr>
              <a:t>100 novel – 7 žen a 3 muži 10 dnů vyprávějí příběhy</a:t>
            </a:r>
          </a:p>
          <a:p>
            <a:r>
              <a:rPr lang="cs-CZ" b="1" dirty="0">
                <a:solidFill>
                  <a:srgbClr val="0070C0"/>
                </a:solidFill>
              </a:rPr>
              <a:t>novela 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prozaický žánr </a:t>
            </a:r>
            <a:r>
              <a:rPr lang="cs-CZ" b="1" dirty="0">
                <a:solidFill>
                  <a:srgbClr val="0070C0"/>
                </a:solidFill>
              </a:rPr>
              <a:t>středního nebo kratšího rozsahu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soustřeďuje se na jeden poutavý příběh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příběh neobsahuje popis ani epizody</a:t>
            </a:r>
          </a:p>
          <a:p>
            <a:pPr>
              <a:buFont typeface="Wingdings" pitchFamily="2" charset="2"/>
              <a:buChar char="Ø"/>
            </a:pPr>
            <a:r>
              <a:rPr lang="cs-CZ" b="1" dirty="0">
                <a:solidFill>
                  <a:srgbClr val="0070C0"/>
                </a:solidFill>
              </a:rPr>
              <a:t>končí výraznou pointou, často je závěr překvapivý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>
                <a:solidFill>
                  <a:srgbClr val="FF0000"/>
                </a:solidFill>
              </a:rPr>
              <a:t>Giovanni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Boccaccio</a:t>
            </a:r>
            <a:r>
              <a:rPr lang="cs-CZ" b="1" dirty="0">
                <a:solidFill>
                  <a:srgbClr val="FF0000"/>
                </a:solidFill>
              </a:rPr>
              <a:t> - DEKAMERON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dílo namířeno </a:t>
            </a:r>
            <a:r>
              <a:rPr lang="cs-CZ" b="1" dirty="0">
                <a:solidFill>
                  <a:srgbClr val="0070C0"/>
                </a:solidFill>
              </a:rPr>
              <a:t>proti smutku a smrti</a:t>
            </a:r>
          </a:p>
          <a:p>
            <a:r>
              <a:rPr lang="cs-CZ" b="1" dirty="0">
                <a:solidFill>
                  <a:srgbClr val="00B050"/>
                </a:solidFill>
              </a:rPr>
              <a:t>žertovnost</a:t>
            </a:r>
            <a:r>
              <a:rPr lang="cs-CZ" dirty="0"/>
              <a:t> </a:t>
            </a:r>
            <a:r>
              <a:rPr lang="cs-CZ" b="1" dirty="0"/>
              <a:t>x </a:t>
            </a:r>
            <a:r>
              <a:rPr lang="cs-CZ" b="1" dirty="0">
                <a:solidFill>
                  <a:srgbClr val="00B050"/>
                </a:solidFill>
              </a:rPr>
              <a:t>vážné poselství člověku své i dnešní doby</a:t>
            </a:r>
          </a:p>
          <a:p>
            <a:r>
              <a:rPr lang="cs-CZ" dirty="0" err="1"/>
              <a:t>Boccaccio</a:t>
            </a:r>
            <a:r>
              <a:rPr lang="cs-CZ" dirty="0"/>
              <a:t> odchází z města a píše dílo prosycené radostí, humorem, vtipem, komikou a žertovností – </a:t>
            </a:r>
            <a:r>
              <a:rPr lang="cs-CZ" b="1" dirty="0">
                <a:solidFill>
                  <a:srgbClr val="0070C0"/>
                </a:solidFill>
              </a:rPr>
              <a:t>OSLAVA ŽIVOTA</a:t>
            </a:r>
            <a:endParaRPr lang="cs-CZ" dirty="0"/>
          </a:p>
          <a:p>
            <a:r>
              <a:rPr lang="cs-CZ" dirty="0"/>
              <a:t>v té době lékaři doporučovali zábavu a veselost proti smutku, proto města při morových epidemiích zakazovali zvonit umíráček a projevovat smutek navenek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1786</TotalTime>
  <Words>2198</Words>
  <Application>Microsoft Office PowerPoint</Application>
  <PresentationFormat>Předvádění na obrazovce (4:3)</PresentationFormat>
  <Paragraphs>266</Paragraphs>
  <Slides>34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38" baseType="lpstr">
      <vt:lpstr>Arial</vt:lpstr>
      <vt:lpstr>Calibri</vt:lpstr>
      <vt:lpstr>Wingdings</vt:lpstr>
      <vt:lpstr>Motiv sady Office</vt:lpstr>
      <vt:lpstr>RENESANCE VE SVĚTOVÉ LITERATUŘE</vt:lpstr>
      <vt:lpstr>ZNAKY RENESANCE</vt:lpstr>
      <vt:lpstr>ZNAKY RENESANCE</vt:lpstr>
      <vt:lpstr>ITÁLIE (přelom 13. a 14. st.) – DANTE ALIGHIERI (1265 – 1321)</vt:lpstr>
      <vt:lpstr>Dante Alighieri – BOŽSKÁ KOMEDIE</vt:lpstr>
      <vt:lpstr>Dante Alighieri – BOŽSKÁ KOMEDIE</vt:lpstr>
      <vt:lpstr>ITÁLIE –  GIOVANNI BOCCACCIO (1313 – 1375)</vt:lpstr>
      <vt:lpstr>Giovanni Boccaccio - DEKAMERON</vt:lpstr>
      <vt:lpstr>Giovanni Boccaccio - DEKAMERON</vt:lpstr>
      <vt:lpstr>Giovanni Boccaccio - kritik</vt:lpstr>
      <vt:lpstr>ITÁLIE –  FRANCESCO PETRARCA (1304 – 1374)</vt:lpstr>
      <vt:lpstr>Francesco Petrarca – SONETY LAUŘE</vt:lpstr>
      <vt:lpstr>SONET - ZNĚLKA</vt:lpstr>
      <vt:lpstr>FRANCIE (15. – 16. století) –  FRANCOIS VILLON (1431 – 1463)</vt:lpstr>
      <vt:lpstr>VILLONSKÁ (FRANCOUZSKÁ) BALADA</vt:lpstr>
      <vt:lpstr>Francois Villon  MALÝ TESTAMENT, VELKÝ TESTAMENT</vt:lpstr>
      <vt:lpstr>FRANCIE –  FRANCOIS RABELAIS (1483 nebo 1494 – 1553)</vt:lpstr>
      <vt:lpstr>ŠPANĚLSKO (16. a 17 st. – zlatý věk španělského písemnictví) Miguel de Cervantes y Saavedra 1547-1616</vt:lpstr>
      <vt:lpstr>Saavedra – Důmyslný rytíř Don Quijote de la Mancha</vt:lpstr>
      <vt:lpstr>Důmyslný rytíř Don Quijote de la Mancha</vt:lpstr>
      <vt:lpstr>ANGLIE (14. – 16. st., poč. 17. st.)  WILLIAM SHAKESPEARE (1564 – 1616)</vt:lpstr>
      <vt:lpstr>William Shakespeare – Sonety (1609) - anglický (alžbětinský) sonet</vt:lpstr>
      <vt:lpstr>CHARAKTERISTIKA HER  W. SHAKESPEARA</vt:lpstr>
      <vt:lpstr>W. Shakespeare – 1. období tvorby  (do r. 1600)</vt:lpstr>
      <vt:lpstr>W. Shakespeare – 1. období tvorby  (do r. 1600)</vt:lpstr>
      <vt:lpstr>W. Shakespeare – 2. období tvorby  (1601 – 1608)</vt:lpstr>
      <vt:lpstr>W. Shakespeare – 2. období tvorby (1601 – 1608)</vt:lpstr>
      <vt:lpstr>W. Shakespeare – 2. období tvorby  (1601 - 1608)</vt:lpstr>
      <vt:lpstr>W. Shakespeare – 2. období tvorby  (1601 - 1608)</vt:lpstr>
      <vt:lpstr>W. Shakespeare – 3. období tvorby (po roce 1608)</vt:lpstr>
      <vt:lpstr>GEOFREY CHAUCER (džefry čósr) (1340 – 1400?)</vt:lpstr>
      <vt:lpstr>GEOFREY CHAUCER (džefry čósr) CANTERBURSKÉ POVÍDKY</vt:lpstr>
      <vt:lpstr>THOMAS MORE (1478 – 1535)</vt:lpstr>
      <vt:lpstr>THOMAS MORE UTOPIE (1516)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RENESANCE VE SVĚTOVÉ LITERATUŘE</dc:title>
  <dc:creator>yvett</dc:creator>
  <cp:lastModifiedBy>Halesova Yvetta</cp:lastModifiedBy>
  <cp:revision>65</cp:revision>
  <dcterms:created xsi:type="dcterms:W3CDTF">2023-01-05T17:34:39Z</dcterms:created>
  <dcterms:modified xsi:type="dcterms:W3CDTF">2023-03-20T10:41:24Z</dcterms:modified>
</cp:coreProperties>
</file>