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066E-D3C8-4248-8917-446DBE2F4DF5}" type="datetimeFigureOut">
              <a:rPr lang="cs-CZ" smtClean="0"/>
              <a:pPr/>
              <a:t>02.01.2023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47CD-9A13-40B9-A404-C4ABB9B857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LITERATURA A HUSITSKÉ HNUTÍ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JAN HUS - DÍLO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Knížky o svatokupectví</a:t>
            </a:r>
            <a:endParaRPr lang="cs-CZ" sz="4000" dirty="0" smtClean="0">
              <a:solidFill>
                <a:srgbClr val="C00000"/>
              </a:solidFill>
            </a:endParaRPr>
          </a:p>
          <a:p>
            <a:pPr lvl="1"/>
            <a:r>
              <a:rPr lang="cs-CZ" sz="2900" dirty="0" smtClean="0"/>
              <a:t>jeho nejútočnější kniha, odsuzuje obsazování církevních úřadů za peníze, braní poplatků za náboženské úkony</a:t>
            </a:r>
          </a:p>
          <a:p>
            <a:pPr lvl="1"/>
            <a:r>
              <a:rPr lang="cs-CZ" sz="2900" dirty="0" smtClean="0"/>
              <a:t>kritika církve a společnosti</a:t>
            </a:r>
          </a:p>
          <a:p>
            <a:pPr lvl="1"/>
            <a:r>
              <a:rPr lang="cs-CZ" sz="2900" b="1" dirty="0" smtClean="0">
                <a:solidFill>
                  <a:srgbClr val="0070C0"/>
                </a:solidFill>
              </a:rPr>
              <a:t>1. část – definice svatokupectví</a:t>
            </a:r>
          </a:p>
          <a:p>
            <a:pPr lvl="1"/>
            <a:r>
              <a:rPr lang="cs-CZ" sz="2900" b="1" dirty="0" smtClean="0">
                <a:solidFill>
                  <a:srgbClr val="0070C0"/>
                </a:solidFill>
              </a:rPr>
              <a:t>2. část – svatokupectví od papeže až ke světským lidem</a:t>
            </a:r>
          </a:p>
          <a:p>
            <a:pPr lvl="1"/>
            <a:r>
              <a:rPr lang="cs-CZ" sz="2900" b="1" dirty="0" smtClean="0">
                <a:solidFill>
                  <a:srgbClr val="0070C0"/>
                </a:solidFill>
              </a:rPr>
              <a:t>3. část – jak se svatokupectvím bojovat</a:t>
            </a:r>
          </a:p>
          <a:p>
            <a:pPr lvl="0">
              <a:buNone/>
            </a:pPr>
            <a:r>
              <a:rPr lang="cs-CZ" sz="3400" b="1" dirty="0" smtClean="0">
                <a:solidFill>
                  <a:srgbClr val="C00000"/>
                </a:solidFill>
              </a:rPr>
              <a:t>Výklady </a:t>
            </a:r>
            <a:r>
              <a:rPr lang="cs-CZ" sz="3400" b="1" dirty="0" err="1" smtClean="0">
                <a:solidFill>
                  <a:srgbClr val="C00000"/>
                </a:solidFill>
              </a:rPr>
              <a:t>Viery</a:t>
            </a:r>
            <a:r>
              <a:rPr lang="cs-CZ" sz="3400" b="1" dirty="0" smtClean="0">
                <a:solidFill>
                  <a:srgbClr val="C00000"/>
                </a:solidFill>
              </a:rPr>
              <a:t>, Desatera a Páteře </a:t>
            </a:r>
          </a:p>
          <a:p>
            <a:pPr lvl="1"/>
            <a:r>
              <a:rPr lang="cs-CZ" dirty="0" smtClean="0"/>
              <a:t>úvahy o otázkách opravdového mravního života, kritika společnosti</a:t>
            </a:r>
          </a:p>
          <a:p>
            <a:pPr lvl="0">
              <a:buNone/>
            </a:pPr>
            <a:r>
              <a:rPr lang="cs-CZ" sz="3400" b="1" dirty="0" smtClean="0">
                <a:solidFill>
                  <a:srgbClr val="C00000"/>
                </a:solidFill>
              </a:rPr>
              <a:t>De </a:t>
            </a:r>
            <a:r>
              <a:rPr lang="cs-CZ" sz="3400" b="1" dirty="0" err="1" smtClean="0">
                <a:solidFill>
                  <a:srgbClr val="C00000"/>
                </a:solidFill>
              </a:rPr>
              <a:t>ecclesia</a:t>
            </a:r>
            <a:r>
              <a:rPr lang="cs-CZ" sz="3400" b="1" dirty="0" smtClean="0">
                <a:solidFill>
                  <a:srgbClr val="C00000"/>
                </a:solidFill>
              </a:rPr>
              <a:t> (O církvi)</a:t>
            </a:r>
            <a:endParaRPr lang="cs-CZ" sz="3400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/>
              <a:t>církev jako neviditelné společenství</a:t>
            </a:r>
          </a:p>
          <a:p>
            <a:pPr lvl="0"/>
            <a:r>
              <a:rPr lang="cs-CZ" dirty="0" smtClean="0"/>
              <a:t>ovlivněn </a:t>
            </a:r>
            <a:r>
              <a:rPr lang="cs-CZ" dirty="0" err="1" smtClean="0"/>
              <a:t>Viklefem</a:t>
            </a:r>
            <a:r>
              <a:rPr lang="cs-CZ" dirty="0" smtClean="0"/>
              <a:t> – kritické názory na poslání církve (nedodržuje-li papež Kristovo učení, nemusí se ho poslouchat)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Osobnosti literatury doby husitské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JAKOUBEK ZE STŘÍBRA</a:t>
            </a:r>
          </a:p>
          <a:p>
            <a:pPr lvl="0"/>
            <a:r>
              <a:rPr lang="cs-CZ" dirty="0" smtClean="0"/>
              <a:t>Husův přítel a pokračovatel</a:t>
            </a:r>
          </a:p>
          <a:p>
            <a:pPr lvl="0"/>
            <a:r>
              <a:rPr lang="cs-CZ" dirty="0" smtClean="0"/>
              <a:t>dva traktáty nechal manifestačně napsat na zdi Betlémské kaple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VAVŘINEC Z BŘEZOVÉ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spisovatel pražské strany</a:t>
            </a:r>
          </a:p>
          <a:p>
            <a:pPr lvl="0"/>
            <a:r>
              <a:rPr lang="cs-CZ" dirty="0" smtClean="0"/>
              <a:t>spjat s dvorským prostředím Václava IV. – </a:t>
            </a:r>
            <a:r>
              <a:rPr lang="cs-CZ" b="1" dirty="0" smtClean="0"/>
              <a:t>překlad </a:t>
            </a:r>
            <a:r>
              <a:rPr lang="cs-CZ" b="1" dirty="0" err="1" smtClean="0"/>
              <a:t>Mandevillova</a:t>
            </a:r>
            <a:r>
              <a:rPr lang="cs-CZ" b="1" dirty="0" smtClean="0"/>
              <a:t> cestopisu</a:t>
            </a:r>
            <a:endParaRPr lang="cs-CZ" dirty="0" smtClean="0"/>
          </a:p>
          <a:p>
            <a:pPr lvl="0"/>
            <a:r>
              <a:rPr lang="cs-CZ" dirty="0" smtClean="0"/>
              <a:t>po r. 1419 – ve službě husitství</a:t>
            </a:r>
          </a:p>
          <a:p>
            <a:pPr lvl="0"/>
            <a:r>
              <a:rPr lang="cs-CZ" dirty="0" smtClean="0"/>
              <a:t>napsal latinsky </a:t>
            </a:r>
            <a:r>
              <a:rPr lang="cs-CZ" b="1" dirty="0" smtClean="0"/>
              <a:t>Husitskou kroniku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 MIKULÁŠ BISKUPEC Z PELHŘIMOVA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spisovatel táborské strany – latinské spisy</a:t>
            </a:r>
          </a:p>
          <a:p>
            <a:pPr lvl="0"/>
            <a:r>
              <a:rPr lang="cs-CZ" b="1" dirty="0" smtClean="0"/>
              <a:t>Táborská obrana, Táborská kronika</a:t>
            </a:r>
            <a:r>
              <a:rPr lang="cs-CZ" dirty="0" smtClean="0"/>
              <a:t> – obranný ráz</a:t>
            </a:r>
          </a:p>
          <a:p>
            <a:pPr lvl="0"/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JAN ROKYCANA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err="1" smtClean="0"/>
              <a:t>Biskupcův</a:t>
            </a:r>
            <a:r>
              <a:rPr lang="cs-CZ" dirty="0" smtClean="0"/>
              <a:t> největší protivník, žák Jakoubka ze Stříbra</a:t>
            </a:r>
          </a:p>
          <a:p>
            <a:pPr lvl="0"/>
            <a:r>
              <a:rPr lang="cs-CZ" dirty="0" smtClean="0"/>
              <a:t>kazatelská činnost – vynikající řečník</a:t>
            </a:r>
          </a:p>
          <a:p>
            <a:pPr lvl="0"/>
            <a:r>
              <a:rPr lang="cs-CZ" b="1" dirty="0" smtClean="0"/>
              <a:t>latinské teologické práce – polemika proti táboritům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Osobnosti literatury doby husitské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  <a:r>
              <a:rPr lang="cs-CZ" b="1" dirty="0" smtClean="0">
                <a:solidFill>
                  <a:srgbClr val="FF0000"/>
                </a:solidFill>
              </a:rPr>
              <a:t>PETR </a:t>
            </a:r>
            <a:r>
              <a:rPr lang="cs-CZ" b="1" dirty="0">
                <a:solidFill>
                  <a:srgbClr val="FF0000"/>
                </a:solidFill>
              </a:rPr>
              <a:t>CHELČICKÝ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O boji duchovním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odmítá i spravedlivou válku, připouští jediný odpor – proti ďáblu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O Trojím lidu 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zamyšlení nad společností</a:t>
            </a:r>
          </a:p>
          <a:p>
            <a:pPr lvl="0"/>
            <a:r>
              <a:rPr lang="cs-CZ" dirty="0"/>
              <a:t>hlásá rovnost všech lidí, ne středověké dělení na tři stavy</a:t>
            </a:r>
          </a:p>
          <a:p>
            <a:pPr lvl="0"/>
            <a:r>
              <a:rPr lang="cs-CZ" b="1" dirty="0" err="1">
                <a:solidFill>
                  <a:srgbClr val="C00000"/>
                </a:solidFill>
              </a:rPr>
              <a:t>Sieť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viery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alegorické vypravování o zázračném rybolovu</a:t>
            </a:r>
          </a:p>
          <a:p>
            <a:pPr lvl="1"/>
            <a:r>
              <a:rPr lang="cs-CZ" dirty="0"/>
              <a:t>síť – církev a pravá křesťanská víra</a:t>
            </a:r>
          </a:p>
          <a:p>
            <a:pPr lvl="1"/>
            <a:r>
              <a:rPr lang="cs-CZ" dirty="0"/>
              <a:t>kacíři a hříšníci jsou ti, kteří špatným životem síť trhají (i papež a panovník)</a:t>
            </a:r>
          </a:p>
          <a:p>
            <a:pPr lvl="1"/>
            <a:r>
              <a:rPr lang="cs-CZ" dirty="0"/>
              <a:t>příčiny zkažení církve – majetek a světská moc</a:t>
            </a:r>
          </a:p>
          <a:p>
            <a:pPr lvl="1"/>
            <a:r>
              <a:rPr lang="cs-CZ" dirty="0"/>
              <a:t>neměl školní vzdělání – rozsáhlá, nepřehledná souvětí</a:t>
            </a:r>
          </a:p>
          <a:p>
            <a:pPr lvl="1"/>
            <a:r>
              <a:rPr lang="cs-CZ" dirty="0"/>
              <a:t>působivost v naléhavosti, názornosti, výmluvnosti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Husovi předchůdci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Jan </a:t>
            </a:r>
            <a:r>
              <a:rPr lang="cs-CZ" b="1" dirty="0" err="1">
                <a:solidFill>
                  <a:srgbClr val="FF0000"/>
                </a:solidFill>
              </a:rPr>
              <a:t>Milíč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Tomáš </a:t>
            </a:r>
            <a:r>
              <a:rPr lang="cs-CZ" b="1" dirty="0">
                <a:solidFill>
                  <a:srgbClr val="FF0000"/>
                </a:solidFill>
              </a:rPr>
              <a:t>Štítný ze Štítného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Knížky </a:t>
            </a:r>
            <a:r>
              <a:rPr lang="cs-CZ" b="1" dirty="0"/>
              <a:t>šestery o obecných věcech křesťanských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Řeči </a:t>
            </a:r>
            <a:r>
              <a:rPr lang="cs-CZ" b="1" dirty="0"/>
              <a:t>besední</a:t>
            </a:r>
            <a:r>
              <a:rPr lang="cs-CZ" dirty="0"/>
              <a:t> (forma rozhovoru otce s dětmi)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Literárněhistorický kontext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konec 14. st. a </a:t>
            </a:r>
            <a:r>
              <a:rPr lang="cs-CZ" b="1" dirty="0" err="1" smtClean="0">
                <a:solidFill>
                  <a:srgbClr val="C00000"/>
                </a:solidFill>
              </a:rPr>
              <a:t>poč</a:t>
            </a:r>
            <a:r>
              <a:rPr lang="cs-CZ" b="1" dirty="0" smtClean="0">
                <a:solidFill>
                  <a:srgbClr val="C00000"/>
                </a:solidFill>
              </a:rPr>
              <a:t>. 15. století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rozpory ve společnosti, vyhrocení situace za vlády </a:t>
            </a:r>
            <a:r>
              <a:rPr lang="cs-CZ" b="1" dirty="0" err="1" smtClean="0">
                <a:solidFill>
                  <a:srgbClr val="0070C0"/>
                </a:solidFill>
              </a:rPr>
              <a:t>Válava</a:t>
            </a:r>
            <a:r>
              <a:rPr lang="cs-CZ" b="1" dirty="0" smtClean="0">
                <a:solidFill>
                  <a:srgbClr val="0070C0"/>
                </a:solidFill>
              </a:rPr>
              <a:t> IV. </a:t>
            </a: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1419</a:t>
            </a:r>
            <a:r>
              <a:rPr lang="cs-CZ" dirty="0" smtClean="0"/>
              <a:t> – smrt Václava IV.</a:t>
            </a: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1420</a:t>
            </a:r>
            <a:r>
              <a:rPr lang="cs-CZ" dirty="0" smtClean="0"/>
              <a:t> </a:t>
            </a:r>
            <a:r>
              <a:rPr lang="cs-CZ" dirty="0"/>
              <a:t>– křížová výprava proti husitům, v čele Zikmund Lucemburský </a:t>
            </a:r>
            <a:r>
              <a:rPr lang="cs-CZ" dirty="0" smtClean="0"/>
              <a:t>(Vítkov</a:t>
            </a:r>
            <a:r>
              <a:rPr lang="cs-CZ" dirty="0"/>
              <a:t>)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husité – pražané x táborité </a:t>
            </a:r>
            <a:r>
              <a:rPr lang="cs-CZ" b="1" dirty="0">
                <a:solidFill>
                  <a:srgbClr val="0070C0"/>
                </a:solidFill>
              </a:rPr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4 pražské artikuly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/>
              <a:t>přijímání </a:t>
            </a:r>
            <a:r>
              <a:rPr lang="cs-CZ" dirty="0" smtClean="0"/>
              <a:t>pod obojí způsobou, </a:t>
            </a:r>
            <a:r>
              <a:rPr lang="cs-CZ" dirty="0"/>
              <a:t>svobodné kázání Božího slova, </a:t>
            </a:r>
            <a:r>
              <a:rPr lang="cs-CZ" dirty="0" smtClean="0"/>
              <a:t>vyvlastnění církevního majetku, trestání hříchů i u kněží), za autora pokládán </a:t>
            </a:r>
            <a:r>
              <a:rPr lang="cs-CZ" b="1" dirty="0" smtClean="0">
                <a:solidFill>
                  <a:srgbClr val="C00000"/>
                </a:solidFill>
              </a:rPr>
              <a:t>Jakoubek ze Stříbra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1434</a:t>
            </a:r>
            <a:r>
              <a:rPr lang="cs-CZ" dirty="0"/>
              <a:t> – bitva u Lipan – porážka táboritů, vyhrála pražská strana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1436</a:t>
            </a:r>
            <a:r>
              <a:rPr lang="cs-CZ" b="1" dirty="0"/>
              <a:t> </a:t>
            </a:r>
            <a:r>
              <a:rPr lang="cs-CZ" dirty="0" smtClean="0"/>
              <a:t>– </a:t>
            </a:r>
            <a:r>
              <a:rPr lang="cs-CZ" b="1" dirty="0">
                <a:solidFill>
                  <a:srgbClr val="FF0000"/>
                </a:solidFill>
              </a:rPr>
              <a:t>Jihlavská </a:t>
            </a:r>
            <a:r>
              <a:rPr lang="cs-CZ" b="1" dirty="0" smtClean="0">
                <a:solidFill>
                  <a:srgbClr val="FF0000"/>
                </a:solidFill>
              </a:rPr>
              <a:t>kompaktáta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přijetí Zikmunda za českého krále, brzy umírá, na trůn dosazen </a:t>
            </a:r>
            <a:r>
              <a:rPr lang="cs-CZ" b="1" dirty="0">
                <a:solidFill>
                  <a:srgbClr val="C00000"/>
                </a:solidFill>
              </a:rPr>
              <a:t>Jiří z Poděbrad </a:t>
            </a:r>
            <a:r>
              <a:rPr lang="cs-CZ" dirty="0"/>
              <a:t>(Čechové prohlášeni za věrné členy církve</a:t>
            </a:r>
            <a:r>
              <a:rPr lang="cs-CZ" dirty="0" smtClean="0"/>
              <a:t>, a to </a:t>
            </a:r>
            <a:r>
              <a:rPr lang="cs-CZ" dirty="0"/>
              <a:t>i utrakvisté, povoleno podobojí, arcibiskupem </a:t>
            </a:r>
            <a:r>
              <a:rPr lang="cs-CZ" dirty="0">
                <a:solidFill>
                  <a:srgbClr val="C00000"/>
                </a:solidFill>
              </a:rPr>
              <a:t>Jan </a:t>
            </a:r>
            <a:r>
              <a:rPr lang="cs-CZ" dirty="0" err="1">
                <a:solidFill>
                  <a:srgbClr val="C00000"/>
                </a:solidFill>
              </a:rPr>
              <a:t>Rokycana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papežem </a:t>
            </a:r>
            <a:r>
              <a:rPr lang="cs-CZ" dirty="0" smtClean="0"/>
              <a:t>neuznán)</a:t>
            </a:r>
            <a:endParaRPr lang="cs-CZ" dirty="0"/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heslem husitského hnutí je kalich, přijímání </a:t>
            </a:r>
            <a:r>
              <a:rPr lang="cs-CZ" b="1" dirty="0" smtClean="0">
                <a:solidFill>
                  <a:srgbClr val="0070C0"/>
                </a:solidFill>
              </a:rPr>
              <a:t>podobojí </a:t>
            </a:r>
          </a:p>
          <a:p>
            <a:pPr lvl="0">
              <a:buNone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 (Jakoubek </a:t>
            </a:r>
            <a:r>
              <a:rPr lang="cs-CZ" b="1" dirty="0">
                <a:solidFill>
                  <a:srgbClr val="0070C0"/>
                </a:solidFill>
              </a:rPr>
              <a:t>ze Stříbra)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1457</a:t>
            </a:r>
            <a:r>
              <a:rPr lang="cs-CZ" dirty="0"/>
              <a:t> – založena </a:t>
            </a:r>
            <a:r>
              <a:rPr lang="cs-CZ" b="1" dirty="0">
                <a:solidFill>
                  <a:srgbClr val="0070C0"/>
                </a:solidFill>
              </a:rPr>
              <a:t>Jednota bratrská </a:t>
            </a:r>
            <a:r>
              <a:rPr lang="cs-CZ" dirty="0"/>
              <a:t>– pronásledována katolíky i utrakvisty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Literatura doby husitské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dirty="0" smtClean="0">
                <a:solidFill>
                  <a:srgbClr val="FF0000"/>
                </a:solidFill>
              </a:rPr>
              <a:t>2 fáze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2. fáze – doznívání husitských ideálů v literatuře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1</a:t>
            </a:r>
            <a:r>
              <a:rPr lang="cs-CZ" b="1" dirty="0">
                <a:solidFill>
                  <a:srgbClr val="0070C0"/>
                </a:solidFill>
              </a:rPr>
              <a:t>. fáze – účast literatury na revolučním dění (do konce 30. let 15. st.)</a:t>
            </a:r>
          </a:p>
          <a:p>
            <a:pPr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husitská literatura x protihusitská literatura</a:t>
            </a:r>
          </a:p>
          <a:p>
            <a:pPr lvl="0"/>
            <a:r>
              <a:rPr lang="cs-CZ" dirty="0" smtClean="0"/>
              <a:t>odmítavé vnímání umění – </a:t>
            </a:r>
            <a:r>
              <a:rPr lang="cs-CZ" dirty="0" smtClean="0">
                <a:solidFill>
                  <a:srgbClr val="0070C0"/>
                </a:solidFill>
              </a:rPr>
              <a:t>důležitější než krása je </a:t>
            </a:r>
            <a:r>
              <a:rPr lang="cs-CZ" b="1" dirty="0" smtClean="0">
                <a:solidFill>
                  <a:srgbClr val="0070C0"/>
                </a:solidFill>
              </a:rPr>
              <a:t>pravda</a:t>
            </a:r>
            <a:endParaRPr lang="cs-CZ" dirty="0" smtClean="0">
              <a:solidFill>
                <a:srgbClr val="0070C0"/>
              </a:solidFill>
            </a:endParaRPr>
          </a:p>
          <a:p>
            <a:pPr lvl="0"/>
            <a:r>
              <a:rPr lang="cs-CZ" b="1" dirty="0" smtClean="0"/>
              <a:t>odmítání </a:t>
            </a:r>
            <a:r>
              <a:rPr lang="cs-CZ" b="1" dirty="0"/>
              <a:t>antické kulturní tradice</a:t>
            </a:r>
          </a:p>
          <a:p>
            <a:pPr lvl="0"/>
            <a:r>
              <a:rPr lang="cs-CZ" dirty="0"/>
              <a:t>literatura má </a:t>
            </a:r>
            <a:r>
              <a:rPr lang="cs-CZ" b="1" dirty="0"/>
              <a:t>strohý, plebejský výraz, je nezajímavá, časová</a:t>
            </a:r>
            <a:r>
              <a:rPr lang="cs-CZ" dirty="0"/>
              <a:t> (Mikuláš </a:t>
            </a:r>
            <a:r>
              <a:rPr lang="cs-CZ" dirty="0" err="1"/>
              <a:t>Biskupec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národnostní a sociální otázky</a:t>
            </a:r>
          </a:p>
          <a:p>
            <a:pPr lvl="0"/>
            <a:r>
              <a:rPr lang="cs-CZ" dirty="0"/>
              <a:t>snaha o úzký kontakt s publikem</a:t>
            </a:r>
          </a:p>
          <a:p>
            <a:pPr lvl="0"/>
            <a:r>
              <a:rPr lang="cs-CZ" dirty="0"/>
              <a:t>proměna žánru vrcholného středověku – mizí legenda, rytířská epika, zábavná próza, drama, milostná lyrika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duchovní píseň, časová píseň, válečná píseň, kázání, traktát, listy, dopisy, manifest, cestopis, postila (sbírka kázání)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POEZIE - PÍSNĚ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7200" b="1" dirty="0" smtClean="0">
                <a:solidFill>
                  <a:srgbClr val="00B050"/>
                </a:solidFill>
              </a:rPr>
              <a:t>Píseň</a:t>
            </a:r>
            <a:endParaRPr lang="cs-CZ" sz="7200" dirty="0" smtClean="0">
              <a:solidFill>
                <a:srgbClr val="00B050"/>
              </a:solidFill>
            </a:endParaRPr>
          </a:p>
          <a:p>
            <a:pPr lvl="0"/>
            <a:r>
              <a:rPr lang="cs-CZ" sz="6400" dirty="0" smtClean="0"/>
              <a:t>vliv lidové písně – nápěvy, široký tematický rozsah</a:t>
            </a:r>
          </a:p>
          <a:p>
            <a:pPr lvl="0"/>
            <a:r>
              <a:rPr lang="cs-CZ" sz="6400" dirty="0" smtClean="0"/>
              <a:t>schopnost písně působit na cítění a myšlení publika – </a:t>
            </a:r>
            <a:r>
              <a:rPr lang="cs-CZ" sz="6400" b="1" dirty="0" smtClean="0">
                <a:solidFill>
                  <a:srgbClr val="0070C0"/>
                </a:solidFill>
              </a:rPr>
              <a:t>agitační a propagační funkce</a:t>
            </a:r>
            <a:endParaRPr lang="cs-CZ" sz="6400" dirty="0" smtClean="0">
              <a:solidFill>
                <a:srgbClr val="0070C0"/>
              </a:solidFill>
            </a:endParaRPr>
          </a:p>
          <a:p>
            <a:pPr lvl="0"/>
            <a:r>
              <a:rPr lang="cs-CZ" sz="6400" dirty="0" smtClean="0"/>
              <a:t>snadné a rychlé šíření – skládány husity i jejich odpůrci</a:t>
            </a:r>
          </a:p>
          <a:p>
            <a:pPr>
              <a:buNone/>
            </a:pPr>
            <a:r>
              <a:rPr lang="cs-CZ" sz="7200" dirty="0" smtClean="0"/>
              <a:t> </a:t>
            </a:r>
          </a:p>
          <a:p>
            <a:pPr>
              <a:buNone/>
            </a:pPr>
            <a:r>
              <a:rPr lang="cs-CZ" sz="7200" b="1" dirty="0" smtClean="0">
                <a:solidFill>
                  <a:srgbClr val="00B050"/>
                </a:solidFill>
              </a:rPr>
              <a:t>Duchovní píseň</a:t>
            </a:r>
            <a:endParaRPr lang="cs-CZ" sz="7200" dirty="0" smtClean="0">
              <a:solidFill>
                <a:srgbClr val="00B050"/>
              </a:solidFill>
            </a:endParaRPr>
          </a:p>
          <a:p>
            <a:pPr lvl="0"/>
            <a:r>
              <a:rPr lang="cs-CZ" sz="6400" b="1" dirty="0" smtClean="0"/>
              <a:t>významné místo při bohoslužbě</a:t>
            </a:r>
            <a:endParaRPr lang="cs-CZ" sz="6400" dirty="0" smtClean="0"/>
          </a:p>
          <a:p>
            <a:pPr lvl="0"/>
            <a:r>
              <a:rPr lang="cs-CZ" sz="6400" dirty="0" smtClean="0"/>
              <a:t>využití starší tradice – </a:t>
            </a:r>
            <a:r>
              <a:rPr lang="cs-CZ" sz="6400" dirty="0" err="1" smtClean="0"/>
              <a:t>Buoh</a:t>
            </a:r>
            <a:r>
              <a:rPr lang="cs-CZ" sz="6400" dirty="0" smtClean="0"/>
              <a:t> </a:t>
            </a:r>
            <a:r>
              <a:rPr lang="cs-CZ" sz="6400" dirty="0" err="1" smtClean="0"/>
              <a:t>všemohúci</a:t>
            </a:r>
            <a:r>
              <a:rPr lang="cs-CZ" sz="6400" dirty="0" smtClean="0"/>
              <a:t>;</a:t>
            </a:r>
            <a:r>
              <a:rPr lang="cs-CZ" sz="6400" dirty="0" smtClean="0"/>
              <a:t> Jezu Kriste, </a:t>
            </a:r>
            <a:r>
              <a:rPr lang="cs-CZ" sz="6400" dirty="0" err="1" smtClean="0"/>
              <a:t>ščedrý</a:t>
            </a:r>
            <a:r>
              <a:rPr lang="cs-CZ" sz="6400" dirty="0" smtClean="0"/>
              <a:t> </a:t>
            </a:r>
            <a:r>
              <a:rPr lang="cs-CZ" sz="6400" dirty="0" err="1" smtClean="0"/>
              <a:t>kněže</a:t>
            </a:r>
            <a:r>
              <a:rPr lang="cs-CZ" sz="6400" dirty="0" smtClean="0"/>
              <a:t>; Hospodine, pomiluj </a:t>
            </a:r>
            <a:r>
              <a:rPr lang="cs-CZ" sz="6400" dirty="0" err="1" smtClean="0"/>
              <a:t>ny</a:t>
            </a:r>
            <a:r>
              <a:rPr lang="cs-CZ" sz="6400" dirty="0" smtClean="0"/>
              <a:t>;</a:t>
            </a:r>
            <a:r>
              <a:rPr lang="cs-CZ" sz="6400" dirty="0" smtClean="0"/>
              <a:t> Svatý Václave</a:t>
            </a:r>
          </a:p>
          <a:p>
            <a:pPr lvl="0"/>
            <a:r>
              <a:rPr lang="cs-CZ" sz="6400" dirty="0" smtClean="0"/>
              <a:t>nové písně – neokázalé, literárně nezajímavé sdělení</a:t>
            </a:r>
          </a:p>
          <a:p>
            <a:pPr lvl="0"/>
            <a:r>
              <a:rPr lang="cs-CZ" sz="6400" dirty="0" smtClean="0"/>
              <a:t>uměleckou stránku přebírá melodie</a:t>
            </a:r>
          </a:p>
          <a:p>
            <a:pPr lvl="0"/>
            <a:r>
              <a:rPr lang="cs-CZ" sz="6400" dirty="0" smtClean="0"/>
              <a:t>význam duchovní písně – </a:t>
            </a:r>
            <a:r>
              <a:rPr lang="cs-CZ" sz="6400" b="1" dirty="0" smtClean="0">
                <a:solidFill>
                  <a:srgbClr val="0070C0"/>
                </a:solidFill>
              </a:rPr>
              <a:t>aktivní účast lidu na bohoslužbě</a:t>
            </a:r>
          </a:p>
          <a:p>
            <a:pPr>
              <a:buNone/>
            </a:pPr>
            <a:endParaRPr lang="cs-CZ" sz="60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8000" b="1" dirty="0" smtClean="0">
                <a:solidFill>
                  <a:srgbClr val="C00000"/>
                </a:solidFill>
              </a:rPr>
              <a:t>JISTEBNICKÝ KANCIONÁL</a:t>
            </a:r>
            <a:endParaRPr lang="cs-CZ" sz="8000" b="1" dirty="0">
              <a:solidFill>
                <a:srgbClr val="C00000"/>
              </a:solidFill>
            </a:endParaRPr>
          </a:p>
          <a:p>
            <a:r>
              <a:rPr lang="cs-CZ" sz="7200" dirty="0" smtClean="0"/>
              <a:t>opis </a:t>
            </a:r>
            <a:r>
              <a:rPr lang="cs-CZ" sz="7200" dirty="0"/>
              <a:t>zpěvníku, který vznikl kolem 1420</a:t>
            </a:r>
          </a:p>
          <a:p>
            <a:pPr lvl="0"/>
            <a:r>
              <a:rPr lang="cs-CZ" sz="7200" b="1" dirty="0">
                <a:solidFill>
                  <a:srgbClr val="0070C0"/>
                </a:solidFill>
              </a:rPr>
              <a:t>obsahuje české překlady latinských liturgických zpěvů a nešporní zpěvy</a:t>
            </a:r>
            <a:r>
              <a:rPr lang="cs-CZ" sz="7200" dirty="0">
                <a:solidFill>
                  <a:srgbClr val="0070C0"/>
                </a:solidFill>
              </a:rPr>
              <a:t> </a:t>
            </a:r>
            <a:r>
              <a:rPr lang="cs-CZ" sz="7200" dirty="0"/>
              <a:t>(určené pro večerní pobožnost)</a:t>
            </a:r>
          </a:p>
          <a:p>
            <a:pPr lvl="0"/>
            <a:r>
              <a:rPr lang="cs-CZ" sz="7200" b="1" dirty="0"/>
              <a:t>některé písně složil i Jan Hus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Časová a válečná píseň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dirty="0" smtClean="0">
                <a:solidFill>
                  <a:srgbClr val="00B050"/>
                </a:solidFill>
              </a:rPr>
              <a:t>Časová píseň</a:t>
            </a:r>
          </a:p>
          <a:p>
            <a:pPr lvl="0"/>
            <a:r>
              <a:rPr lang="cs-CZ" dirty="0" smtClean="0"/>
              <a:t>reakce na soudobé dění (pálení </a:t>
            </a:r>
            <a:r>
              <a:rPr lang="cs-CZ" dirty="0" err="1" smtClean="0"/>
              <a:t>Viklefových</a:t>
            </a:r>
            <a:r>
              <a:rPr lang="cs-CZ" dirty="0" smtClean="0"/>
              <a:t> knih…)</a:t>
            </a:r>
          </a:p>
          <a:p>
            <a:pPr lvl="0"/>
            <a:r>
              <a:rPr lang="cs-CZ" dirty="0" smtClean="0"/>
              <a:t>agitační ráz písní</a:t>
            </a:r>
          </a:p>
          <a:p>
            <a:pPr lvl="0"/>
            <a:r>
              <a:rPr lang="cs-CZ" dirty="0" smtClean="0"/>
              <a:t>parodičnost, polemičnost – literární přestřelky</a:t>
            </a:r>
          </a:p>
          <a:p>
            <a:pPr lvl="0"/>
            <a:r>
              <a:rPr lang="cs-CZ" b="1" dirty="0" err="1" smtClean="0">
                <a:solidFill>
                  <a:srgbClr val="C00000"/>
                </a:solidFill>
              </a:rPr>
              <a:t>Viklefice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smtClean="0"/>
              <a:t>parodie na ženy, které samostatně vykládaly Bibli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400" b="1" dirty="0" smtClean="0">
                <a:solidFill>
                  <a:srgbClr val="00B050"/>
                </a:solidFill>
              </a:rPr>
              <a:t>Válečná píseň</a:t>
            </a:r>
            <a:endParaRPr lang="cs-CZ" sz="3400" dirty="0" smtClean="0">
              <a:solidFill>
                <a:srgbClr val="00B050"/>
              </a:solidFill>
            </a:endParaRPr>
          </a:p>
          <a:p>
            <a:pPr lvl="0"/>
            <a:r>
              <a:rPr lang="cs-CZ" dirty="0" smtClean="0"/>
              <a:t>odhodlání k boji – nejprve v duchovním smyslu (proti Antikristovi a jeho stoupencům)</a:t>
            </a:r>
          </a:p>
          <a:p>
            <a:pPr lvl="0"/>
            <a:r>
              <a:rPr lang="cs-CZ" sz="3400" b="1" dirty="0" smtClean="0">
                <a:solidFill>
                  <a:srgbClr val="C00000"/>
                </a:solidFill>
              </a:rPr>
              <a:t>KTOŽ JSÚ BOŽÍ BOJOVNÍCI </a:t>
            </a:r>
            <a:r>
              <a:rPr lang="cs-CZ" sz="3400" dirty="0" smtClean="0"/>
              <a:t>– </a:t>
            </a:r>
            <a:r>
              <a:rPr lang="cs-CZ" sz="3400" dirty="0" smtClean="0"/>
              <a:t>autorem je Jan Čapek (zpíváno před bitvou, souhrn pokynů, jak si počínat v boji, vojenský </a:t>
            </a:r>
            <a:r>
              <a:rPr lang="cs-CZ" dirty="0" smtClean="0"/>
              <a:t>řád v malém)</a:t>
            </a: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Povstaň, </a:t>
            </a:r>
            <a:r>
              <a:rPr lang="cs-CZ" b="1" dirty="0" err="1" smtClean="0">
                <a:solidFill>
                  <a:srgbClr val="C00000"/>
                </a:solidFill>
              </a:rPr>
              <a:t>povstaň</a:t>
            </a:r>
            <a:r>
              <a:rPr lang="cs-CZ" b="1" dirty="0" smtClean="0">
                <a:solidFill>
                  <a:srgbClr val="C00000"/>
                </a:solidFill>
              </a:rPr>
              <a:t>, Veliké město pražské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smtClean="0"/>
              <a:t>výzva proti Zikmundovi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Básnické skladby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aktuálnost</a:t>
            </a:r>
            <a:r>
              <a:rPr lang="cs-CZ" dirty="0"/>
              <a:t>, agitační a propagační zaměření</a:t>
            </a:r>
          </a:p>
          <a:p>
            <a:pPr lvl="0"/>
            <a:r>
              <a:rPr lang="cs-CZ" b="1" dirty="0"/>
              <a:t>menší sociální dosah – zaměřeno na vzdělanější vrstvy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3800" b="1" dirty="0">
                <a:solidFill>
                  <a:srgbClr val="C00000"/>
                </a:solidFill>
              </a:rPr>
              <a:t>Budyšínský rukopis</a:t>
            </a:r>
            <a:endParaRPr lang="cs-CZ" sz="3800" dirty="0">
              <a:solidFill>
                <a:srgbClr val="C00000"/>
              </a:solidFill>
            </a:endParaRPr>
          </a:p>
          <a:p>
            <a:pPr lvl="0"/>
            <a:r>
              <a:rPr lang="cs-CZ" sz="3800" dirty="0">
                <a:solidFill>
                  <a:srgbClr val="0070C0"/>
                </a:solidFill>
              </a:rPr>
              <a:t>3 husitské skladby (1420) </a:t>
            </a:r>
            <a:r>
              <a:rPr lang="cs-CZ" sz="3800" dirty="0"/>
              <a:t>– </a:t>
            </a:r>
            <a:r>
              <a:rPr lang="cs-CZ" sz="3800" b="1" dirty="0">
                <a:solidFill>
                  <a:srgbClr val="FF0000"/>
                </a:solidFill>
              </a:rPr>
              <a:t>Žaloba Koruny české, Porok Koruny české, Hádání Prahy s Kutnou </a:t>
            </a:r>
            <a:r>
              <a:rPr lang="cs-CZ" sz="3800" b="1" dirty="0" smtClean="0">
                <a:solidFill>
                  <a:srgbClr val="FF0000"/>
                </a:solidFill>
              </a:rPr>
              <a:t>Horou </a:t>
            </a:r>
            <a:r>
              <a:rPr lang="cs-CZ" dirty="0" smtClean="0"/>
              <a:t>(porok – výtka)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autor neznámý</a:t>
            </a:r>
          </a:p>
          <a:p>
            <a:pPr lvl="0"/>
            <a:r>
              <a:rPr lang="cs-CZ" dirty="0"/>
              <a:t>odraz konkrétních událostí – porážka Zikmunda na Vítkově, založení tábora, vyhlášení čtyř artikulů</a:t>
            </a:r>
          </a:p>
          <a:p>
            <a:pPr lvl="0"/>
            <a:r>
              <a:rPr lang="cs-CZ" b="1" dirty="0"/>
              <a:t>Hádání </a:t>
            </a:r>
            <a:r>
              <a:rPr lang="cs-CZ" dirty="0"/>
              <a:t>– obhajoba husitské praxe a polemika proti odpůrcům husitství</a:t>
            </a:r>
          </a:p>
          <a:p>
            <a:pPr lvl="0"/>
            <a:r>
              <a:rPr lang="cs-CZ" dirty="0"/>
              <a:t>žánr </a:t>
            </a:r>
            <a:r>
              <a:rPr lang="cs-CZ" b="1" dirty="0"/>
              <a:t>alegorického sporu</a:t>
            </a:r>
            <a:r>
              <a:rPr lang="cs-CZ" dirty="0"/>
              <a:t> (husitská Praha x katolická Kutná Hora)</a:t>
            </a:r>
          </a:p>
          <a:p>
            <a:pPr lvl="0"/>
            <a:r>
              <a:rPr lang="cs-CZ" dirty="0"/>
              <a:t>snaha získat na stranu husitství další lidi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Praha poučuje x Kutné Hoře je </a:t>
            </a:r>
            <a:r>
              <a:rPr lang="cs-CZ" b="1" dirty="0" smtClean="0">
                <a:solidFill>
                  <a:srgbClr val="0070C0"/>
                </a:solidFill>
              </a:rPr>
              <a:t>dán menší prostor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slovní hříčky, </a:t>
            </a:r>
            <a:r>
              <a:rPr lang="cs-CZ" dirty="0" smtClean="0"/>
              <a:t>zvukomalba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Básnické skladby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600" b="1" dirty="0">
                <a:solidFill>
                  <a:srgbClr val="C00000"/>
                </a:solidFill>
              </a:rPr>
              <a:t>Václav, Havel a Tábor čili Rozmlouvání o Čechách </a:t>
            </a:r>
            <a:r>
              <a:rPr lang="cs-CZ" sz="3600" b="1" dirty="0" smtClean="0">
                <a:solidFill>
                  <a:srgbClr val="C00000"/>
                </a:solidFill>
              </a:rPr>
              <a:t>roku 1424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protějšek básní Budyšínského rukopisu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veršovaná</a:t>
            </a:r>
            <a:r>
              <a:rPr lang="cs-CZ" b="1" dirty="0"/>
              <a:t> </a:t>
            </a:r>
            <a:r>
              <a:rPr lang="cs-CZ" b="1" dirty="0">
                <a:solidFill>
                  <a:srgbClr val="0070C0"/>
                </a:solidFill>
              </a:rPr>
              <a:t>obrana českého katolictví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dialogická báseň – </a:t>
            </a:r>
            <a:r>
              <a:rPr lang="cs-CZ" b="1" dirty="0" smtClean="0">
                <a:solidFill>
                  <a:srgbClr val="0070C0"/>
                </a:solidFill>
              </a:rPr>
              <a:t>žánr sporu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kritika táborského učení</a:t>
            </a:r>
          </a:p>
          <a:p>
            <a:pPr lvl="0"/>
            <a:r>
              <a:rPr lang="cs-CZ" b="1" dirty="0">
                <a:solidFill>
                  <a:srgbClr val="00B050"/>
                </a:solidFill>
              </a:rPr>
              <a:t>Václav – katolík, Tábor – husita, Havel – vlastenecký Čech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(neví, ke komu se přidat)</a:t>
            </a:r>
          </a:p>
          <a:p>
            <a:pPr lvl="0"/>
            <a:r>
              <a:rPr lang="cs-CZ" dirty="0"/>
              <a:t>spor je nekorektní – v rozbořeném kostele, Tábor pojídá i přesto, že je postní doba</a:t>
            </a:r>
          </a:p>
          <a:p>
            <a:pPr lvl="0"/>
            <a:r>
              <a:rPr lang="cs-CZ" dirty="0"/>
              <a:t>dojem věrohodnosti – postavy si skáčou do řeči, argumentují</a:t>
            </a:r>
          </a:p>
          <a:p>
            <a:pPr lvl="0"/>
            <a:r>
              <a:rPr lang="cs-CZ" dirty="0"/>
              <a:t>bezrozměrný verš – nenucený hovorový </a:t>
            </a:r>
            <a:r>
              <a:rPr lang="cs-CZ" dirty="0" smtClean="0"/>
              <a:t>styl, </a:t>
            </a:r>
            <a:r>
              <a:rPr lang="cs-CZ" dirty="0"/>
              <a:t>lehká </a:t>
            </a:r>
            <a:r>
              <a:rPr lang="cs-CZ" dirty="0" smtClean="0"/>
              <a:t>ironie</a:t>
            </a:r>
          </a:p>
          <a:p>
            <a:pPr lvl="0">
              <a:buNone/>
            </a:pPr>
            <a:endParaRPr lang="cs-CZ" dirty="0" smtClean="0"/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900" b="1" dirty="0" smtClean="0">
                <a:solidFill>
                  <a:srgbClr val="0070C0"/>
                </a:solidFill>
              </a:rPr>
              <a:t>Bezrozměrný </a:t>
            </a:r>
            <a:r>
              <a:rPr lang="cs-CZ" sz="2900" b="1" dirty="0" smtClean="0">
                <a:solidFill>
                  <a:srgbClr val="0070C0"/>
                </a:solidFill>
              </a:rPr>
              <a:t>verš</a:t>
            </a:r>
            <a:r>
              <a:rPr lang="cs-CZ" sz="2900" dirty="0" smtClean="0">
                <a:solidFill>
                  <a:srgbClr val="0070C0"/>
                </a:solidFill>
              </a:rPr>
              <a:t> </a:t>
            </a:r>
            <a:r>
              <a:rPr lang="cs-CZ" sz="2900" dirty="0" smtClean="0"/>
              <a:t>je pravidelně rýmován, není normován počtem slabik ani přízvuků a často splývá s veršem </a:t>
            </a:r>
            <a:r>
              <a:rPr lang="cs-CZ" sz="2900" dirty="0" smtClean="0"/>
              <a:t>volným. </a:t>
            </a:r>
            <a:r>
              <a:rPr lang="cs-CZ" sz="2900" dirty="0" smtClean="0"/>
              <a:t>Liší se od něj tím, že každý </a:t>
            </a:r>
            <a:r>
              <a:rPr lang="cs-CZ" sz="2900" dirty="0" smtClean="0"/>
              <a:t>jeden bezrozměrný verš je syntaktickým celkem (zjednodušeně je každý verš větou).</a:t>
            </a:r>
            <a:endParaRPr lang="cs-CZ" sz="29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PRÓZA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Traktát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r>
              <a:rPr lang="cs-CZ" dirty="0"/>
              <a:t>učené pojednání o náboženských nebo politických otázkách</a:t>
            </a:r>
          </a:p>
          <a:p>
            <a:pPr lvl="0"/>
            <a:r>
              <a:rPr lang="cs-CZ" dirty="0"/>
              <a:t>problém rozebrán ze všech stran, polemičnost</a:t>
            </a:r>
          </a:p>
          <a:p>
            <a:pPr lvl="0"/>
            <a:r>
              <a:rPr lang="cs-CZ" b="1" dirty="0"/>
              <a:t>množství citací z Bible a teologických autorit</a:t>
            </a:r>
            <a:r>
              <a:rPr lang="cs-CZ" dirty="0"/>
              <a:t> – podmínka vědeckosti</a:t>
            </a:r>
          </a:p>
          <a:p>
            <a:pPr lvl="0"/>
            <a:r>
              <a:rPr lang="cs-CZ" b="1" dirty="0"/>
              <a:t>Jan Hus – Dcerka</a:t>
            </a:r>
            <a:r>
              <a:rPr lang="cs-CZ" dirty="0"/>
              <a:t> (rady ženám, jak žít)</a:t>
            </a:r>
          </a:p>
          <a:p>
            <a:pPr lvl="0"/>
            <a:r>
              <a:rPr lang="cs-CZ" b="1" dirty="0" smtClean="0"/>
              <a:t>Jakoubek ze Stříbra</a:t>
            </a:r>
            <a:r>
              <a:rPr lang="cs-CZ" dirty="0" smtClean="0"/>
              <a:t> – </a:t>
            </a:r>
            <a:r>
              <a:rPr lang="cs-CZ" b="1" dirty="0" smtClean="0"/>
              <a:t>dva traktáty (o přijímání podobojí, o podávání VP dětem)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Kázání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r>
              <a:rPr lang="cs-CZ" b="1" dirty="0">
                <a:solidFill>
                  <a:srgbClr val="00B050"/>
                </a:solidFill>
              </a:rPr>
              <a:t>Postily</a:t>
            </a:r>
            <a:r>
              <a:rPr lang="cs-CZ" dirty="0"/>
              <a:t> (sbírky kázání uspořádané v časové posloupnosti podle církevního roku)</a:t>
            </a:r>
          </a:p>
          <a:p>
            <a:pPr lvl="0"/>
            <a:r>
              <a:rPr lang="cs-CZ" b="1" dirty="0"/>
              <a:t>Jan Hus, Petr </a:t>
            </a:r>
            <a:r>
              <a:rPr lang="cs-CZ" b="1" dirty="0" err="1"/>
              <a:t>Chelčický</a:t>
            </a:r>
            <a:r>
              <a:rPr lang="cs-CZ" b="1" dirty="0"/>
              <a:t>, Jan </a:t>
            </a:r>
            <a:r>
              <a:rPr lang="cs-CZ" b="1" dirty="0" err="1"/>
              <a:t>Rokycana</a:t>
            </a:r>
            <a:endParaRPr lang="cs-CZ" dirty="0"/>
          </a:p>
          <a:p>
            <a:r>
              <a:rPr lang="cs-CZ" b="1" dirty="0"/>
              <a:t>Manifest</a:t>
            </a:r>
            <a:endParaRPr lang="cs-CZ" dirty="0"/>
          </a:p>
          <a:p>
            <a:pPr lvl="0"/>
            <a:r>
              <a:rPr lang="cs-CZ" b="1" dirty="0" smtClean="0"/>
              <a:t>Odvolání ke Kristu</a:t>
            </a:r>
            <a:r>
              <a:rPr lang="cs-CZ" dirty="0" smtClean="0"/>
              <a:t> – poté, co Hus dán do klatby</a:t>
            </a:r>
          </a:p>
          <a:p>
            <a:pPr lvl="0"/>
            <a:r>
              <a:rPr lang="cs-CZ" b="1" dirty="0" smtClean="0"/>
              <a:t>Stížný </a:t>
            </a:r>
            <a:r>
              <a:rPr lang="cs-CZ" b="1" dirty="0"/>
              <a:t>list českých a moravských pánů do Kostnice</a:t>
            </a:r>
            <a:r>
              <a:rPr lang="cs-CZ" dirty="0"/>
              <a:t> (1415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Osobnosti literatury doby husitské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400" b="1" dirty="0">
                <a:solidFill>
                  <a:srgbClr val="FF0000"/>
                </a:solidFill>
              </a:rPr>
              <a:t>JAN </a:t>
            </a:r>
            <a:r>
              <a:rPr lang="cs-CZ" sz="4400" b="1" dirty="0" smtClean="0">
                <a:solidFill>
                  <a:srgbClr val="FF0000"/>
                </a:solidFill>
              </a:rPr>
              <a:t>HUS (1371 – 1415)</a:t>
            </a:r>
            <a:endParaRPr lang="cs-CZ" sz="4400" b="1" dirty="0">
              <a:solidFill>
                <a:srgbClr val="FF0000"/>
              </a:solidFill>
            </a:endParaRPr>
          </a:p>
          <a:p>
            <a:r>
              <a:rPr lang="cs-CZ" dirty="0" smtClean="0"/>
              <a:t>1390 - </a:t>
            </a:r>
            <a:r>
              <a:rPr lang="cs-CZ" dirty="0" smtClean="0"/>
              <a:t>Praha, 1393 </a:t>
            </a:r>
            <a:r>
              <a:rPr lang="cs-CZ" dirty="0" smtClean="0"/>
              <a:t>- bakalář</a:t>
            </a:r>
            <a:r>
              <a:rPr lang="cs-CZ" dirty="0" smtClean="0"/>
              <a:t>, 1395 </a:t>
            </a:r>
            <a:r>
              <a:rPr lang="cs-CZ" dirty="0" smtClean="0"/>
              <a:t>- mistr </a:t>
            </a:r>
            <a:r>
              <a:rPr lang="cs-CZ" dirty="0" smtClean="0"/>
              <a:t>teologie, 1398 </a:t>
            </a:r>
            <a:r>
              <a:rPr lang="cs-CZ" dirty="0" smtClean="0"/>
              <a:t>- profesor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1400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smtClean="0"/>
              <a:t>vysvěcen na kněze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1402</a:t>
            </a:r>
            <a:r>
              <a:rPr lang="cs-CZ" b="1" dirty="0" smtClean="0"/>
              <a:t> </a:t>
            </a:r>
            <a:r>
              <a:rPr lang="cs-CZ" dirty="0" smtClean="0"/>
              <a:t>– kazatel v Betlémské kapli (10 let i na univerzitě)</a:t>
            </a:r>
          </a:p>
          <a:p>
            <a:r>
              <a:rPr lang="cs-CZ" dirty="0" smtClean="0"/>
              <a:t>vystupuje </a:t>
            </a:r>
            <a:r>
              <a:rPr lang="cs-CZ" dirty="0" smtClean="0"/>
              <a:t>proti papežskému schizmatu, </a:t>
            </a:r>
            <a:r>
              <a:rPr lang="cs-CZ" dirty="0" smtClean="0"/>
              <a:t>simonii (svatokupectví), </a:t>
            </a:r>
            <a:r>
              <a:rPr lang="cs-CZ" dirty="0" smtClean="0"/>
              <a:t>kupování institucí a hodností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1408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Kutnohorský dekret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smtClean="0"/>
              <a:t>Václav IV.), na univerzitě mají cizinci 1 hlas, Češi 3 hlasy (odchod cizinců do Lipska; kritika Husa, že káže </a:t>
            </a:r>
            <a:r>
              <a:rPr lang="cs-CZ" dirty="0" err="1" smtClean="0"/>
              <a:t>Viklefa</a:t>
            </a:r>
            <a:r>
              <a:rPr lang="cs-CZ" dirty="0" smtClean="0"/>
              <a:t> na univerzitě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1409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koncil v Pize</a:t>
            </a:r>
            <a:r>
              <a:rPr lang="cs-CZ" dirty="0" smtClean="0"/>
              <a:t>, chtěli ukončit dvojpapežství (Urban VI., Klement VII.), vzniklo </a:t>
            </a:r>
            <a:r>
              <a:rPr lang="cs-CZ" dirty="0" err="1" smtClean="0"/>
              <a:t>trojpapežství</a:t>
            </a:r>
            <a:r>
              <a:rPr lang="cs-CZ" dirty="0" smtClean="0"/>
              <a:t> (Jan XXIII., až 1417 – Martin V.)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1410 </a:t>
            </a:r>
            <a:r>
              <a:rPr lang="cs-CZ" dirty="0" smtClean="0"/>
              <a:t>– pálení </a:t>
            </a:r>
            <a:r>
              <a:rPr lang="cs-CZ" dirty="0" err="1" smtClean="0"/>
              <a:t>Viklefových</a:t>
            </a:r>
            <a:r>
              <a:rPr lang="cs-CZ" dirty="0" smtClean="0"/>
              <a:t> knih, </a:t>
            </a:r>
            <a:r>
              <a:rPr lang="cs-CZ" b="1" dirty="0" smtClean="0">
                <a:solidFill>
                  <a:srgbClr val="0070C0"/>
                </a:solidFill>
              </a:rPr>
              <a:t>Hus v klatbě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1412</a:t>
            </a:r>
            <a:r>
              <a:rPr lang="cs-CZ" b="1" dirty="0" smtClean="0"/>
              <a:t> </a:t>
            </a:r>
            <a:r>
              <a:rPr lang="cs-CZ" dirty="0" smtClean="0"/>
              <a:t>– kritizoval papežovu odpustkovou bulu – </a:t>
            </a:r>
            <a:r>
              <a:rPr lang="cs-CZ" b="1" dirty="0" smtClean="0">
                <a:solidFill>
                  <a:srgbClr val="0070C0"/>
                </a:solidFill>
              </a:rPr>
              <a:t>ztížená klatba</a:t>
            </a:r>
            <a:r>
              <a:rPr lang="cs-CZ" dirty="0" smtClean="0"/>
              <a:t>, odchod na venkov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1415</a:t>
            </a:r>
            <a:r>
              <a:rPr lang="cs-CZ" b="1" dirty="0" smtClean="0"/>
              <a:t> </a:t>
            </a:r>
            <a:r>
              <a:rPr lang="cs-CZ" dirty="0" smtClean="0"/>
              <a:t>– pozván do Kostnice, glejt Zikmunda, uvězněn, </a:t>
            </a:r>
            <a:r>
              <a:rPr lang="cs-CZ" b="1" dirty="0" smtClean="0">
                <a:solidFill>
                  <a:srgbClr val="C00000"/>
                </a:solidFill>
              </a:rPr>
              <a:t>6. července upálen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419</Words>
  <Application>Microsoft Office PowerPoint</Application>
  <PresentationFormat>Předvádění na obrazovce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LITERATURA A HUSITSKÉ HNUTÍ</vt:lpstr>
      <vt:lpstr>Literárněhistorický kontext</vt:lpstr>
      <vt:lpstr>Literatura doby husitské</vt:lpstr>
      <vt:lpstr>POEZIE - PÍSNĚ</vt:lpstr>
      <vt:lpstr>Časová a válečná píseň</vt:lpstr>
      <vt:lpstr>Básnické skladby</vt:lpstr>
      <vt:lpstr>Básnické skladby</vt:lpstr>
      <vt:lpstr>PRÓZA</vt:lpstr>
      <vt:lpstr>Osobnosti literatury doby husitské</vt:lpstr>
      <vt:lpstr>JAN HUS - DÍLO</vt:lpstr>
      <vt:lpstr>Osobnosti literatury doby husitské</vt:lpstr>
      <vt:lpstr>Osobnosti literatury doby husitské</vt:lpstr>
      <vt:lpstr>Husovi předchůdci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A HUSITSKÉ HNUTÍ</dc:title>
  <dc:creator>yvett</dc:creator>
  <cp:lastModifiedBy>yvett</cp:lastModifiedBy>
  <cp:revision>11</cp:revision>
  <dcterms:created xsi:type="dcterms:W3CDTF">2023-01-02T19:21:12Z</dcterms:created>
  <dcterms:modified xsi:type="dcterms:W3CDTF">2023-01-02T22:04:44Z</dcterms:modified>
</cp:coreProperties>
</file>