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4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6" r:id="rId12"/>
    <p:sldId id="266" r:id="rId13"/>
    <p:sldId id="267" r:id="rId14"/>
    <p:sldId id="268" r:id="rId15"/>
    <p:sldId id="269" r:id="rId16"/>
    <p:sldId id="277" r:id="rId17"/>
    <p:sldId id="270" r:id="rId18"/>
    <p:sldId id="278" r:id="rId19"/>
    <p:sldId id="279" r:id="rId20"/>
    <p:sldId id="271" r:id="rId21"/>
    <p:sldId id="272" r:id="rId22"/>
    <p:sldId id="273" r:id="rId23"/>
    <p:sldId id="275" r:id="rId24"/>
    <p:sldId id="281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4D83-6102-44A5-A8CA-EE047D10C2F6}" type="datetimeFigureOut">
              <a:rPr lang="cs-CZ" smtClean="0"/>
              <a:pPr/>
              <a:t>02.12.2022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EC56-6C6D-4306-9877-EF71B92F8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4D83-6102-44A5-A8CA-EE047D10C2F6}" type="datetimeFigureOut">
              <a:rPr lang="cs-CZ" smtClean="0"/>
              <a:pPr/>
              <a:t>02.12.2022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EC56-6C6D-4306-9877-EF71B92F8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4D83-6102-44A5-A8CA-EE047D10C2F6}" type="datetimeFigureOut">
              <a:rPr lang="cs-CZ" smtClean="0"/>
              <a:pPr/>
              <a:t>02.12.2022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EC56-6C6D-4306-9877-EF71B92F8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4D83-6102-44A5-A8CA-EE047D10C2F6}" type="datetimeFigureOut">
              <a:rPr lang="cs-CZ" smtClean="0"/>
              <a:pPr/>
              <a:t>02.12.2022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EC56-6C6D-4306-9877-EF71B92F8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4D83-6102-44A5-A8CA-EE047D10C2F6}" type="datetimeFigureOut">
              <a:rPr lang="cs-CZ" smtClean="0"/>
              <a:pPr/>
              <a:t>02.12.2022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EC56-6C6D-4306-9877-EF71B92F8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4D83-6102-44A5-A8CA-EE047D10C2F6}" type="datetimeFigureOut">
              <a:rPr lang="cs-CZ" smtClean="0"/>
              <a:pPr/>
              <a:t>02.12.2022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EC56-6C6D-4306-9877-EF71B92F8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4D83-6102-44A5-A8CA-EE047D10C2F6}" type="datetimeFigureOut">
              <a:rPr lang="cs-CZ" smtClean="0"/>
              <a:pPr/>
              <a:t>02.12.2022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EC56-6C6D-4306-9877-EF71B92F8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4D83-6102-44A5-A8CA-EE047D10C2F6}" type="datetimeFigureOut">
              <a:rPr lang="cs-CZ" smtClean="0"/>
              <a:pPr/>
              <a:t>02.12.2022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EC56-6C6D-4306-9877-EF71B92F8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4D83-6102-44A5-A8CA-EE047D10C2F6}" type="datetimeFigureOut">
              <a:rPr lang="cs-CZ" smtClean="0"/>
              <a:pPr/>
              <a:t>02.12.2022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EC56-6C6D-4306-9877-EF71B92F8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4D83-6102-44A5-A8CA-EE047D10C2F6}" type="datetimeFigureOut">
              <a:rPr lang="cs-CZ" smtClean="0"/>
              <a:pPr/>
              <a:t>02.12.2022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EC56-6C6D-4306-9877-EF71B92F8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4D83-6102-44A5-A8CA-EE047D10C2F6}" type="datetimeFigureOut">
              <a:rPr lang="cs-CZ" smtClean="0"/>
              <a:pPr/>
              <a:t>02.12.2022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EC56-6C6D-4306-9877-EF71B92F8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44D83-6102-44A5-A8CA-EE047D10C2F6}" type="datetimeFigureOut">
              <a:rPr lang="cs-CZ" smtClean="0"/>
              <a:pPr/>
              <a:t>02.12.2022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6EC56-6C6D-4306-9877-EF71B92F8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PERIODIZACE ČESKÉ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b="1" dirty="0"/>
              <a:t>Literatura raného středověku</a:t>
            </a:r>
            <a:r>
              <a:rPr lang="cs-CZ" dirty="0"/>
              <a:t> </a:t>
            </a:r>
            <a:r>
              <a:rPr lang="cs-CZ" dirty="0">
                <a:solidFill>
                  <a:srgbClr val="0070C0"/>
                </a:solidFill>
              </a:rPr>
              <a:t>(9. – 13. století)</a:t>
            </a:r>
          </a:p>
          <a:p>
            <a:pPr lvl="0"/>
            <a:r>
              <a:rPr lang="cs-CZ" b="1" dirty="0"/>
              <a:t>Vrcholný středověk </a:t>
            </a:r>
            <a:r>
              <a:rPr lang="cs-CZ" dirty="0">
                <a:solidFill>
                  <a:srgbClr val="0070C0"/>
                </a:solidFill>
              </a:rPr>
              <a:t>(14. st.) </a:t>
            </a:r>
          </a:p>
          <a:p>
            <a:pPr lvl="0">
              <a:buNone/>
            </a:pPr>
            <a:r>
              <a:rPr lang="cs-CZ" dirty="0"/>
              <a:t>    - rozvoj česky psané literatury, rozšíření sociální </a:t>
            </a:r>
          </a:p>
          <a:p>
            <a:pPr lvl="0">
              <a:buNone/>
            </a:pPr>
            <a:r>
              <a:rPr lang="cs-CZ" dirty="0"/>
              <a:t>      a společenské fáze a základny literatury</a:t>
            </a:r>
          </a:p>
          <a:p>
            <a:pPr lvl="0"/>
            <a:r>
              <a:rPr lang="cs-CZ" b="1" dirty="0"/>
              <a:t>Husitství a </a:t>
            </a:r>
            <a:r>
              <a:rPr lang="cs-CZ" b="1" dirty="0" err="1"/>
              <a:t>protihusitství</a:t>
            </a:r>
            <a:r>
              <a:rPr lang="cs-CZ" b="1" dirty="0"/>
              <a:t> </a:t>
            </a:r>
            <a:r>
              <a:rPr lang="cs-CZ" dirty="0">
                <a:solidFill>
                  <a:srgbClr val="0070C0"/>
                </a:solidFill>
              </a:rPr>
              <a:t>(15. st.)</a:t>
            </a:r>
          </a:p>
          <a:p>
            <a:pPr lvl="0"/>
            <a:r>
              <a:rPr lang="cs-CZ" b="1" dirty="0"/>
              <a:t>Humanismus, renesance, reformace (JB)</a:t>
            </a:r>
            <a:r>
              <a:rPr lang="cs-CZ" dirty="0"/>
              <a:t> </a:t>
            </a:r>
          </a:p>
          <a:p>
            <a:pPr lvl="0">
              <a:buNone/>
            </a:pPr>
            <a:r>
              <a:rPr lang="cs-CZ" dirty="0"/>
              <a:t>    </a:t>
            </a:r>
            <a:r>
              <a:rPr lang="cs-CZ" dirty="0">
                <a:solidFill>
                  <a:srgbClr val="0070C0"/>
                </a:solidFill>
              </a:rPr>
              <a:t>(do r. 1620 – Bílá hora)</a:t>
            </a:r>
          </a:p>
          <a:p>
            <a:pPr lvl="0"/>
            <a:r>
              <a:rPr lang="cs-CZ" b="1" dirty="0"/>
              <a:t>Baroko a protireformace </a:t>
            </a:r>
            <a:r>
              <a:rPr lang="cs-CZ" dirty="0">
                <a:solidFill>
                  <a:srgbClr val="0070C0"/>
                </a:solidFill>
              </a:rPr>
              <a:t>(konec 16. a </a:t>
            </a:r>
            <a:r>
              <a:rPr lang="cs-CZ" dirty="0" err="1">
                <a:solidFill>
                  <a:srgbClr val="0070C0"/>
                </a:solidFill>
              </a:rPr>
              <a:t>poč</a:t>
            </a:r>
            <a:r>
              <a:rPr lang="cs-CZ" dirty="0">
                <a:solidFill>
                  <a:srgbClr val="0070C0"/>
                </a:solidFill>
              </a:rPr>
              <a:t> 17. st.)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KOSMOVA KRONIKA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endParaRPr lang="cs-CZ" sz="4200" dirty="0">
              <a:solidFill>
                <a:srgbClr val="0070C0"/>
              </a:solidFill>
            </a:endParaRPr>
          </a:p>
          <a:p>
            <a:pPr lvl="0"/>
            <a:r>
              <a:rPr lang="cs-CZ" sz="4200" b="1" i="1" dirty="0">
                <a:solidFill>
                  <a:srgbClr val="0070C0"/>
                </a:solidFill>
              </a:rPr>
              <a:t>1. </a:t>
            </a:r>
            <a:r>
              <a:rPr lang="cs-CZ" sz="4200" b="1" i="1" dirty="0" err="1">
                <a:solidFill>
                  <a:srgbClr val="0070C0"/>
                </a:solidFill>
              </a:rPr>
              <a:t>pol</a:t>
            </a:r>
            <a:r>
              <a:rPr lang="cs-CZ" sz="4200" b="1" i="1" dirty="0">
                <a:solidFill>
                  <a:srgbClr val="0070C0"/>
                </a:solidFill>
              </a:rPr>
              <a:t>. 12. st.,</a:t>
            </a:r>
            <a:r>
              <a:rPr lang="cs-CZ" sz="4200" dirty="0">
                <a:solidFill>
                  <a:srgbClr val="0070C0"/>
                </a:solidFill>
              </a:rPr>
              <a:t> </a:t>
            </a:r>
            <a:r>
              <a:rPr lang="cs-CZ" sz="4200" b="1" dirty="0">
                <a:solidFill>
                  <a:srgbClr val="0070C0"/>
                </a:solidFill>
              </a:rPr>
              <a:t>psána středověkou latinou</a:t>
            </a:r>
          </a:p>
          <a:p>
            <a:pPr lvl="0"/>
            <a:r>
              <a:rPr lang="cs-CZ" sz="4200" b="1" dirty="0"/>
              <a:t>Kosmas – děkan svatovítské kapituly, vzdělanec, dobře se orientoval v soudobém písemnictví i v antické literatuře</a:t>
            </a:r>
          </a:p>
          <a:p>
            <a:pPr lvl="0"/>
            <a:r>
              <a:rPr lang="cs-CZ" sz="4200" dirty="0">
                <a:solidFill>
                  <a:srgbClr val="0070C0"/>
                </a:solidFill>
              </a:rPr>
              <a:t>nepřátelský tón při zmínkách o Němcích a Polácích </a:t>
            </a:r>
            <a:r>
              <a:rPr lang="cs-CZ" sz="4200" dirty="0"/>
              <a:t>(dostávají nejlepší místa)</a:t>
            </a:r>
          </a:p>
          <a:p>
            <a:pPr lvl="0"/>
            <a:r>
              <a:rPr lang="cs-CZ" sz="4200" dirty="0">
                <a:solidFill>
                  <a:srgbClr val="0070C0"/>
                </a:solidFill>
              </a:rPr>
              <a:t>analistická kompozice </a:t>
            </a:r>
            <a:r>
              <a:rPr lang="cs-CZ" sz="4200" dirty="0"/>
              <a:t>(ke každému roku chce něco přiřadit – i povodeň)</a:t>
            </a:r>
          </a:p>
          <a:p>
            <a:pPr lvl="0"/>
            <a:r>
              <a:rPr lang="cs-CZ" sz="4200" dirty="0">
                <a:solidFill>
                  <a:srgbClr val="0070C0"/>
                </a:solidFill>
              </a:rPr>
              <a:t>osoby líčí schematicky </a:t>
            </a:r>
            <a:r>
              <a:rPr lang="cs-CZ" sz="4200" dirty="0"/>
              <a:t>– navršování přívlastků (kladných nebo záporných – přirovnání k biblickým postavám – Jozue, Samson)</a:t>
            </a:r>
          </a:p>
          <a:p>
            <a:pPr lvl="0"/>
            <a:r>
              <a:rPr lang="cs-CZ" sz="4200" dirty="0">
                <a:solidFill>
                  <a:srgbClr val="0070C0"/>
                </a:solidFill>
              </a:rPr>
              <a:t>rozdělena do tří knih</a:t>
            </a:r>
          </a:p>
          <a:p>
            <a:pPr lvl="0"/>
            <a:r>
              <a:rPr lang="cs-CZ" sz="4200" dirty="0"/>
              <a:t>kostrou je posloupnost českých knížat a pražských biskupů</a:t>
            </a:r>
          </a:p>
          <a:p>
            <a:pPr lvl="0"/>
            <a:r>
              <a:rPr lang="cs-CZ" sz="4200" dirty="0"/>
              <a:t>aby Vojtěcha svázal s českou zemí, upravuje jeho životopis, zamlčuje, že by Vojtěch podporoval slovanskou liturgii (nezmiňuje se ani o Sázavském klášteře)</a:t>
            </a:r>
          </a:p>
          <a:p>
            <a:pPr lvl="0"/>
            <a:r>
              <a:rPr lang="cs-CZ" sz="4200" dirty="0"/>
              <a:t>pokračovatelé Kosmovi – </a:t>
            </a:r>
            <a:r>
              <a:rPr lang="cs-CZ" sz="4200" dirty="0">
                <a:solidFill>
                  <a:srgbClr val="0070C0"/>
                </a:solidFill>
              </a:rPr>
              <a:t>Kanovník vyšehradský a Mnich sázavský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5B70AB3-7B57-467C-B6D3-0D5F3954B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ZBRAVSLAVSKÁ KRONIKA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13DF4A2-9E4B-4B8C-AC75-06FE87354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důležitý pramen poznání z </a:t>
            </a:r>
            <a:r>
              <a:rPr lang="cs-CZ" dirty="0">
                <a:solidFill>
                  <a:srgbClr val="FF0000"/>
                </a:solidFill>
              </a:rPr>
              <a:t>konce 13. století a počátku 14. století</a:t>
            </a:r>
          </a:p>
          <a:p>
            <a:r>
              <a:rPr lang="cs-CZ" dirty="0"/>
              <a:t>vznik </a:t>
            </a:r>
            <a:r>
              <a:rPr lang="cs-CZ" dirty="0">
                <a:solidFill>
                  <a:srgbClr val="0070C0"/>
                </a:solidFill>
              </a:rPr>
              <a:t>v klášteře na Zbraslavi (1305 – 1339)</a:t>
            </a:r>
          </a:p>
          <a:p>
            <a:r>
              <a:rPr lang="cs-CZ" b="1" dirty="0"/>
              <a:t>autoři – opati kláštera – </a:t>
            </a:r>
            <a:r>
              <a:rPr lang="cs-CZ" b="1" dirty="0">
                <a:solidFill>
                  <a:srgbClr val="C00000"/>
                </a:solidFill>
              </a:rPr>
              <a:t>Ota a Petr Žitavský</a:t>
            </a:r>
          </a:p>
          <a:p>
            <a:r>
              <a:rPr lang="cs-CZ" dirty="0"/>
              <a:t>po Kosmově kronice nejdůležitější a nejrozsáhlejší dílo latinského kronikářství</a:t>
            </a:r>
          </a:p>
          <a:p>
            <a:r>
              <a:rPr lang="cs-CZ" b="1" dirty="0"/>
              <a:t>začal psát Ota </a:t>
            </a:r>
            <a:r>
              <a:rPr lang="cs-CZ" dirty="0"/>
              <a:t>– po smrti zakladatele Zbraslavského kláštera, </a:t>
            </a:r>
            <a:r>
              <a:rPr lang="cs-CZ" dirty="0">
                <a:solidFill>
                  <a:srgbClr val="C00000"/>
                </a:solidFill>
              </a:rPr>
              <a:t>českého a polského krále Václava II. </a:t>
            </a:r>
            <a:r>
              <a:rPr lang="cs-CZ" dirty="0"/>
              <a:t>– cílem napsat na jeho počest oslavné dílo; </a:t>
            </a:r>
            <a:r>
              <a:rPr lang="cs-CZ" dirty="0">
                <a:solidFill>
                  <a:srgbClr val="0070C0"/>
                </a:solidFill>
              </a:rPr>
              <a:t>8 kapitol </a:t>
            </a:r>
            <a:r>
              <a:rPr lang="cs-CZ" dirty="0"/>
              <a:t>věnováno královu otci </a:t>
            </a:r>
            <a:r>
              <a:rPr lang="cs-CZ" dirty="0">
                <a:solidFill>
                  <a:srgbClr val="C00000"/>
                </a:solidFill>
              </a:rPr>
              <a:t>Přemyslu Otakarovi II. </a:t>
            </a:r>
            <a:r>
              <a:rPr lang="cs-CZ" dirty="0"/>
              <a:t>(sepsáno </a:t>
            </a:r>
            <a:r>
              <a:rPr lang="cs-CZ" b="1" dirty="0"/>
              <a:t>do r. 1296</a:t>
            </a:r>
            <a:r>
              <a:rPr lang="cs-CZ" dirty="0"/>
              <a:t>)</a:t>
            </a:r>
          </a:p>
          <a:p>
            <a:r>
              <a:rPr lang="cs-CZ" dirty="0"/>
              <a:t>po smrti Oty (1314) </a:t>
            </a:r>
            <a:r>
              <a:rPr lang="cs-CZ" dirty="0">
                <a:solidFill>
                  <a:srgbClr val="0070C0"/>
                </a:solidFill>
              </a:rPr>
              <a:t>pokračuje opat Petr</a:t>
            </a:r>
            <a:r>
              <a:rPr lang="cs-CZ" dirty="0"/>
              <a:t>, ten sepsal i </a:t>
            </a:r>
            <a:r>
              <a:rPr lang="cs-CZ" dirty="0">
                <a:solidFill>
                  <a:srgbClr val="0070C0"/>
                </a:solidFill>
              </a:rPr>
              <a:t>poslední léta vlády Václava II. (1297 – 1305)</a:t>
            </a:r>
          </a:p>
          <a:p>
            <a:r>
              <a:rPr lang="cs-CZ" b="1" dirty="0"/>
              <a:t>Petr rozšířil kroniku o dění v celé zemi </a:t>
            </a:r>
            <a:r>
              <a:rPr lang="cs-CZ" dirty="0"/>
              <a:t>– jedná se o </a:t>
            </a:r>
            <a:r>
              <a:rPr lang="cs-CZ" dirty="0">
                <a:solidFill>
                  <a:srgbClr val="0070C0"/>
                </a:solidFill>
              </a:rPr>
              <a:t>spolehlivý pramen pro poznání dějin počátku 14. století </a:t>
            </a:r>
            <a:r>
              <a:rPr lang="cs-CZ" dirty="0"/>
              <a:t>(do roku 1338)</a:t>
            </a:r>
          </a:p>
          <a:p>
            <a:r>
              <a:rPr lang="cs-CZ" dirty="0"/>
              <a:t>a</a:t>
            </a:r>
            <a:r>
              <a:rPr lang="cs-CZ"/>
              <a:t>utor </a:t>
            </a:r>
            <a:r>
              <a:rPr lang="cs-CZ" dirty="0"/>
              <a:t>psal vytříbenou prózou, prokládáno verši</a:t>
            </a:r>
          </a:p>
        </p:txBody>
      </p:sp>
    </p:spTree>
    <p:extLst>
      <p:ext uri="{BB962C8B-B14F-4D97-AF65-F5344CB8AC3E}">
        <p14:creationId xmlns:p14="http://schemas.microsoft.com/office/powerpoint/2010/main" xmlns="" val="3553772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ČESKÁ LITERATURA 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KOLEM ROKU 1300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300" dirty="0"/>
              <a:t>zájem šlechty o literaturu</a:t>
            </a:r>
          </a:p>
          <a:p>
            <a:pPr lvl="0"/>
            <a:r>
              <a:rPr lang="cs-CZ" sz="3300" dirty="0"/>
              <a:t>mění se literární hrdina – místo světce </a:t>
            </a:r>
            <a:r>
              <a:rPr lang="cs-CZ" sz="3300" b="1" i="1" dirty="0">
                <a:solidFill>
                  <a:srgbClr val="0070C0"/>
                </a:solidFill>
              </a:rPr>
              <a:t>rytíř</a:t>
            </a:r>
            <a:endParaRPr lang="cs-CZ" sz="3300" dirty="0">
              <a:solidFill>
                <a:srgbClr val="0070C0"/>
              </a:solidFill>
            </a:endParaRPr>
          </a:p>
          <a:p>
            <a:pPr lvl="0"/>
            <a:r>
              <a:rPr lang="cs-CZ" sz="3300" b="1" i="1" dirty="0">
                <a:solidFill>
                  <a:srgbClr val="0070C0"/>
                </a:solidFill>
              </a:rPr>
              <a:t>nepůvodnost</a:t>
            </a:r>
            <a:r>
              <a:rPr lang="cs-CZ" sz="3300" dirty="0"/>
              <a:t> – cizí prameny</a:t>
            </a:r>
          </a:p>
          <a:p>
            <a:pPr lvl="0"/>
            <a:r>
              <a:rPr lang="cs-CZ" sz="3300" b="1" i="1" dirty="0">
                <a:solidFill>
                  <a:srgbClr val="0070C0"/>
                </a:solidFill>
              </a:rPr>
              <a:t>neznalost písma u publika</a:t>
            </a:r>
            <a:r>
              <a:rPr lang="cs-CZ" sz="3300" dirty="0">
                <a:solidFill>
                  <a:srgbClr val="0070C0"/>
                </a:solidFill>
              </a:rPr>
              <a:t> </a:t>
            </a:r>
            <a:r>
              <a:rPr lang="cs-CZ" sz="3300" dirty="0"/>
              <a:t>– hlasitý přednes</a:t>
            </a:r>
          </a:p>
          <a:p>
            <a:pPr lvl="0"/>
            <a:r>
              <a:rPr lang="cs-CZ" sz="3300" b="1" i="1" dirty="0">
                <a:solidFill>
                  <a:srgbClr val="0070C0"/>
                </a:solidFill>
              </a:rPr>
              <a:t>nacionalistické ovzduší</a:t>
            </a:r>
            <a:r>
              <a:rPr lang="cs-CZ" sz="3300" dirty="0">
                <a:solidFill>
                  <a:srgbClr val="0070C0"/>
                </a:solidFill>
              </a:rPr>
              <a:t> </a:t>
            </a:r>
          </a:p>
          <a:p>
            <a:pPr lvl="0">
              <a:buNone/>
            </a:pPr>
            <a:r>
              <a:rPr lang="cs-CZ" sz="3300" dirty="0">
                <a:solidFill>
                  <a:srgbClr val="0070C0"/>
                </a:solidFill>
              </a:rPr>
              <a:t>    </a:t>
            </a:r>
            <a:r>
              <a:rPr lang="cs-CZ" sz="3300" dirty="0"/>
              <a:t>- touha po dílech ve vlastním jazyce</a:t>
            </a:r>
          </a:p>
          <a:p>
            <a:pPr lvl="0"/>
            <a:r>
              <a:rPr lang="cs-CZ" sz="3300" dirty="0"/>
              <a:t>autoři jsou duchovní, ale i šlechtici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DUCHOVNÍ LYRIKA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3300" b="1" i="1" dirty="0">
                <a:solidFill>
                  <a:srgbClr val="C00000"/>
                </a:solidFill>
              </a:rPr>
              <a:t>Ostrovská píseň</a:t>
            </a:r>
            <a:endParaRPr lang="cs-CZ" sz="3300" dirty="0">
              <a:solidFill>
                <a:srgbClr val="C00000"/>
              </a:solidFill>
            </a:endParaRPr>
          </a:p>
          <a:p>
            <a:pPr lvl="1"/>
            <a:r>
              <a:rPr lang="cs-CZ" dirty="0"/>
              <a:t>příběh o pozemském životě Krista od narození až po zmrtvýchvstání</a:t>
            </a:r>
          </a:p>
          <a:p>
            <a:pPr lvl="0">
              <a:buNone/>
            </a:pPr>
            <a:endParaRPr lang="cs-CZ" b="1" i="1" dirty="0"/>
          </a:p>
          <a:p>
            <a:pPr lvl="0">
              <a:buNone/>
            </a:pPr>
            <a:r>
              <a:rPr lang="cs-CZ" sz="3300" b="1" i="1" dirty="0">
                <a:solidFill>
                  <a:srgbClr val="C00000"/>
                </a:solidFill>
              </a:rPr>
              <a:t>Kunhutina modlitba</a:t>
            </a:r>
            <a:endParaRPr lang="cs-CZ" sz="3300" dirty="0">
              <a:solidFill>
                <a:srgbClr val="C00000"/>
              </a:solidFill>
            </a:endParaRPr>
          </a:p>
          <a:p>
            <a:pPr lvl="0"/>
            <a:r>
              <a:rPr lang="cs-CZ" dirty="0"/>
              <a:t>vyspělá báseň po stránce ideové i jazykové</a:t>
            </a:r>
          </a:p>
          <a:p>
            <a:pPr lvl="0"/>
            <a:r>
              <a:rPr lang="cs-CZ" dirty="0"/>
              <a:t>mystická oslava Kristova vtělení  a tajemství eucharistie</a:t>
            </a:r>
          </a:p>
          <a:p>
            <a:pPr lvl="0"/>
            <a:r>
              <a:rPr lang="cs-CZ" dirty="0"/>
              <a:t>bohatý rým, přesně zachované metrum </a:t>
            </a:r>
          </a:p>
          <a:p>
            <a:pPr lvl="0">
              <a:buNone/>
            </a:pPr>
            <a:endParaRPr lang="cs-CZ" b="1" i="1" dirty="0">
              <a:solidFill>
                <a:srgbClr val="C00000"/>
              </a:solidFill>
            </a:endParaRPr>
          </a:p>
          <a:p>
            <a:pPr lvl="0">
              <a:buNone/>
            </a:pPr>
            <a:r>
              <a:rPr lang="cs-CZ" sz="3300" b="1" i="1" dirty="0">
                <a:solidFill>
                  <a:srgbClr val="C00000"/>
                </a:solidFill>
              </a:rPr>
              <a:t>Spor duše s tělem</a:t>
            </a:r>
            <a:endParaRPr lang="cs-CZ" sz="3300" dirty="0">
              <a:solidFill>
                <a:srgbClr val="C00000"/>
              </a:solidFill>
            </a:endParaRPr>
          </a:p>
          <a:p>
            <a:pPr lvl="1"/>
            <a:r>
              <a:rPr lang="cs-CZ" dirty="0" err="1">
                <a:solidFill>
                  <a:srgbClr val="0070C0"/>
                </a:solidFill>
              </a:rPr>
              <a:t>poč</a:t>
            </a:r>
            <a:r>
              <a:rPr lang="cs-CZ" dirty="0">
                <a:solidFill>
                  <a:srgbClr val="0070C0"/>
                </a:solidFill>
              </a:rPr>
              <a:t>. 14. </a:t>
            </a:r>
            <a:r>
              <a:rPr lang="cs-CZ" dirty="0"/>
              <a:t>st., hádka těla a duše, kdo z nich odpovídá za hříchy, které tělo za života napáchalo a pro něž je duše na posmrtném životě souzena</a:t>
            </a:r>
          </a:p>
          <a:p>
            <a:pPr lvl="1"/>
            <a:r>
              <a:rPr lang="cs-CZ" dirty="0"/>
              <a:t>symbolika boje duchovního a smyslového v člověku – rozpor charakteristický pro celý středověk</a:t>
            </a:r>
          </a:p>
          <a:p>
            <a:pPr lvl="1"/>
            <a:r>
              <a:rPr lang="cs-CZ" b="1" dirty="0">
                <a:solidFill>
                  <a:srgbClr val="0070C0"/>
                </a:solidFill>
              </a:rPr>
              <a:t>závěr</a:t>
            </a:r>
            <a:r>
              <a:rPr lang="cs-CZ" dirty="0"/>
              <a:t> – autor říká, že to byl jen sen, přeje si, aby zůstal Bohu věrný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DUCHOVNÍ EPIKA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cyklus zlomků veršovaných legend</a:t>
            </a:r>
            <a:endParaRPr lang="cs-CZ" dirty="0">
              <a:solidFill>
                <a:srgbClr val="0070C0"/>
              </a:solidFill>
            </a:endParaRPr>
          </a:p>
          <a:p>
            <a:pPr lvl="0">
              <a:buNone/>
            </a:pPr>
            <a:endParaRPr lang="cs-CZ" b="1" i="1" u="sng" dirty="0">
              <a:solidFill>
                <a:srgbClr val="C00000"/>
              </a:solidFill>
            </a:endParaRPr>
          </a:p>
          <a:p>
            <a:pPr lvl="0">
              <a:buNone/>
            </a:pPr>
            <a:r>
              <a:rPr lang="cs-CZ" b="1" i="1" dirty="0">
                <a:solidFill>
                  <a:srgbClr val="C00000"/>
                </a:solidFill>
              </a:rPr>
              <a:t>Legenda o Jidášovi</a:t>
            </a:r>
            <a:endParaRPr lang="cs-CZ" dirty="0">
              <a:solidFill>
                <a:srgbClr val="C00000"/>
              </a:solidFill>
            </a:endParaRPr>
          </a:p>
          <a:p>
            <a:pPr lvl="0"/>
            <a:r>
              <a:rPr lang="cs-CZ" dirty="0"/>
              <a:t>jedna z nejlépe zachovaných a nejkrásnějších legend</a:t>
            </a:r>
          </a:p>
          <a:p>
            <a:r>
              <a:rPr lang="cs-CZ" dirty="0"/>
              <a:t>autor přirovnává Jidáše k vrahu Václava III.</a:t>
            </a:r>
          </a:p>
          <a:p>
            <a:pPr lvl="0"/>
            <a:r>
              <a:rPr lang="cs-CZ" dirty="0"/>
              <a:t>protiněmecký tón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SVĚTSKÁ EPIKA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Alexandreida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cs-CZ" sz="3600" b="1" i="1" dirty="0">
                <a:solidFill>
                  <a:srgbClr val="C00000"/>
                </a:solidFill>
              </a:rPr>
              <a:t>Alexandreida </a:t>
            </a:r>
            <a:r>
              <a:rPr lang="cs-CZ" sz="3600" b="1" i="1" dirty="0"/>
              <a:t>(kolem roku 1300)</a:t>
            </a:r>
            <a:endParaRPr lang="cs-CZ" sz="3600" dirty="0">
              <a:solidFill>
                <a:srgbClr val="C00000"/>
              </a:solidFill>
            </a:endParaRPr>
          </a:p>
          <a:p>
            <a:pPr lvl="0"/>
            <a:r>
              <a:rPr lang="cs-CZ" dirty="0"/>
              <a:t>dochováno </a:t>
            </a:r>
            <a:r>
              <a:rPr lang="cs-CZ" dirty="0">
                <a:solidFill>
                  <a:srgbClr val="0070C0"/>
                </a:solidFill>
              </a:rPr>
              <a:t>8 zlomků</a:t>
            </a:r>
            <a:r>
              <a:rPr lang="cs-CZ" dirty="0"/>
              <a:t>, autor neznámý (asi z vysoké šlechty)</a:t>
            </a:r>
          </a:p>
          <a:p>
            <a:pPr lvl="0"/>
            <a:r>
              <a:rPr lang="cs-CZ" dirty="0">
                <a:solidFill>
                  <a:srgbClr val="0070C0"/>
                </a:solidFill>
              </a:rPr>
              <a:t>veršovaná epická skladba – epos, má sdružený rým</a:t>
            </a:r>
          </a:p>
          <a:p>
            <a:pPr lvl="0"/>
            <a:r>
              <a:rPr lang="cs-CZ" dirty="0"/>
              <a:t>autor vychází z latinsky psané předlohy z konce 12. st. </a:t>
            </a:r>
          </a:p>
          <a:p>
            <a:r>
              <a:rPr lang="cs-CZ" dirty="0"/>
              <a:t>vypráví </a:t>
            </a:r>
            <a:r>
              <a:rPr lang="cs-CZ" dirty="0">
                <a:solidFill>
                  <a:srgbClr val="C00000"/>
                </a:solidFill>
              </a:rPr>
              <a:t>o životě </a:t>
            </a:r>
            <a:r>
              <a:rPr lang="cs-CZ" b="1" dirty="0">
                <a:solidFill>
                  <a:srgbClr val="C00000"/>
                </a:solidFill>
              </a:rPr>
              <a:t>Alexandra Makedonského </a:t>
            </a:r>
            <a:r>
              <a:rPr lang="cs-CZ" dirty="0"/>
              <a:t>(356 – 323 př. Kr.), synu krále Filipa II.</a:t>
            </a:r>
          </a:p>
          <a:p>
            <a:r>
              <a:rPr lang="cs-CZ" dirty="0"/>
              <a:t>Alexandra vychovával </a:t>
            </a:r>
            <a:r>
              <a:rPr lang="cs-CZ" b="1" dirty="0">
                <a:solidFill>
                  <a:srgbClr val="0070C0"/>
                </a:solidFill>
              </a:rPr>
              <a:t>Aristoteles</a:t>
            </a:r>
            <a:r>
              <a:rPr lang="cs-CZ" dirty="0"/>
              <a:t>, později se stal makedonským králem a podnikal válečná tažení</a:t>
            </a:r>
          </a:p>
          <a:p>
            <a:r>
              <a:rPr lang="cs-CZ" dirty="0"/>
              <a:t>stal se vládcem do té doby největší starověké říše, sahající od Peloponésu až po Indii</a:t>
            </a:r>
          </a:p>
          <a:p>
            <a:r>
              <a:rPr lang="cs-CZ" dirty="0"/>
              <a:t>zpyšněl, přestal se řídit Aristotelovými radami, </a:t>
            </a:r>
            <a:r>
              <a:rPr lang="cs-CZ" dirty="0">
                <a:solidFill>
                  <a:srgbClr val="0070C0"/>
                </a:solidFill>
              </a:rPr>
              <a:t>zemřel v Babylonu otráven jedem</a:t>
            </a:r>
          </a:p>
          <a:p>
            <a:r>
              <a:rPr lang="cs-CZ" dirty="0"/>
              <a:t>autor vykreslil poměry v českém státě za posledních Přemyslovců očima současníka</a:t>
            </a:r>
          </a:p>
          <a:p>
            <a:pPr lvl="0"/>
            <a:r>
              <a:rPr lang="cs-CZ" dirty="0">
                <a:solidFill>
                  <a:srgbClr val="0070C0"/>
                </a:solidFill>
              </a:rPr>
              <a:t>alegorická rovina </a:t>
            </a:r>
            <a:r>
              <a:rPr lang="cs-CZ" dirty="0"/>
              <a:t>– život člověka, který přehnal své ambice</a:t>
            </a:r>
          </a:p>
          <a:p>
            <a:pPr lvl="0"/>
            <a:r>
              <a:rPr lang="cs-CZ" b="1" i="1" dirty="0">
                <a:solidFill>
                  <a:srgbClr val="0070C0"/>
                </a:solidFill>
              </a:rPr>
              <a:t>realistické líčení bitev, barvité popisy</a:t>
            </a:r>
            <a:endParaRPr lang="cs-CZ" dirty="0">
              <a:solidFill>
                <a:srgbClr val="0070C0"/>
              </a:solidFill>
            </a:endParaRPr>
          </a:p>
          <a:p>
            <a:pPr lvl="0"/>
            <a:r>
              <a:rPr lang="cs-CZ" dirty="0"/>
              <a:t>široký </a:t>
            </a:r>
            <a:r>
              <a:rPr lang="cs-CZ" b="1" i="1" dirty="0"/>
              <a:t>slovník v oblasti vojenství a aristokracie</a:t>
            </a:r>
            <a:endParaRPr lang="cs-CZ" dirty="0"/>
          </a:p>
          <a:p>
            <a:pPr lvl="0"/>
            <a:r>
              <a:rPr lang="cs-CZ" dirty="0"/>
              <a:t>vědomý pokus o vznešenost</a:t>
            </a:r>
          </a:p>
          <a:p>
            <a:pPr lvl="0"/>
            <a:r>
              <a:rPr lang="cs-CZ" dirty="0">
                <a:solidFill>
                  <a:srgbClr val="0070C0"/>
                </a:solidFill>
              </a:rPr>
              <a:t>protiněmecký postoj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8A7BEFB-695A-4695-B714-7F9BFA04A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SVĚTSKÁ EPIKA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DALIMILOVA KRONIKA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166CB62-D799-409A-855B-946CD1BF1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sz="3600" b="1" i="1" dirty="0">
                <a:solidFill>
                  <a:srgbClr val="C00000"/>
                </a:solidFill>
              </a:rPr>
              <a:t>Dalimilova kronika</a:t>
            </a:r>
            <a:r>
              <a:rPr lang="cs-CZ" sz="3600" b="1" dirty="0">
                <a:solidFill>
                  <a:srgbClr val="C00000"/>
                </a:solidFill>
              </a:rPr>
              <a:t> </a:t>
            </a:r>
            <a:r>
              <a:rPr lang="cs-CZ" b="1" dirty="0"/>
              <a:t>(1310 – 1314)</a:t>
            </a:r>
            <a:endParaRPr lang="cs-CZ" b="1" dirty="0">
              <a:solidFill>
                <a:srgbClr val="C00000"/>
              </a:solidFill>
            </a:endParaRPr>
          </a:p>
          <a:p>
            <a:pPr lvl="0"/>
            <a:r>
              <a:rPr lang="cs-CZ" dirty="0"/>
              <a:t>problematika autorství (zřejmě český šlechtic, vlastenec)</a:t>
            </a:r>
          </a:p>
          <a:p>
            <a:pPr lvl="0"/>
            <a:r>
              <a:rPr lang="cs-CZ" b="1" dirty="0">
                <a:solidFill>
                  <a:srgbClr val="0070C0"/>
                </a:solidFill>
              </a:rPr>
              <a:t>nejstarší česky psaná kronika</a:t>
            </a:r>
            <a:r>
              <a:rPr lang="cs-CZ" dirty="0"/>
              <a:t>, dochována celá, má přes </a:t>
            </a:r>
            <a:r>
              <a:rPr lang="cs-CZ" dirty="0">
                <a:solidFill>
                  <a:srgbClr val="0070C0"/>
                </a:solidFill>
              </a:rPr>
              <a:t>4500 veršů</a:t>
            </a:r>
          </a:p>
          <a:p>
            <a:pPr lvl="0"/>
            <a:r>
              <a:rPr lang="cs-CZ" dirty="0"/>
              <a:t>napsána </a:t>
            </a:r>
            <a:r>
              <a:rPr lang="cs-CZ" b="1" dirty="0"/>
              <a:t>rýmovaným bezrozměrným veršem</a:t>
            </a:r>
          </a:p>
          <a:p>
            <a:pPr lvl="0"/>
            <a:r>
              <a:rPr lang="cs-CZ" dirty="0">
                <a:solidFill>
                  <a:srgbClr val="0070C0"/>
                </a:solidFill>
              </a:rPr>
              <a:t>106 kapitol </a:t>
            </a:r>
            <a:r>
              <a:rPr lang="cs-CZ" dirty="0"/>
              <a:t>– od stavby babylonské věže přes mytické počátky českých dějin (Libuše, Přemysl Oráč…) až po vládu </a:t>
            </a:r>
            <a:r>
              <a:rPr lang="cs-CZ" b="1" dirty="0">
                <a:solidFill>
                  <a:srgbClr val="C00000"/>
                </a:solidFill>
              </a:rPr>
              <a:t>Jana Lucemburského </a:t>
            </a:r>
            <a:r>
              <a:rPr lang="cs-CZ" dirty="0">
                <a:solidFill>
                  <a:srgbClr val="C00000"/>
                </a:solidFill>
              </a:rPr>
              <a:t>(1314) – „cizinec na českém trůně“</a:t>
            </a:r>
          </a:p>
          <a:p>
            <a:pPr lvl="0"/>
            <a:r>
              <a:rPr lang="cs-CZ" dirty="0"/>
              <a:t>psal i o </a:t>
            </a:r>
            <a:r>
              <a:rPr lang="cs-CZ" dirty="0">
                <a:solidFill>
                  <a:srgbClr val="0070C0"/>
                </a:solidFill>
              </a:rPr>
              <a:t>českých světcích </a:t>
            </a:r>
            <a:r>
              <a:rPr lang="cs-CZ" dirty="0"/>
              <a:t>(Václav, Ludmila, Vojtěch)</a:t>
            </a:r>
          </a:p>
          <a:p>
            <a:pPr lvl="0"/>
            <a:r>
              <a:rPr lang="cs-CZ" dirty="0"/>
              <a:t>v závěru anonymní doplňky – události z let 1315 - 1322</a:t>
            </a:r>
          </a:p>
          <a:p>
            <a:pPr lvl="0"/>
            <a:r>
              <a:rPr lang="cs-CZ" dirty="0"/>
              <a:t>prameny – Kosmova kronika, využívá mnohdy svou fantazii</a:t>
            </a:r>
          </a:p>
          <a:p>
            <a:pPr lvl="0"/>
            <a:r>
              <a:rPr lang="cs-CZ" b="1" i="1" dirty="0">
                <a:solidFill>
                  <a:srgbClr val="0070C0"/>
                </a:solidFill>
              </a:rPr>
              <a:t>dějiny jako kulisa</a:t>
            </a:r>
            <a:r>
              <a:rPr lang="cs-CZ" dirty="0"/>
              <a:t> – tendenčnost</a:t>
            </a:r>
          </a:p>
          <a:p>
            <a:pPr lvl="0"/>
            <a:r>
              <a:rPr lang="cs-CZ" b="1" i="1" dirty="0">
                <a:solidFill>
                  <a:srgbClr val="0070C0"/>
                </a:solidFill>
              </a:rPr>
              <a:t>vlastenectví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/>
              <a:t>- Čechy Čechům, odpor proti cizím vlivům, hlavně proti Němcům</a:t>
            </a:r>
          </a:p>
          <a:p>
            <a:pPr lvl="0"/>
            <a:r>
              <a:rPr lang="cs-CZ" dirty="0"/>
              <a:t>snaha o názornost, zkratkovitost, </a:t>
            </a:r>
            <a:r>
              <a:rPr lang="cs-CZ" b="1" i="1" dirty="0"/>
              <a:t>úvahy, rady, kritika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99107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DOBA LUCEMBURSKÁ – 14. STOLETÍ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doba vlády </a:t>
            </a:r>
            <a:r>
              <a:rPr lang="cs-CZ" b="1" i="1" dirty="0">
                <a:solidFill>
                  <a:srgbClr val="0070C0"/>
                </a:solidFill>
              </a:rPr>
              <a:t>Karla IV.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/>
              <a:t>– období hospodářského, politického a kulturního rozvoje (povolení zřídit klášter se slovanskou bohoslužbou – Emauzy)</a:t>
            </a:r>
          </a:p>
          <a:p>
            <a:pPr lvl="0"/>
            <a:r>
              <a:rPr lang="cs-CZ" dirty="0"/>
              <a:t>zapojení měšťanstva do literatury</a:t>
            </a:r>
          </a:p>
          <a:p>
            <a:pPr lvl="0"/>
            <a:r>
              <a:rPr lang="cs-CZ" b="1" i="1" dirty="0">
                <a:solidFill>
                  <a:srgbClr val="0070C0"/>
                </a:solidFill>
              </a:rPr>
              <a:t>literární život i mimo Prahu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/>
              <a:t>– v literatuře stopy dialektů</a:t>
            </a:r>
          </a:p>
          <a:p>
            <a:pPr lvl="0"/>
            <a:r>
              <a:rPr lang="cs-CZ" dirty="0"/>
              <a:t>česká literatura se snaží vyrovnat literatuře latinské</a:t>
            </a:r>
          </a:p>
          <a:p>
            <a:pPr lvl="0"/>
            <a:r>
              <a:rPr lang="cs-CZ" dirty="0"/>
              <a:t>zřetel k lidovému prostředí a lidovému publiku</a:t>
            </a:r>
          </a:p>
          <a:p>
            <a:pPr lvl="0"/>
            <a:r>
              <a:rPr lang="cs-CZ" dirty="0">
                <a:solidFill>
                  <a:srgbClr val="0070C0"/>
                </a:solidFill>
              </a:rPr>
              <a:t>úplný překlad </a:t>
            </a:r>
            <a:r>
              <a:rPr lang="cs-CZ" dirty="0" smtClean="0">
                <a:solidFill>
                  <a:srgbClr val="0070C0"/>
                </a:solidFill>
              </a:rPr>
              <a:t>Bible</a:t>
            </a:r>
          </a:p>
          <a:p>
            <a:pPr>
              <a:buNone/>
            </a:pPr>
            <a:r>
              <a:rPr lang="cs-CZ" sz="4000" b="1" dirty="0" smtClean="0">
                <a:solidFill>
                  <a:srgbClr val="0070C0"/>
                </a:solidFill>
              </a:rPr>
              <a:t>Cestopis</a:t>
            </a:r>
            <a:endParaRPr lang="cs-CZ" sz="4000" dirty="0" smtClean="0">
              <a:solidFill>
                <a:srgbClr val="0070C0"/>
              </a:solidFill>
            </a:endParaRPr>
          </a:p>
          <a:p>
            <a:r>
              <a:rPr lang="cs-CZ" b="1" dirty="0" err="1" smtClean="0"/>
              <a:t>Vavřinec</a:t>
            </a:r>
            <a:r>
              <a:rPr lang="cs-CZ" b="1" dirty="0" smtClean="0"/>
              <a:t> z Březové</a:t>
            </a:r>
            <a:r>
              <a:rPr lang="cs-CZ" dirty="0" smtClean="0"/>
              <a:t> kolem r. 1400 přeložil pro potřeby královského dvora německou úpravu tzv. </a:t>
            </a:r>
            <a:r>
              <a:rPr lang="cs-CZ" b="1" i="1" dirty="0" err="1" smtClean="0">
                <a:solidFill>
                  <a:srgbClr val="C00000"/>
                </a:solidFill>
              </a:rPr>
              <a:t>Mandevilla</a:t>
            </a:r>
            <a:r>
              <a:rPr lang="cs-CZ" dirty="0" smtClean="0"/>
              <a:t> – fantastický, v pozdním středověku velmi oblíbený cestopis</a:t>
            </a:r>
          </a:p>
          <a:p>
            <a:pPr lvl="0"/>
            <a:endParaRPr lang="cs-CZ" dirty="0">
              <a:solidFill>
                <a:srgbClr val="0070C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KAREL IV. 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sz="4000" b="1" dirty="0">
                <a:solidFill>
                  <a:srgbClr val="FF0000"/>
                </a:solidFill>
              </a:rPr>
              <a:t>(1316 – 1378)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syn Jana Lucemburského a Elišky Přemyslovny</a:t>
            </a:r>
          </a:p>
          <a:p>
            <a:r>
              <a:rPr lang="cs-CZ" dirty="0">
                <a:solidFill>
                  <a:srgbClr val="C00000"/>
                </a:solidFill>
              </a:rPr>
              <a:t>úspěšný český král a římský císař</a:t>
            </a:r>
          </a:p>
          <a:p>
            <a:r>
              <a:rPr lang="cs-CZ" dirty="0"/>
              <a:t>velmi vzdělaný, měl jazykové i literární nadání</a:t>
            </a:r>
          </a:p>
          <a:p>
            <a:r>
              <a:rPr lang="cs-CZ" dirty="0">
                <a:solidFill>
                  <a:srgbClr val="0070C0"/>
                </a:solidFill>
              </a:rPr>
              <a:t>jeho literární díla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rgbClr val="C00000"/>
                </a:solidFill>
              </a:rPr>
              <a:t> Vita </a:t>
            </a:r>
            <a:r>
              <a:rPr lang="cs-CZ" dirty="0" err="1">
                <a:solidFill>
                  <a:srgbClr val="C00000"/>
                </a:solidFill>
              </a:rPr>
              <a:t>Caroli</a:t>
            </a:r>
            <a:r>
              <a:rPr lang="cs-CZ" dirty="0">
                <a:solidFill>
                  <a:srgbClr val="C00000"/>
                </a:solidFill>
              </a:rPr>
              <a:t> (Karlův život)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rgbClr val="C00000"/>
                </a:solidFill>
              </a:rPr>
              <a:t> Život svatého Václava</a:t>
            </a:r>
          </a:p>
          <a:p>
            <a:r>
              <a:rPr lang="cs-CZ" dirty="0"/>
              <a:t>psal také právní spisy a podporoval vzdělanost a kulturu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KAREL IV. – VITA CAROLI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(KARLŮV ŽIVOT)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rgbClr val="0070C0"/>
                </a:solidFill>
              </a:rPr>
              <a:t>latinsky psaná autobiografie</a:t>
            </a:r>
          </a:p>
          <a:p>
            <a:r>
              <a:rPr lang="cs-CZ" dirty="0"/>
              <a:t>zachytil v ní zážitky z mládí, kdy žil v cizině, a počátky pobytu v Čechách </a:t>
            </a:r>
            <a:r>
              <a:rPr lang="cs-CZ" dirty="0">
                <a:solidFill>
                  <a:srgbClr val="0070C0"/>
                </a:solidFill>
              </a:rPr>
              <a:t>do roku </a:t>
            </a:r>
            <a:r>
              <a:rPr lang="cs-CZ" b="1" dirty="0">
                <a:solidFill>
                  <a:srgbClr val="0070C0"/>
                </a:solidFill>
              </a:rPr>
              <a:t>1340</a:t>
            </a:r>
          </a:p>
          <a:p>
            <a:r>
              <a:rPr lang="cs-CZ" dirty="0">
                <a:solidFill>
                  <a:srgbClr val="0070C0"/>
                </a:solidFill>
              </a:rPr>
              <a:t>osobní zážitky, Karlovo veřejné působení, náboženské a morální úvahy</a:t>
            </a:r>
          </a:p>
          <a:p>
            <a:r>
              <a:rPr lang="cs-CZ" dirty="0"/>
              <a:t>události dalších let (do r. 1345) zachytil jiný autor</a:t>
            </a:r>
          </a:p>
          <a:p>
            <a:r>
              <a:rPr lang="cs-CZ" dirty="0"/>
              <a:t>svému synovi Václavu IV. ukázal, jak se má panovník chovat a jak má správně jednat</a:t>
            </a:r>
          </a:p>
          <a:p>
            <a:r>
              <a:rPr lang="cs-CZ" dirty="0">
                <a:solidFill>
                  <a:srgbClr val="0070C0"/>
                </a:solidFill>
              </a:rPr>
              <a:t>přeloženo do češtiny již ve 14. století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SPECIFICKÉ RYSY STARŠÍ ČESKÉ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cs-CZ" sz="5800" b="1" dirty="0">
                <a:solidFill>
                  <a:srgbClr val="00B0F0"/>
                </a:solidFill>
              </a:rPr>
              <a:t> </a:t>
            </a:r>
            <a:r>
              <a:rPr lang="cs-CZ" sz="6800" b="1" i="1" dirty="0">
                <a:solidFill>
                  <a:srgbClr val="00B0F0"/>
                </a:solidFill>
              </a:rPr>
              <a:t>Synkretismus funkcí</a:t>
            </a:r>
            <a:r>
              <a:rPr lang="cs-CZ" sz="6800" dirty="0">
                <a:solidFill>
                  <a:srgbClr val="00B0F0"/>
                </a:solidFill>
              </a:rPr>
              <a:t> </a:t>
            </a:r>
            <a:r>
              <a:rPr lang="cs-CZ" sz="6800" dirty="0"/>
              <a:t>– pomezní žánry a texty, které nelze žánrově přesně vymezit (Komenského Labyrint – alegorické putování, autobiografie, utopie, útěšný spis)</a:t>
            </a:r>
          </a:p>
          <a:p>
            <a:pPr lvl="0"/>
            <a:r>
              <a:rPr lang="cs-CZ" sz="6800" b="1" i="1" dirty="0">
                <a:solidFill>
                  <a:srgbClr val="00B0F0"/>
                </a:solidFill>
              </a:rPr>
              <a:t>Anonymita autora</a:t>
            </a:r>
            <a:r>
              <a:rPr lang="cs-CZ" sz="6800" dirty="0">
                <a:solidFill>
                  <a:srgbClr val="00B0F0"/>
                </a:solidFill>
              </a:rPr>
              <a:t> </a:t>
            </a:r>
            <a:r>
              <a:rPr lang="cs-CZ" sz="6800" dirty="0"/>
              <a:t>– podstatné, komu bylo dílo určeno (většinou mecenáši), středověký umělec se cítil být zapisovatelem, neměl potřebu originality (mění se to s příchodem renesance a humanismu)</a:t>
            </a:r>
          </a:p>
          <a:p>
            <a:pPr lvl="0"/>
            <a:r>
              <a:rPr lang="cs-CZ" sz="6800" b="1" i="1" dirty="0">
                <a:solidFill>
                  <a:srgbClr val="00B0F0"/>
                </a:solidFill>
              </a:rPr>
              <a:t>Tituly knih</a:t>
            </a:r>
            <a:r>
              <a:rPr lang="cs-CZ" sz="6800" dirty="0">
                <a:solidFill>
                  <a:srgbClr val="00B0F0"/>
                </a:solidFill>
              </a:rPr>
              <a:t> </a:t>
            </a:r>
            <a:r>
              <a:rPr lang="cs-CZ" sz="6800" dirty="0"/>
              <a:t>– do 15. st. většinou nejsou tituly (někdy název uveden v explicitu či prologu, názvem se někdy stává incipit)</a:t>
            </a:r>
          </a:p>
          <a:p>
            <a:pPr lvl="0"/>
            <a:r>
              <a:rPr lang="cs-CZ" sz="6800" b="1" i="1" dirty="0">
                <a:solidFill>
                  <a:srgbClr val="00B0F0"/>
                </a:solidFill>
              </a:rPr>
              <a:t>Původnost, neoriginalita </a:t>
            </a:r>
            <a:r>
              <a:rPr lang="cs-CZ" sz="6800" dirty="0"/>
              <a:t>– autor navazuje na dosavadní lit. tvorbu, nesnaží se přinést něco nového, čím více citací, tím kvalitnější text</a:t>
            </a:r>
          </a:p>
          <a:p>
            <a:pPr lvl="0"/>
            <a:r>
              <a:rPr lang="cs-CZ" sz="6800" b="1" i="1" dirty="0">
                <a:solidFill>
                  <a:srgbClr val="00B0F0"/>
                </a:solidFill>
              </a:rPr>
              <a:t>Specifičnost překladu </a:t>
            </a:r>
            <a:r>
              <a:rPr lang="cs-CZ" sz="6800" dirty="0"/>
              <a:t>– překlad se podobal spíše výkladu či parafrázi, používala se abreviace (krácení textu) nebo amplifikace (rozšiřování textu)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DUCHOVNÍ LYRIKA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kult ženy a panny Marie</a:t>
            </a:r>
          </a:p>
          <a:p>
            <a:r>
              <a:rPr lang="cs-CZ" dirty="0"/>
              <a:t>převzetí písní Hospodine, pomiluj </a:t>
            </a:r>
            <a:r>
              <a:rPr lang="cs-CZ" dirty="0" err="1"/>
              <a:t>ny</a:t>
            </a:r>
            <a:r>
              <a:rPr lang="cs-CZ" dirty="0"/>
              <a:t> a Svatý Václave</a:t>
            </a:r>
          </a:p>
          <a:p>
            <a:r>
              <a:rPr lang="cs-CZ" dirty="0"/>
              <a:t>nové písně </a:t>
            </a:r>
            <a:r>
              <a:rPr lang="cs-CZ" dirty="0">
                <a:solidFill>
                  <a:srgbClr val="0070C0"/>
                </a:solidFill>
              </a:rPr>
              <a:t>– </a:t>
            </a:r>
            <a:r>
              <a:rPr lang="cs-CZ" dirty="0" err="1">
                <a:solidFill>
                  <a:srgbClr val="0070C0"/>
                </a:solidFill>
              </a:rPr>
              <a:t>Buoh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všemohúcí</a:t>
            </a:r>
            <a:endParaRPr lang="cs-CZ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dirty="0">
                <a:solidFill>
                  <a:srgbClr val="0070C0"/>
                </a:solidFill>
              </a:rPr>
              <a:t>                         - Jezu Kriste, </a:t>
            </a:r>
            <a:r>
              <a:rPr lang="cs-CZ" dirty="0" err="1">
                <a:solidFill>
                  <a:srgbClr val="0070C0"/>
                </a:solidFill>
              </a:rPr>
              <a:t>ščedrý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kněže</a:t>
            </a:r>
            <a:endParaRPr lang="cs-CZ" dirty="0">
              <a:solidFill>
                <a:srgbClr val="0070C0"/>
              </a:solidFill>
            </a:endParaRPr>
          </a:p>
          <a:p>
            <a:endParaRPr lang="cs-CZ" dirty="0"/>
          </a:p>
          <a:p>
            <a:pPr lvl="0">
              <a:buNone/>
            </a:pPr>
            <a:r>
              <a:rPr lang="cs-CZ" b="1" i="1" dirty="0">
                <a:solidFill>
                  <a:srgbClr val="C00000"/>
                </a:solidFill>
              </a:rPr>
              <a:t>Otep </a:t>
            </a:r>
            <a:r>
              <a:rPr lang="cs-CZ" b="1" i="1" dirty="0" err="1">
                <a:solidFill>
                  <a:srgbClr val="C00000"/>
                </a:solidFill>
              </a:rPr>
              <a:t>myrrhy</a:t>
            </a:r>
            <a:endParaRPr lang="cs-CZ" b="1" i="1" dirty="0">
              <a:solidFill>
                <a:srgbClr val="C00000"/>
              </a:solidFill>
            </a:endParaRPr>
          </a:p>
          <a:p>
            <a:r>
              <a:rPr lang="cs-CZ" dirty="0"/>
              <a:t>pronikání motivů světské erotiky</a:t>
            </a:r>
          </a:p>
          <a:p>
            <a:r>
              <a:rPr lang="cs-CZ" dirty="0"/>
              <a:t>roztoužená dívka hledá za noci svého milého</a:t>
            </a:r>
          </a:p>
          <a:p>
            <a:r>
              <a:rPr lang="cs-CZ" dirty="0"/>
              <a:t>symbol křesťanské duše toužící po Kristu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DUCHOVNÍ A RYTÍŘSKÁ EPIKA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cs-CZ" sz="4100" b="1" dirty="0">
                <a:solidFill>
                  <a:srgbClr val="0070C0"/>
                </a:solidFill>
              </a:rPr>
              <a:t>Duchovní epika</a:t>
            </a:r>
            <a:endParaRPr lang="cs-CZ" sz="4100" dirty="0">
              <a:solidFill>
                <a:srgbClr val="0070C0"/>
              </a:solidFill>
            </a:endParaRPr>
          </a:p>
          <a:p>
            <a:pPr lvl="0">
              <a:buNone/>
            </a:pPr>
            <a:r>
              <a:rPr lang="cs-CZ" sz="4800" b="1" i="1" dirty="0">
                <a:solidFill>
                  <a:srgbClr val="C00000"/>
                </a:solidFill>
              </a:rPr>
              <a:t>Legenda o svaté Kateřině </a:t>
            </a:r>
            <a:r>
              <a:rPr lang="cs-CZ" sz="4500" dirty="0"/>
              <a:t>(2. </a:t>
            </a:r>
            <a:r>
              <a:rPr lang="cs-CZ" sz="4500" dirty="0" err="1"/>
              <a:t>pol</a:t>
            </a:r>
            <a:r>
              <a:rPr lang="cs-CZ" sz="4500" dirty="0"/>
              <a:t>. 14. st.)</a:t>
            </a:r>
            <a:endParaRPr lang="cs-CZ" sz="4500" b="1" i="1" dirty="0">
              <a:solidFill>
                <a:srgbClr val="C00000"/>
              </a:solidFill>
            </a:endParaRPr>
          </a:p>
          <a:p>
            <a:r>
              <a:rPr lang="cs-CZ" sz="4300" dirty="0"/>
              <a:t>autor neznámý, vytříbený jazyk</a:t>
            </a:r>
          </a:p>
          <a:p>
            <a:r>
              <a:rPr lang="cs-CZ" sz="4300" dirty="0"/>
              <a:t>3500 veršů / osmislabičné, </a:t>
            </a:r>
            <a:r>
              <a:rPr lang="cs-CZ" sz="4300" dirty="0">
                <a:solidFill>
                  <a:srgbClr val="0070C0"/>
                </a:solidFill>
              </a:rPr>
              <a:t>o krásné a učené pohanské princezně Kateřině Alexandrijské</a:t>
            </a:r>
          </a:p>
          <a:p>
            <a:r>
              <a:rPr lang="cs-CZ" sz="4300" dirty="0"/>
              <a:t>ve snu se zamilovala do Ježíše Krista a přijala křest</a:t>
            </a:r>
          </a:p>
          <a:p>
            <a:r>
              <a:rPr lang="cs-CZ" sz="4300" dirty="0">
                <a:solidFill>
                  <a:srgbClr val="0070C0"/>
                </a:solidFill>
              </a:rPr>
              <a:t>zasnoubila se Kristu a odmítla císaře </a:t>
            </a:r>
            <a:r>
              <a:rPr lang="cs-CZ" sz="4300" dirty="0" err="1">
                <a:solidFill>
                  <a:srgbClr val="0070C0"/>
                </a:solidFill>
              </a:rPr>
              <a:t>Maxencia</a:t>
            </a:r>
            <a:endParaRPr lang="cs-CZ" sz="4300" dirty="0">
              <a:solidFill>
                <a:srgbClr val="0070C0"/>
              </a:solidFill>
            </a:endParaRPr>
          </a:p>
          <a:p>
            <a:r>
              <a:rPr lang="cs-CZ" sz="4300" dirty="0">
                <a:solidFill>
                  <a:srgbClr val="0070C0"/>
                </a:solidFill>
              </a:rPr>
              <a:t>zemřela jako mučednice, její mučení a smrt provázely zázraky </a:t>
            </a:r>
            <a:r>
              <a:rPr lang="cs-CZ" sz="4300" dirty="0"/>
              <a:t>(císař jí nechal setnout hlavu)</a:t>
            </a:r>
          </a:p>
          <a:p>
            <a:r>
              <a:rPr lang="cs-CZ" sz="4300" dirty="0"/>
              <a:t>legenda inspirována kurtoazními motivy (galantnost, motivy milostné, dvorské)</a:t>
            </a:r>
          </a:p>
          <a:p>
            <a:r>
              <a:rPr lang="cs-CZ" sz="4300" dirty="0"/>
              <a:t>vztah Krista a Kateřiny přirovnán k Tristanovi a Izoldě</a:t>
            </a:r>
          </a:p>
          <a:p>
            <a:r>
              <a:rPr lang="cs-CZ" sz="4300" dirty="0">
                <a:solidFill>
                  <a:srgbClr val="0070C0"/>
                </a:solidFill>
              </a:rPr>
              <a:t>symbolika </a:t>
            </a:r>
            <a:r>
              <a:rPr lang="cs-CZ" sz="4300" dirty="0" smtClean="0">
                <a:solidFill>
                  <a:srgbClr val="0070C0"/>
                </a:solidFill>
              </a:rPr>
              <a:t>barev: </a:t>
            </a:r>
            <a:r>
              <a:rPr lang="cs-CZ" sz="4300" dirty="0"/>
              <a:t>bílá – nevinnost, červená – rány, tělo, krev, černá – </a:t>
            </a:r>
            <a:r>
              <a:rPr lang="cs-CZ" sz="4300" dirty="0" smtClean="0"/>
              <a:t>bolest</a:t>
            </a:r>
            <a:r>
              <a:rPr lang="cs-CZ" sz="4300" dirty="0" smtClean="0"/>
              <a:t>…</a:t>
            </a:r>
            <a:endParaRPr lang="cs-CZ" sz="4300" dirty="0"/>
          </a:p>
          <a:p>
            <a:endParaRPr lang="cs-CZ" sz="4500" dirty="0"/>
          </a:p>
          <a:p>
            <a:pPr>
              <a:buNone/>
            </a:pPr>
            <a:r>
              <a:rPr lang="cs-CZ" sz="4500" dirty="0">
                <a:solidFill>
                  <a:srgbClr val="0070C0"/>
                </a:solidFill>
              </a:rPr>
              <a:t> </a:t>
            </a:r>
            <a:r>
              <a:rPr lang="cs-CZ" sz="4500" b="1" dirty="0">
                <a:solidFill>
                  <a:srgbClr val="0070C0"/>
                </a:solidFill>
              </a:rPr>
              <a:t>Rytířská epika</a:t>
            </a:r>
            <a:endParaRPr lang="cs-CZ" sz="4500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sz="4500" dirty="0"/>
              <a:t>- fantastické motivy, dobrodružné příběhy </a:t>
            </a:r>
          </a:p>
          <a:p>
            <a:pPr lvl="0">
              <a:buNone/>
            </a:pPr>
            <a:r>
              <a:rPr lang="cs-CZ" sz="4800" b="1" i="1" dirty="0" err="1">
                <a:solidFill>
                  <a:srgbClr val="C00000"/>
                </a:solidFill>
              </a:rPr>
              <a:t>Tristam</a:t>
            </a:r>
            <a:r>
              <a:rPr lang="cs-CZ" sz="4800" b="1" i="1" dirty="0">
                <a:solidFill>
                  <a:srgbClr val="C00000"/>
                </a:solidFill>
              </a:rPr>
              <a:t> a </a:t>
            </a:r>
            <a:r>
              <a:rPr lang="cs-CZ" sz="4800" b="1" i="1" dirty="0" err="1">
                <a:solidFill>
                  <a:srgbClr val="C00000"/>
                </a:solidFill>
              </a:rPr>
              <a:t>Izalda</a:t>
            </a:r>
            <a:r>
              <a:rPr lang="cs-CZ" sz="4800" b="1" i="1" dirty="0">
                <a:solidFill>
                  <a:srgbClr val="C00000"/>
                </a:solidFill>
              </a:rPr>
              <a:t> </a:t>
            </a:r>
            <a:r>
              <a:rPr lang="cs-CZ" sz="4500" dirty="0"/>
              <a:t>(2. </a:t>
            </a:r>
            <a:r>
              <a:rPr lang="cs-CZ" sz="4500" dirty="0" err="1"/>
              <a:t>pol</a:t>
            </a:r>
            <a:r>
              <a:rPr lang="cs-CZ" sz="4500" dirty="0"/>
              <a:t>. 14. st.)</a:t>
            </a:r>
          </a:p>
          <a:p>
            <a:r>
              <a:rPr lang="cs-CZ" sz="4500" dirty="0"/>
              <a:t>epos, námět není původní, k nám pronikl z němčiny</a:t>
            </a:r>
          </a:p>
          <a:p>
            <a:r>
              <a:rPr lang="cs-CZ" sz="4500" dirty="0"/>
              <a:t>Téměř 9000 veršů o osudové lásce anglického rytíře a irské princezny</a:t>
            </a:r>
          </a:p>
          <a:p>
            <a:pPr lvl="0"/>
            <a:endParaRPr lang="cs-CZ" dirty="0">
              <a:solidFill>
                <a:srgbClr val="C00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SATIRICKÉ SKLADBY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cs-CZ" sz="7200" b="1" i="1" dirty="0" smtClean="0">
                <a:solidFill>
                  <a:srgbClr val="C00000"/>
                </a:solidFill>
              </a:rPr>
              <a:t>Nová </a:t>
            </a:r>
            <a:r>
              <a:rPr lang="cs-CZ" sz="7200" b="1" i="1" dirty="0">
                <a:solidFill>
                  <a:srgbClr val="C00000"/>
                </a:solidFill>
              </a:rPr>
              <a:t>rada </a:t>
            </a:r>
            <a:r>
              <a:rPr lang="cs-CZ" sz="7200" b="1" i="1" dirty="0" err="1">
                <a:solidFill>
                  <a:srgbClr val="C00000"/>
                </a:solidFill>
              </a:rPr>
              <a:t>Smila</a:t>
            </a:r>
            <a:r>
              <a:rPr lang="cs-CZ" sz="7200" b="1" i="1" dirty="0">
                <a:solidFill>
                  <a:srgbClr val="C00000"/>
                </a:solidFill>
              </a:rPr>
              <a:t> </a:t>
            </a:r>
            <a:r>
              <a:rPr lang="cs-CZ" sz="7200" b="1" i="1" dirty="0" err="1">
                <a:solidFill>
                  <a:srgbClr val="C00000"/>
                </a:solidFill>
              </a:rPr>
              <a:t>Flašky</a:t>
            </a:r>
            <a:r>
              <a:rPr lang="cs-CZ" sz="7200" b="1" i="1" dirty="0">
                <a:solidFill>
                  <a:srgbClr val="C00000"/>
                </a:solidFill>
              </a:rPr>
              <a:t> z </a:t>
            </a:r>
            <a:r>
              <a:rPr lang="cs-CZ" sz="7200" b="1" i="1" dirty="0" smtClean="0">
                <a:solidFill>
                  <a:srgbClr val="C00000"/>
                </a:solidFill>
              </a:rPr>
              <a:t>Pardubic </a:t>
            </a:r>
            <a:r>
              <a:rPr lang="cs-CZ" sz="7200" b="1" i="1" dirty="0" smtClean="0"/>
              <a:t> </a:t>
            </a:r>
            <a:r>
              <a:rPr lang="cs-CZ" sz="6200" dirty="0" smtClean="0"/>
              <a:t>(konec 14. století)</a:t>
            </a:r>
            <a:endParaRPr lang="cs-CZ" sz="6200" dirty="0">
              <a:solidFill>
                <a:srgbClr val="C00000"/>
              </a:solidFill>
            </a:endParaRPr>
          </a:p>
          <a:p>
            <a:pPr lvl="0"/>
            <a:r>
              <a:rPr lang="cs-CZ" sz="6000" dirty="0">
                <a:solidFill>
                  <a:srgbClr val="0070C0"/>
                </a:solidFill>
              </a:rPr>
              <a:t>alegorická báseň, </a:t>
            </a:r>
            <a:r>
              <a:rPr lang="cs-CZ" sz="6000" dirty="0" smtClean="0">
                <a:solidFill>
                  <a:srgbClr val="0070C0"/>
                </a:solidFill>
              </a:rPr>
              <a:t>nedokončená (2126 veršů), osmislabičný verš, sdružený rým</a:t>
            </a:r>
            <a:endParaRPr lang="cs-CZ" sz="6000" dirty="0"/>
          </a:p>
          <a:p>
            <a:pPr lvl="0"/>
            <a:r>
              <a:rPr lang="cs-CZ" sz="6000" dirty="0" smtClean="0">
                <a:solidFill>
                  <a:srgbClr val="0070C0"/>
                </a:solidFill>
              </a:rPr>
              <a:t>k</a:t>
            </a:r>
            <a:r>
              <a:rPr lang="cs-CZ" sz="6000" dirty="0" smtClean="0">
                <a:solidFill>
                  <a:srgbClr val="0070C0"/>
                </a:solidFill>
              </a:rPr>
              <a:t>rál – lev pozval 44 čtyřnohých zvířat a ptáků, aby mu poradili, jak má vládnout (některé rady jsou </a:t>
            </a:r>
            <a:r>
              <a:rPr lang="cs-CZ" sz="6000" b="1" dirty="0" smtClean="0">
                <a:solidFill>
                  <a:srgbClr val="0070C0"/>
                </a:solidFill>
              </a:rPr>
              <a:t>ironické</a:t>
            </a:r>
            <a:r>
              <a:rPr lang="cs-CZ" sz="6000" dirty="0" smtClean="0">
                <a:solidFill>
                  <a:srgbClr val="0070C0"/>
                </a:solidFill>
              </a:rPr>
              <a:t>)</a:t>
            </a:r>
          </a:p>
          <a:p>
            <a:pPr lvl="0"/>
            <a:r>
              <a:rPr lang="cs-CZ" sz="6000" dirty="0" smtClean="0"/>
              <a:t>l</a:t>
            </a:r>
            <a:r>
              <a:rPr lang="cs-CZ" sz="6000" dirty="0" smtClean="0"/>
              <a:t>ev – Václav IV., orel – markrabě moravský (svině, husa, zajíc, vrána, beránek…, savci se střídají s ptáky)</a:t>
            </a:r>
          </a:p>
          <a:p>
            <a:pPr lvl="0"/>
            <a:r>
              <a:rPr lang="cs-CZ" sz="6000" dirty="0" smtClean="0"/>
              <a:t>n</a:t>
            </a:r>
            <a:r>
              <a:rPr lang="cs-CZ" sz="6000" dirty="0" smtClean="0"/>
              <a:t>ejvíce hovoří orel a labuť – promluvy na začátku a na konci (pronáší i náboženské rady)</a:t>
            </a:r>
            <a:endParaRPr lang="cs-CZ" sz="6000" dirty="0"/>
          </a:p>
          <a:p>
            <a:pPr lvl="0"/>
            <a:r>
              <a:rPr lang="cs-CZ" sz="6000" b="1" dirty="0" smtClean="0">
                <a:solidFill>
                  <a:srgbClr val="0070C0"/>
                </a:solidFill>
              </a:rPr>
              <a:t>z</a:t>
            </a:r>
            <a:r>
              <a:rPr lang="cs-CZ" sz="6000" b="1" dirty="0" smtClean="0">
                <a:solidFill>
                  <a:srgbClr val="0070C0"/>
                </a:solidFill>
              </a:rPr>
              <a:t>obrazení ideálu středověkého panovníka a státu</a:t>
            </a:r>
          </a:p>
          <a:p>
            <a:pPr lvl="0"/>
            <a:r>
              <a:rPr lang="cs-CZ" sz="6000" dirty="0" smtClean="0"/>
              <a:t>a</a:t>
            </a:r>
            <a:r>
              <a:rPr lang="cs-CZ" sz="6000" dirty="0" smtClean="0"/>
              <a:t>utor chtěl vyjádřit zájmy české šlechty a vysokých církevních představitelů</a:t>
            </a:r>
          </a:p>
          <a:p>
            <a:pPr lvl="0"/>
            <a:r>
              <a:rPr lang="cs-CZ" sz="6000" dirty="0" smtClean="0">
                <a:solidFill>
                  <a:srgbClr val="0070C0"/>
                </a:solidFill>
              </a:rPr>
              <a:t>nesouhlas s vládou Václava IV. </a:t>
            </a:r>
            <a:r>
              <a:rPr lang="cs-CZ" sz="6000" dirty="0" smtClean="0"/>
              <a:t> (samotářství, prchlivost, poživačnost – vyčítají toto špaček, holub, husa)</a:t>
            </a:r>
            <a:endParaRPr lang="cs-CZ" sz="6000" dirty="0"/>
          </a:p>
          <a:p>
            <a:pPr lvl="0">
              <a:buNone/>
            </a:pPr>
            <a:endParaRPr lang="cs-CZ" sz="6200" b="1" i="1" dirty="0"/>
          </a:p>
          <a:p>
            <a:pPr lvl="0">
              <a:buNone/>
            </a:pPr>
            <a:r>
              <a:rPr lang="cs-CZ" sz="7200" b="1" i="1" dirty="0" smtClean="0">
                <a:solidFill>
                  <a:srgbClr val="C00000"/>
                </a:solidFill>
              </a:rPr>
              <a:t>Mastičkář</a:t>
            </a:r>
            <a:r>
              <a:rPr lang="cs-CZ" sz="6200" b="1" i="1" dirty="0" smtClean="0">
                <a:solidFill>
                  <a:srgbClr val="C00000"/>
                </a:solidFill>
              </a:rPr>
              <a:t> </a:t>
            </a:r>
            <a:r>
              <a:rPr lang="cs-CZ" sz="6200" dirty="0" smtClean="0"/>
              <a:t>(40. léta 14. století)</a:t>
            </a:r>
            <a:endParaRPr lang="cs-CZ" sz="6200" dirty="0">
              <a:solidFill>
                <a:srgbClr val="C00000"/>
              </a:solidFill>
            </a:endParaRPr>
          </a:p>
          <a:p>
            <a:pPr lvl="0"/>
            <a:r>
              <a:rPr lang="cs-CZ" sz="6000" dirty="0"/>
              <a:t>autor asi </a:t>
            </a:r>
            <a:r>
              <a:rPr lang="cs-CZ" sz="6000" dirty="0" smtClean="0"/>
              <a:t>student, dochovaly se zlomky (431 veršů)</a:t>
            </a:r>
          </a:p>
          <a:p>
            <a:pPr lvl="0"/>
            <a:r>
              <a:rPr lang="cs-CZ" sz="6000" dirty="0" smtClean="0">
                <a:solidFill>
                  <a:srgbClr val="0070C0"/>
                </a:solidFill>
              </a:rPr>
              <a:t>č</a:t>
            </a:r>
            <a:r>
              <a:rPr lang="cs-CZ" sz="6000" dirty="0" smtClean="0">
                <a:solidFill>
                  <a:srgbClr val="0070C0"/>
                </a:solidFill>
              </a:rPr>
              <a:t>esky psaná fraška</a:t>
            </a:r>
            <a:r>
              <a:rPr lang="cs-CZ" sz="6000" dirty="0" smtClean="0"/>
              <a:t>, vulgarismy</a:t>
            </a:r>
            <a:endParaRPr lang="cs-CZ" sz="6000" dirty="0"/>
          </a:p>
          <a:p>
            <a:pPr lvl="0"/>
            <a:r>
              <a:rPr lang="cs-CZ" sz="6000" dirty="0"/>
              <a:t>doktor Severín, Rubín, </a:t>
            </a:r>
            <a:r>
              <a:rPr lang="cs-CZ" sz="6000" dirty="0" err="1"/>
              <a:t>Pustrpalk</a:t>
            </a:r>
            <a:r>
              <a:rPr lang="cs-CZ" sz="6000" dirty="0"/>
              <a:t>, tři Marie, Abraham, Izák, žena</a:t>
            </a:r>
          </a:p>
          <a:p>
            <a:pPr lvl="0"/>
            <a:r>
              <a:rPr lang="cs-CZ" sz="6000" dirty="0"/>
              <a:t>české i latinské verše </a:t>
            </a:r>
            <a:endParaRPr lang="cs-CZ" sz="6000" dirty="0" smtClean="0"/>
          </a:p>
          <a:p>
            <a:pPr lvl="0"/>
            <a:r>
              <a:rPr lang="cs-CZ" sz="6000" dirty="0" smtClean="0">
                <a:solidFill>
                  <a:srgbClr val="0070C0"/>
                </a:solidFill>
              </a:rPr>
              <a:t>tři Marie – chtěly balzamovat Kristovo tělo (velikonoční příběh)</a:t>
            </a:r>
          </a:p>
          <a:p>
            <a:pPr lvl="0"/>
            <a:r>
              <a:rPr lang="cs-CZ" sz="6000" dirty="0" smtClean="0"/>
              <a:t>d</a:t>
            </a:r>
            <a:r>
              <a:rPr lang="cs-CZ" sz="6000" dirty="0" smtClean="0"/>
              <a:t>ěj se odvíjí kolem nabízení masti na středověkém trhu</a:t>
            </a:r>
          </a:p>
          <a:p>
            <a:pPr lvl="0"/>
            <a:r>
              <a:rPr lang="cs-CZ" sz="6000" dirty="0" smtClean="0"/>
              <a:t>z</a:t>
            </a:r>
            <a:r>
              <a:rPr lang="cs-CZ" sz="6000" dirty="0" smtClean="0"/>
              <a:t>esměš</a:t>
            </a:r>
            <a:r>
              <a:rPr lang="cs-CZ" sz="6000" dirty="0" smtClean="0"/>
              <a:t>ňovány praktiky prodavačů, kteří se vydávají za lékaře</a:t>
            </a:r>
          </a:p>
          <a:p>
            <a:pPr lvl="0"/>
            <a:r>
              <a:rPr lang="cs-CZ" sz="6000" dirty="0" smtClean="0"/>
              <a:t>z</a:t>
            </a:r>
            <a:r>
              <a:rPr lang="cs-CZ" sz="6000" dirty="0" smtClean="0"/>
              <a:t>ázračné oživení židovského chlapce Izáka (parodie na Ježíšovo zmrtvýchvstání)</a:t>
            </a:r>
            <a:endParaRPr lang="cs-CZ" sz="6000" dirty="0"/>
          </a:p>
          <a:p>
            <a:pPr lvl="0">
              <a:buNone/>
            </a:pPr>
            <a:endParaRPr lang="cs-CZ" sz="4800" dirty="0"/>
          </a:p>
          <a:p>
            <a:pPr lvl="0">
              <a:buNone/>
            </a:pPr>
            <a:endParaRPr lang="cs-CZ" sz="4800" b="1" i="1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0FE0305-90E3-49B2-8E8E-B4403866D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SATIRICKÉ SKLADBY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339E903C-1716-4F9C-BDCF-01CB495E1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cs-CZ" sz="3600" b="1" i="1" dirty="0">
                <a:solidFill>
                  <a:srgbClr val="C00000"/>
                </a:solidFill>
              </a:rPr>
              <a:t>Podkoní a </a:t>
            </a:r>
            <a:r>
              <a:rPr lang="cs-CZ" sz="3600" b="1" i="1" dirty="0" smtClean="0">
                <a:solidFill>
                  <a:srgbClr val="C00000"/>
                </a:solidFill>
              </a:rPr>
              <a:t>žák </a:t>
            </a:r>
            <a:r>
              <a:rPr lang="cs-CZ" dirty="0" smtClean="0"/>
              <a:t>(konec 14. století)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s</a:t>
            </a:r>
            <a:r>
              <a:rPr lang="cs-CZ" dirty="0" smtClean="0">
                <a:solidFill>
                  <a:srgbClr val="0070C0"/>
                </a:solidFill>
              </a:rPr>
              <a:t>větská satirická báseň, </a:t>
            </a:r>
            <a:r>
              <a:rPr lang="cs-CZ" b="1" dirty="0" smtClean="0">
                <a:solidFill>
                  <a:srgbClr val="0070C0"/>
                </a:solidFill>
              </a:rPr>
              <a:t>žákovská (vagantská) poezie </a:t>
            </a:r>
            <a:r>
              <a:rPr lang="cs-CZ" dirty="0" smtClean="0"/>
              <a:t>(490 veršů)</a:t>
            </a:r>
          </a:p>
          <a:p>
            <a:r>
              <a:rPr lang="cs-CZ" dirty="0" smtClean="0"/>
              <a:t>autor neznámý (asi potulný žák – vagant), cíl – </a:t>
            </a:r>
            <a:r>
              <a:rPr lang="cs-CZ" dirty="0" smtClean="0">
                <a:solidFill>
                  <a:srgbClr val="0070C0"/>
                </a:solidFill>
              </a:rPr>
              <a:t>pobavit</a:t>
            </a:r>
          </a:p>
          <a:p>
            <a:r>
              <a:rPr lang="cs-CZ" dirty="0" smtClean="0"/>
              <a:t>v krčmě vede spor podkoní (panský sluha) a žák (středověký student)</a:t>
            </a:r>
          </a:p>
          <a:p>
            <a:r>
              <a:rPr lang="cs-CZ" dirty="0" smtClean="0"/>
              <a:t>h</a:t>
            </a:r>
            <a:r>
              <a:rPr lang="cs-CZ" dirty="0" smtClean="0"/>
              <a:t>ádka o přednosti jejich stavu – oba mají neutěšenou situaci</a:t>
            </a:r>
            <a:endParaRPr lang="cs-CZ" dirty="0"/>
          </a:p>
          <a:p>
            <a:pPr lvl="0"/>
            <a:r>
              <a:rPr lang="cs-CZ" dirty="0"/>
              <a:t>spor </a:t>
            </a:r>
            <a:r>
              <a:rPr lang="cs-CZ" dirty="0" smtClean="0"/>
              <a:t>nevyřešen, </a:t>
            </a:r>
            <a:r>
              <a:rPr lang="cs-CZ" dirty="0" smtClean="0">
                <a:solidFill>
                  <a:srgbClr val="0070C0"/>
                </a:solidFill>
              </a:rPr>
              <a:t>vrcholí rvačkou</a:t>
            </a:r>
            <a:endParaRPr lang="cs-CZ" dirty="0">
              <a:solidFill>
                <a:srgbClr val="0070C0"/>
              </a:solidFill>
            </a:endParaRPr>
          </a:p>
          <a:p>
            <a:pPr lvl="0"/>
            <a:r>
              <a:rPr lang="cs-CZ" dirty="0"/>
              <a:t>vypravěč naslouchá, při závěrečné rvačce odchází</a:t>
            </a:r>
          </a:p>
          <a:p>
            <a:r>
              <a:rPr lang="cs-CZ" dirty="0" smtClean="0"/>
              <a:t>v</a:t>
            </a:r>
            <a:r>
              <a:rPr lang="cs-CZ" dirty="0" smtClean="0"/>
              <a:t>ětšinou osmislabičné verše, sdružený rým, vulgární a obecná mluva</a:t>
            </a:r>
            <a:endParaRPr lang="cs-CZ" dirty="0"/>
          </a:p>
          <a:p>
            <a:pPr lvl="0">
              <a:buNone/>
            </a:pPr>
            <a:endParaRPr lang="cs-CZ" sz="3600" b="1" i="1" dirty="0" smtClean="0">
              <a:solidFill>
                <a:srgbClr val="C00000"/>
              </a:solidFill>
            </a:endParaRPr>
          </a:p>
          <a:p>
            <a:pPr lvl="0">
              <a:buNone/>
            </a:pPr>
            <a:r>
              <a:rPr lang="cs-CZ" sz="3600" b="1" i="1" dirty="0" smtClean="0">
                <a:solidFill>
                  <a:srgbClr val="C00000"/>
                </a:solidFill>
              </a:rPr>
              <a:t>O </a:t>
            </a:r>
            <a:r>
              <a:rPr lang="cs-CZ" sz="3600" b="1" i="1" dirty="0">
                <a:solidFill>
                  <a:srgbClr val="C00000"/>
                </a:solidFill>
              </a:rPr>
              <a:t>ženě zlobivé</a:t>
            </a:r>
            <a:endParaRPr lang="cs-CZ" sz="3600" dirty="0">
              <a:solidFill>
                <a:srgbClr val="C00000"/>
              </a:solidFill>
            </a:endParaRPr>
          </a:p>
          <a:p>
            <a:pPr lvl="0"/>
            <a:r>
              <a:rPr lang="cs-CZ" dirty="0"/>
              <a:t>dát ženám, které se zlobí dary – sukně, střevíce, tím ji krotit</a:t>
            </a:r>
          </a:p>
          <a:p>
            <a:pPr lvl="0"/>
            <a:r>
              <a:rPr lang="cs-CZ" dirty="0"/>
              <a:t>muž si má nechat líbit i pohlavek, může utéct, schovat se</a:t>
            </a:r>
          </a:p>
          <a:p>
            <a:pPr>
              <a:buNone/>
            </a:pPr>
            <a:endParaRPr lang="cs-CZ" dirty="0">
              <a:solidFill>
                <a:srgbClr val="0070C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978034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HRADECKÝ RUKOPIS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(</a:t>
            </a:r>
            <a:r>
              <a:rPr lang="cs-CZ" b="1" dirty="0" err="1" smtClean="0">
                <a:solidFill>
                  <a:srgbClr val="FF0000"/>
                </a:solidFill>
              </a:rPr>
              <a:t>pol</a:t>
            </a:r>
            <a:r>
              <a:rPr lang="cs-CZ" b="1" dirty="0" smtClean="0">
                <a:solidFill>
                  <a:srgbClr val="FF0000"/>
                </a:solidFill>
              </a:rPr>
              <a:t>. 14. století)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soubor básnických skladeb, nalezeny v Hradci Králové</a:t>
            </a:r>
          </a:p>
          <a:p>
            <a:r>
              <a:rPr lang="cs-CZ" sz="4000" dirty="0" smtClean="0"/>
              <a:t>nejznámější památka </a:t>
            </a:r>
            <a:r>
              <a:rPr lang="cs-CZ" sz="4000" dirty="0" smtClean="0">
                <a:solidFill>
                  <a:srgbClr val="0070C0"/>
                </a:solidFill>
              </a:rPr>
              <a:t>staročeské satiry</a:t>
            </a:r>
          </a:p>
          <a:p>
            <a:r>
              <a:rPr lang="cs-CZ" sz="4000" dirty="0" smtClean="0"/>
              <a:t>kritika nedostatků v tehdejší společnosti</a:t>
            </a:r>
          </a:p>
          <a:p>
            <a:r>
              <a:rPr lang="cs-CZ" sz="4000" dirty="0" smtClean="0"/>
              <a:t>autor pravděpodobně kněz, straní lidovým </a:t>
            </a:r>
            <a:r>
              <a:rPr lang="cs-CZ" sz="4000" dirty="0" smtClean="0"/>
              <a:t>vrstvám</a:t>
            </a:r>
          </a:p>
          <a:p>
            <a:pPr>
              <a:buNone/>
            </a:pPr>
            <a:endParaRPr lang="cs-CZ" sz="3500" dirty="0" smtClean="0"/>
          </a:p>
          <a:p>
            <a:pPr>
              <a:buNone/>
            </a:pPr>
            <a:r>
              <a:rPr lang="cs-CZ" sz="4200" b="1" i="1" dirty="0" smtClean="0">
                <a:solidFill>
                  <a:srgbClr val="C00000"/>
                </a:solidFill>
              </a:rPr>
              <a:t>Satiry o řemeslnících a konšelích</a:t>
            </a:r>
          </a:p>
          <a:p>
            <a:r>
              <a:rPr lang="cs-CZ" sz="4000" dirty="0" smtClean="0">
                <a:solidFill>
                  <a:srgbClr val="0070C0"/>
                </a:solidFill>
              </a:rPr>
              <a:t>7 drobných satir, kritika městské společnosti</a:t>
            </a:r>
          </a:p>
          <a:p>
            <a:r>
              <a:rPr lang="cs-CZ" sz="4000" dirty="0" smtClean="0">
                <a:solidFill>
                  <a:srgbClr val="0070C0"/>
                </a:solidFill>
              </a:rPr>
              <a:t>odsuzuje nepoctivost a nesvědomitost příslušníků některých povolání </a:t>
            </a:r>
            <a:r>
              <a:rPr lang="cs-CZ" sz="4000" dirty="0" smtClean="0"/>
              <a:t>(kováři, sladovníci, pekaři, ševci, </a:t>
            </a:r>
            <a:r>
              <a:rPr lang="cs-CZ" sz="4000" dirty="0" err="1" smtClean="0"/>
              <a:t>lazebníci</a:t>
            </a:r>
            <a:r>
              <a:rPr lang="cs-CZ" sz="4000" dirty="0" smtClean="0"/>
              <a:t> a řezníci</a:t>
            </a:r>
          </a:p>
          <a:p>
            <a:pPr lvl="0"/>
            <a:r>
              <a:rPr lang="cs-CZ" sz="4000" dirty="0" smtClean="0"/>
              <a:t>dialogy, </a:t>
            </a:r>
            <a:r>
              <a:rPr lang="cs-CZ" sz="4000" dirty="0" smtClean="0">
                <a:solidFill>
                  <a:srgbClr val="0070C0"/>
                </a:solidFill>
              </a:rPr>
              <a:t>kritika úplatnosti členů městské správy (konšelů)</a:t>
            </a:r>
          </a:p>
          <a:p>
            <a:pPr lvl="0">
              <a:buNone/>
            </a:pPr>
            <a:r>
              <a:rPr lang="cs-CZ" sz="4200" b="1" i="1" dirty="0" smtClean="0">
                <a:solidFill>
                  <a:srgbClr val="C00000"/>
                </a:solidFill>
              </a:rPr>
              <a:t>Desatero </a:t>
            </a:r>
            <a:r>
              <a:rPr lang="cs-CZ" sz="4200" b="1" i="1" dirty="0" err="1" smtClean="0">
                <a:solidFill>
                  <a:srgbClr val="C00000"/>
                </a:solidFill>
              </a:rPr>
              <a:t>kázanie</a:t>
            </a:r>
            <a:r>
              <a:rPr lang="cs-CZ" sz="4200" b="1" i="1" dirty="0" smtClean="0">
                <a:solidFill>
                  <a:srgbClr val="C00000"/>
                </a:solidFill>
              </a:rPr>
              <a:t> </a:t>
            </a:r>
            <a:r>
              <a:rPr lang="cs-CZ" sz="4200" b="1" i="1" dirty="0" err="1" smtClean="0">
                <a:solidFill>
                  <a:srgbClr val="C00000"/>
                </a:solidFill>
              </a:rPr>
              <a:t>božie</a:t>
            </a:r>
            <a:endParaRPr lang="cs-CZ" sz="4200" b="1" i="1" dirty="0" smtClean="0">
              <a:solidFill>
                <a:srgbClr val="C00000"/>
              </a:solidFill>
            </a:endParaRPr>
          </a:p>
          <a:p>
            <a:r>
              <a:rPr lang="cs-CZ" sz="3500" dirty="0" smtClean="0"/>
              <a:t>(</a:t>
            </a:r>
            <a:r>
              <a:rPr lang="cs-CZ" sz="3500" dirty="0" smtClean="0"/>
              <a:t>1196 veršů), pojato jako kázání</a:t>
            </a:r>
          </a:p>
          <a:p>
            <a:r>
              <a:rPr lang="cs-CZ" sz="3500" dirty="0" smtClean="0">
                <a:solidFill>
                  <a:srgbClr val="0070C0"/>
                </a:solidFill>
              </a:rPr>
              <a:t>lidé káráni za hříchy proti jednotlivým přikázáním</a:t>
            </a:r>
          </a:p>
          <a:p>
            <a:r>
              <a:rPr lang="cs-CZ" sz="3500" dirty="0" smtClean="0"/>
              <a:t>kritika středověké společnosti (od šlechty až po sedláky), </a:t>
            </a:r>
            <a:r>
              <a:rPr lang="cs-CZ" sz="3500" dirty="0" smtClean="0">
                <a:solidFill>
                  <a:srgbClr val="0070C0"/>
                </a:solidFill>
              </a:rPr>
              <a:t>nejvíce kritizuje šlechtu a kláštery</a:t>
            </a:r>
          </a:p>
          <a:p>
            <a:r>
              <a:rPr lang="cs-CZ" sz="3500" dirty="0" smtClean="0"/>
              <a:t>je zde první původní česká </a:t>
            </a:r>
            <a:r>
              <a:rPr lang="cs-CZ" sz="3500" dirty="0" smtClean="0">
                <a:solidFill>
                  <a:srgbClr val="C00000"/>
                </a:solidFill>
              </a:rPr>
              <a:t>bajka</a:t>
            </a:r>
            <a:r>
              <a:rPr lang="cs-CZ" sz="3500" b="1" dirty="0" smtClean="0">
                <a:solidFill>
                  <a:srgbClr val="C00000"/>
                </a:solidFill>
              </a:rPr>
              <a:t> O lišce a </a:t>
            </a:r>
            <a:r>
              <a:rPr lang="cs-CZ" sz="3500" b="1" dirty="0" smtClean="0">
                <a:solidFill>
                  <a:srgbClr val="C00000"/>
                </a:solidFill>
              </a:rPr>
              <a:t>džbánu</a:t>
            </a:r>
            <a:endParaRPr lang="cs-CZ" sz="35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SPECIFICKÉ RYSY STARŠÍ ČESKÉ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cs-CZ" sz="3900" b="1" i="1" dirty="0">
                <a:solidFill>
                  <a:srgbClr val="00B0F0"/>
                </a:solidFill>
              </a:rPr>
              <a:t>Myšlenka kolektivního autorství díla </a:t>
            </a:r>
            <a:r>
              <a:rPr lang="cs-CZ" sz="3900" dirty="0"/>
              <a:t>– autor a písař nejsou totožní, písaři měli vliv na dílo, v renesanci a humanismu provádějí redakční úpravy tiskaři</a:t>
            </a:r>
          </a:p>
          <a:p>
            <a:pPr lvl="0"/>
            <a:r>
              <a:rPr lang="cs-CZ" sz="3900" b="1" i="1" dirty="0">
                <a:solidFill>
                  <a:srgbClr val="00B0F0"/>
                </a:solidFill>
              </a:rPr>
              <a:t>Sociální diferenciace autorů </a:t>
            </a:r>
            <a:r>
              <a:rPr lang="cs-CZ" sz="3900" dirty="0"/>
              <a:t>– zpočátku pochází autoři z církevního prostředí, později i vzdělaná šlechta, měšťanstvo, studenti, potulní pěvci</a:t>
            </a:r>
          </a:p>
          <a:p>
            <a:pPr lvl="0"/>
            <a:r>
              <a:rPr lang="cs-CZ" sz="3900" b="1" i="1" dirty="0">
                <a:solidFill>
                  <a:srgbClr val="00B0F0"/>
                </a:solidFill>
              </a:rPr>
              <a:t>Torzovitost </a:t>
            </a:r>
            <a:r>
              <a:rPr lang="cs-CZ" sz="3900" dirty="0"/>
              <a:t>– do 2. </a:t>
            </a:r>
            <a:r>
              <a:rPr lang="cs-CZ" sz="3900" dirty="0" err="1"/>
              <a:t>pol</a:t>
            </a:r>
            <a:r>
              <a:rPr lang="cs-CZ" sz="3900" dirty="0"/>
              <a:t>. 15. st. knihy šířeny v rukopisných opisech</a:t>
            </a:r>
          </a:p>
          <a:p>
            <a:pPr lvl="0"/>
            <a:r>
              <a:rPr lang="cs-CZ" sz="3900" b="1" i="1" dirty="0">
                <a:solidFill>
                  <a:srgbClr val="00B0F0"/>
                </a:solidFill>
              </a:rPr>
              <a:t>Problematika datace </a:t>
            </a:r>
            <a:r>
              <a:rPr lang="cs-CZ" sz="3900" dirty="0"/>
              <a:t>– souvisí se zlomkovitostí a anonymitou, někdy datum skryto v chronogramu (písmena odpovídají římským číslicím, dávají dohromady letopočet)</a:t>
            </a:r>
          </a:p>
          <a:p>
            <a:pPr lvl="0"/>
            <a:r>
              <a:rPr lang="cs-CZ" sz="3900" b="1" i="1" dirty="0">
                <a:solidFill>
                  <a:srgbClr val="00B0F0"/>
                </a:solidFill>
              </a:rPr>
              <a:t>Šíření ústní formou </a:t>
            </a:r>
            <a:endParaRPr lang="cs-CZ" sz="3900" dirty="0">
              <a:solidFill>
                <a:srgbClr val="00B0F0"/>
              </a:solidFill>
            </a:endParaRPr>
          </a:p>
          <a:p>
            <a:pPr lvl="0"/>
            <a:r>
              <a:rPr lang="cs-CZ" sz="3900" b="1" i="1" dirty="0">
                <a:solidFill>
                  <a:srgbClr val="00B0F0"/>
                </a:solidFill>
              </a:rPr>
              <a:t>Vícejazyčnost</a:t>
            </a:r>
            <a:r>
              <a:rPr lang="cs-CZ" sz="3900" b="1" i="1" dirty="0"/>
              <a:t> </a:t>
            </a:r>
            <a:r>
              <a:rPr lang="cs-CZ" sz="3900" dirty="0"/>
              <a:t>– pojetí národnosti podle území, ne podle jazyka </a:t>
            </a:r>
          </a:p>
          <a:p>
            <a:pPr lvl="0"/>
            <a:r>
              <a:rPr lang="cs-CZ" sz="3900" b="1" i="1" dirty="0">
                <a:solidFill>
                  <a:srgbClr val="00B0F0"/>
                </a:solidFill>
              </a:rPr>
              <a:t>Zobrazování reality</a:t>
            </a:r>
            <a:r>
              <a:rPr lang="cs-CZ" sz="3900" dirty="0">
                <a:solidFill>
                  <a:srgbClr val="00B0F0"/>
                </a:solidFill>
              </a:rPr>
              <a:t> </a:t>
            </a:r>
            <a:r>
              <a:rPr lang="cs-CZ" sz="3900" dirty="0"/>
              <a:t>– pomocí metafor, skrytě, zašifrovaně, alegoricky</a:t>
            </a:r>
          </a:p>
          <a:p>
            <a:pPr lvl="0"/>
            <a:r>
              <a:rPr lang="cs-CZ" sz="3900" b="1" i="1" dirty="0">
                <a:solidFill>
                  <a:srgbClr val="00B0F0"/>
                </a:solidFill>
              </a:rPr>
              <a:t>Normativnost středověké estetiky</a:t>
            </a:r>
            <a:r>
              <a:rPr lang="cs-CZ" sz="3900" dirty="0"/>
              <a:t> – obsahová a formální schematičnost – normování uměleckých prostředků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POČÁTKY LITERÁRNÍHO ŽIVOTA 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V ČESKÝCH ZEMÍCH 9. – 11. STOLETÍ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cs-CZ" sz="8000" b="1" dirty="0">
                <a:solidFill>
                  <a:srgbClr val="FF0000"/>
                </a:solidFill>
              </a:rPr>
              <a:t>Byzantská misie</a:t>
            </a:r>
          </a:p>
          <a:p>
            <a:pPr>
              <a:buNone/>
            </a:pPr>
            <a:endParaRPr lang="cs-CZ" sz="5900" dirty="0">
              <a:solidFill>
                <a:srgbClr val="FF0000"/>
              </a:solidFill>
            </a:endParaRPr>
          </a:p>
          <a:p>
            <a:pPr lvl="0"/>
            <a:r>
              <a:rPr lang="cs-CZ" sz="4800" b="1" dirty="0">
                <a:solidFill>
                  <a:srgbClr val="0070C0"/>
                </a:solidFill>
              </a:rPr>
              <a:t>862</a:t>
            </a:r>
            <a:r>
              <a:rPr lang="cs-CZ" sz="4800" dirty="0"/>
              <a:t> – kníže Rastislav žádá Michaela III. o vyslání křesťanské misie</a:t>
            </a:r>
          </a:p>
          <a:p>
            <a:pPr lvl="0"/>
            <a:r>
              <a:rPr lang="cs-CZ" sz="4800" b="1" dirty="0">
                <a:solidFill>
                  <a:srgbClr val="0070C0"/>
                </a:solidFill>
              </a:rPr>
              <a:t>863 </a:t>
            </a:r>
            <a:r>
              <a:rPr lang="cs-CZ" sz="4800" dirty="0"/>
              <a:t>– na VM přichází Konstantin a Metoděj</a:t>
            </a:r>
          </a:p>
          <a:p>
            <a:pPr lvl="0"/>
            <a:r>
              <a:rPr lang="cs-CZ" sz="4800" b="1" dirty="0">
                <a:solidFill>
                  <a:srgbClr val="C00000"/>
                </a:solidFill>
              </a:rPr>
              <a:t>důvody </a:t>
            </a:r>
          </a:p>
          <a:p>
            <a:pPr lvl="1"/>
            <a:r>
              <a:rPr lang="cs-CZ" sz="4800" dirty="0"/>
              <a:t>dokončení pokřesťanštění země</a:t>
            </a:r>
          </a:p>
          <a:p>
            <a:pPr lvl="1"/>
            <a:r>
              <a:rPr lang="cs-CZ" sz="4800" dirty="0"/>
              <a:t>sestavení vhodné </a:t>
            </a:r>
            <a:r>
              <a:rPr lang="cs-CZ" sz="4800" dirty="0" err="1"/>
              <a:t>církevněprávní</a:t>
            </a:r>
            <a:r>
              <a:rPr lang="cs-CZ" sz="4800" dirty="0"/>
              <a:t> příručky</a:t>
            </a:r>
          </a:p>
          <a:p>
            <a:pPr lvl="1"/>
            <a:r>
              <a:rPr lang="cs-CZ" sz="4800" dirty="0"/>
              <a:t>politické důvody – vymanit VM ze západního vlivu</a:t>
            </a:r>
          </a:p>
          <a:p>
            <a:pPr lvl="0"/>
            <a:r>
              <a:rPr lang="cs-CZ" sz="4800" b="1" dirty="0">
                <a:solidFill>
                  <a:srgbClr val="0070C0"/>
                </a:solidFill>
              </a:rPr>
              <a:t>868</a:t>
            </a:r>
            <a:r>
              <a:rPr lang="cs-CZ" sz="4800" b="1" dirty="0"/>
              <a:t> </a:t>
            </a:r>
            <a:r>
              <a:rPr lang="cs-CZ" sz="4800" dirty="0"/>
              <a:t>– papež Hadrián II. povoluje slovanskou řeč v bohoslužbě (koexistence latinské a slovanské liturgie – vleklé rozpory)</a:t>
            </a:r>
          </a:p>
          <a:p>
            <a:pPr lvl="0"/>
            <a:r>
              <a:rPr lang="cs-CZ" sz="4800" b="1" dirty="0">
                <a:solidFill>
                  <a:srgbClr val="0070C0"/>
                </a:solidFill>
              </a:rPr>
              <a:t>869</a:t>
            </a:r>
            <a:r>
              <a:rPr lang="cs-CZ" sz="4800" dirty="0"/>
              <a:t> – umírá Konstantin (po smrti ctěn jako světec)</a:t>
            </a:r>
          </a:p>
          <a:p>
            <a:pPr lvl="0"/>
            <a:r>
              <a:rPr lang="cs-CZ" sz="4800" dirty="0"/>
              <a:t>Metoděj cestou na VM zajat bavorskými biskupy, dva a půl roku vězněn</a:t>
            </a:r>
          </a:p>
          <a:p>
            <a:pPr lvl="0"/>
            <a:r>
              <a:rPr lang="cs-CZ" sz="4800" b="1" dirty="0">
                <a:solidFill>
                  <a:srgbClr val="0070C0"/>
                </a:solidFill>
              </a:rPr>
              <a:t>880</a:t>
            </a:r>
            <a:r>
              <a:rPr lang="cs-CZ" sz="4800" b="1" dirty="0"/>
              <a:t> </a:t>
            </a:r>
            <a:r>
              <a:rPr lang="cs-CZ" sz="4800" dirty="0"/>
              <a:t>– Metodějova obhajoba v Římě – obnova souhlasu s užíváním slovanské bohoslužby</a:t>
            </a:r>
          </a:p>
          <a:p>
            <a:pPr lvl="0"/>
            <a:r>
              <a:rPr lang="cs-CZ" sz="4800" b="1" dirty="0">
                <a:solidFill>
                  <a:srgbClr val="0070C0"/>
                </a:solidFill>
              </a:rPr>
              <a:t>885</a:t>
            </a:r>
            <a:r>
              <a:rPr lang="cs-CZ" sz="4800" dirty="0"/>
              <a:t> – smrt Metoděje, zákaz slovanské mše</a:t>
            </a:r>
          </a:p>
          <a:p>
            <a:r>
              <a:rPr lang="cs-CZ" sz="4800" dirty="0"/>
              <a:t>             - biskup </a:t>
            </a:r>
            <a:r>
              <a:rPr lang="cs-CZ" sz="4800" dirty="0" err="1"/>
              <a:t>Wiching</a:t>
            </a:r>
            <a:r>
              <a:rPr lang="cs-CZ" sz="4800" dirty="0"/>
              <a:t> pronásleduje Metodějovy žáky</a:t>
            </a:r>
          </a:p>
          <a:p>
            <a:pPr lvl="0"/>
            <a:r>
              <a:rPr lang="cs-CZ" sz="4800" b="1" dirty="0" err="1">
                <a:solidFill>
                  <a:srgbClr val="0070C0"/>
                </a:solidFill>
              </a:rPr>
              <a:t>poč</a:t>
            </a:r>
            <a:r>
              <a:rPr lang="cs-CZ" sz="4800" b="1" dirty="0">
                <a:solidFill>
                  <a:srgbClr val="0070C0"/>
                </a:solidFill>
              </a:rPr>
              <a:t>. 10. st. (906)</a:t>
            </a:r>
            <a:r>
              <a:rPr lang="cs-CZ" sz="4800" dirty="0">
                <a:solidFill>
                  <a:srgbClr val="0070C0"/>
                </a:solidFill>
              </a:rPr>
              <a:t> </a:t>
            </a:r>
            <a:r>
              <a:rPr lang="cs-CZ" sz="4800" dirty="0"/>
              <a:t>– zánik VM, přesun kulturního střediska do přemyslovských Čech</a:t>
            </a:r>
          </a:p>
          <a:p>
            <a:pPr lvl="0"/>
            <a:r>
              <a:rPr lang="cs-CZ" sz="4800" dirty="0"/>
              <a:t>Metodějovi žáci utekli do Chorvatska a Bulharska – literární střediska </a:t>
            </a:r>
            <a:r>
              <a:rPr lang="cs-CZ" sz="4800" b="1" dirty="0" err="1"/>
              <a:t>Ochrid</a:t>
            </a:r>
            <a:r>
              <a:rPr lang="cs-CZ" sz="4800" dirty="0"/>
              <a:t> a </a:t>
            </a:r>
            <a:r>
              <a:rPr lang="cs-CZ" sz="4800" b="1" dirty="0" err="1"/>
              <a:t>Přeslav</a:t>
            </a:r>
            <a:r>
              <a:rPr lang="cs-CZ" sz="4800" dirty="0"/>
              <a:t> =) vznik cyrilice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VĚROZVĚSTOVÉ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sz="3800" b="1" dirty="0">
                <a:solidFill>
                  <a:srgbClr val="C00000"/>
                </a:solidFill>
              </a:rPr>
              <a:t>Metoděj</a:t>
            </a:r>
            <a:endParaRPr lang="cs-CZ" sz="3800" dirty="0">
              <a:solidFill>
                <a:srgbClr val="C00000"/>
              </a:solidFill>
            </a:endParaRPr>
          </a:p>
          <a:p>
            <a:pPr lvl="0"/>
            <a:r>
              <a:rPr lang="cs-CZ" sz="3400" dirty="0"/>
              <a:t>právnické vzdělání, pracoval ve státní službě – správní a diplomatické schopnosti</a:t>
            </a:r>
          </a:p>
          <a:p>
            <a:pPr lvl="0"/>
            <a:r>
              <a:rPr lang="cs-CZ" sz="3400" dirty="0"/>
              <a:t>odešel do kláštera na Olympu</a:t>
            </a:r>
          </a:p>
          <a:p>
            <a:pPr>
              <a:buNone/>
            </a:pPr>
            <a:endParaRPr lang="cs-CZ" sz="3400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cs-CZ" sz="3800" b="1" dirty="0">
                <a:solidFill>
                  <a:srgbClr val="C00000"/>
                </a:solidFill>
              </a:rPr>
              <a:t>Konstantin</a:t>
            </a:r>
            <a:endParaRPr lang="cs-CZ" sz="3800" dirty="0">
              <a:solidFill>
                <a:srgbClr val="C00000"/>
              </a:solidFill>
            </a:endParaRPr>
          </a:p>
          <a:p>
            <a:pPr lvl="0"/>
            <a:r>
              <a:rPr lang="cs-CZ" sz="3400" dirty="0"/>
              <a:t>jeho učitelem byl patriarcha </a:t>
            </a:r>
            <a:r>
              <a:rPr lang="cs-CZ" sz="3400" dirty="0" err="1"/>
              <a:t>Fotios</a:t>
            </a:r>
            <a:r>
              <a:rPr lang="cs-CZ" sz="3400" dirty="0"/>
              <a:t>, jeho opatrovníkem byl kancléř </a:t>
            </a:r>
            <a:r>
              <a:rPr lang="cs-CZ" sz="3400" dirty="0" err="1"/>
              <a:t>Theoktist</a:t>
            </a:r>
            <a:endParaRPr lang="cs-CZ" sz="3400" dirty="0"/>
          </a:p>
          <a:p>
            <a:pPr lvl="0"/>
            <a:r>
              <a:rPr lang="cs-CZ" sz="3400" dirty="0"/>
              <a:t>vyučoval teologii a filosofii na vysoké škole</a:t>
            </a:r>
          </a:p>
          <a:p>
            <a:pPr lvl="0"/>
            <a:r>
              <a:rPr lang="cs-CZ" sz="3400" dirty="0"/>
              <a:t>po státním převratu a zavraždění </a:t>
            </a:r>
            <a:r>
              <a:rPr lang="cs-CZ" sz="3400" dirty="0" err="1"/>
              <a:t>Theoktista</a:t>
            </a:r>
            <a:r>
              <a:rPr lang="cs-CZ" sz="3400" dirty="0"/>
              <a:t> odešel za Metodějem do kláštera</a:t>
            </a:r>
          </a:p>
          <a:p>
            <a:pPr lvl="0"/>
            <a:r>
              <a:rPr lang="cs-CZ" sz="3400" dirty="0"/>
              <a:t>krátce před smrtí přijal jméno Cyril</a:t>
            </a:r>
          </a:p>
          <a:p>
            <a:pPr>
              <a:buNone/>
            </a:pPr>
            <a:endParaRPr lang="cs-CZ" sz="3400" dirty="0"/>
          </a:p>
          <a:p>
            <a:r>
              <a:rPr lang="cs-CZ" sz="3400" b="1" i="1" dirty="0">
                <a:solidFill>
                  <a:srgbClr val="00B0F0"/>
                </a:solidFill>
              </a:rPr>
              <a:t>Staroslověnština </a:t>
            </a:r>
            <a:r>
              <a:rPr lang="cs-CZ" sz="3400" b="1" i="1" dirty="0"/>
              <a:t>(9. st., vypracoval K+M)</a:t>
            </a:r>
            <a:endParaRPr lang="cs-CZ" sz="3400" b="1" dirty="0">
              <a:solidFill>
                <a:srgbClr val="00B0F0"/>
              </a:solidFill>
            </a:endParaRPr>
          </a:p>
          <a:p>
            <a:pPr lvl="0"/>
            <a:r>
              <a:rPr lang="cs-CZ" sz="3400" dirty="0"/>
              <a:t>první spisovný jazyk Slovanů</a:t>
            </a:r>
          </a:p>
          <a:p>
            <a:pPr lvl="0"/>
            <a:r>
              <a:rPr lang="cs-CZ" sz="3400" dirty="0"/>
              <a:t>zavedení do liturgie</a:t>
            </a:r>
          </a:p>
          <a:p>
            <a:r>
              <a:rPr lang="cs-CZ" sz="3400" b="1" i="1" dirty="0">
                <a:solidFill>
                  <a:srgbClr val="00B0F0"/>
                </a:solidFill>
              </a:rPr>
              <a:t>Hlaholice </a:t>
            </a:r>
            <a:r>
              <a:rPr lang="cs-CZ" sz="3400" b="1" i="1" dirty="0"/>
              <a:t>(vytvořil Konstantin)</a:t>
            </a:r>
            <a:endParaRPr lang="cs-CZ" sz="3400" dirty="0">
              <a:solidFill>
                <a:srgbClr val="00B0F0"/>
              </a:solidFill>
            </a:endParaRPr>
          </a:p>
          <a:p>
            <a:pPr lvl="0"/>
            <a:r>
              <a:rPr lang="cs-CZ" sz="3400" dirty="0"/>
              <a:t>ovlivněna slovanštinou a řečtinou – základ v malé řecké abecedě</a:t>
            </a:r>
          </a:p>
          <a:p>
            <a:r>
              <a:rPr lang="cs-CZ" sz="3400" b="1" i="1" dirty="0">
                <a:solidFill>
                  <a:srgbClr val="00B0F0"/>
                </a:solidFill>
              </a:rPr>
              <a:t>Cyrilice </a:t>
            </a:r>
            <a:r>
              <a:rPr lang="cs-CZ" sz="3400" b="1" i="1" dirty="0"/>
              <a:t>(vypracovali jejich žáci)</a:t>
            </a:r>
            <a:endParaRPr lang="cs-CZ" sz="3400" dirty="0">
              <a:solidFill>
                <a:srgbClr val="00B0F0"/>
              </a:solidFill>
            </a:endParaRPr>
          </a:p>
          <a:p>
            <a:pPr lvl="0"/>
            <a:r>
              <a:rPr lang="cs-CZ" sz="3400" dirty="0"/>
              <a:t>vznik 894 po vypuzení slovanských kněží z Moravy</a:t>
            </a:r>
          </a:p>
          <a:p>
            <a:pPr lvl="0"/>
            <a:r>
              <a:rPr lang="cs-CZ" sz="3400" dirty="0"/>
              <a:t>zjednodušená hlaholice, z cyrilice – azbuka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LITERÁRNÍ ODKAZ VELKÉ MORAVY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cs-CZ" sz="4900" b="1" dirty="0">
                <a:solidFill>
                  <a:srgbClr val="0070C0"/>
                </a:solidFill>
              </a:rPr>
              <a:t>překlad evangelií, žaltáře, některé knihy NZ</a:t>
            </a:r>
          </a:p>
          <a:p>
            <a:pPr>
              <a:buNone/>
            </a:pPr>
            <a:endParaRPr lang="cs-CZ" sz="4900" dirty="0"/>
          </a:p>
          <a:p>
            <a:pPr>
              <a:buNone/>
            </a:pPr>
            <a:r>
              <a:rPr lang="cs-CZ" sz="4900" b="1" i="1" dirty="0">
                <a:solidFill>
                  <a:srgbClr val="C00000"/>
                </a:solidFill>
              </a:rPr>
              <a:t>PROGLAS</a:t>
            </a:r>
            <a:endParaRPr lang="cs-CZ" sz="4900" b="1" dirty="0">
              <a:solidFill>
                <a:srgbClr val="C00000"/>
              </a:solidFill>
            </a:endParaRPr>
          </a:p>
          <a:p>
            <a:pPr lvl="0"/>
            <a:r>
              <a:rPr lang="cs-CZ" sz="4900" dirty="0"/>
              <a:t>veršovaná předmluva ke čtyřem evangeliím, nejstarší slovanská báseň</a:t>
            </a:r>
          </a:p>
          <a:p>
            <a:pPr lvl="0"/>
            <a:r>
              <a:rPr lang="cs-CZ" sz="4900" dirty="0"/>
              <a:t>výzva ke slovanskému národu, aby pečoval o knihy ve svém jazyce – kult knihy</a:t>
            </a:r>
          </a:p>
          <a:p>
            <a:pPr lvl="0"/>
            <a:r>
              <a:rPr lang="cs-CZ" sz="4900" dirty="0"/>
              <a:t>složil asi Konstantin – motiv knih Bible obsahujících Boží zákon</a:t>
            </a:r>
          </a:p>
          <a:p>
            <a:pPr lvl="0"/>
            <a:r>
              <a:rPr lang="cs-CZ" sz="4900" dirty="0"/>
              <a:t>jambický trimetr, řečnické figury založené na opakování slov</a:t>
            </a:r>
          </a:p>
          <a:p>
            <a:endParaRPr lang="cs-CZ" sz="4900" b="1" dirty="0"/>
          </a:p>
          <a:p>
            <a:pPr>
              <a:buNone/>
            </a:pPr>
            <a:r>
              <a:rPr lang="cs-CZ" sz="4900" b="1" dirty="0">
                <a:solidFill>
                  <a:srgbClr val="0070C0"/>
                </a:solidFill>
              </a:rPr>
              <a:t>Hagiografie</a:t>
            </a:r>
            <a:r>
              <a:rPr lang="cs-CZ" sz="4900" dirty="0">
                <a:solidFill>
                  <a:srgbClr val="0070C0"/>
                </a:solidFill>
              </a:rPr>
              <a:t> – legendy bez zázraků</a:t>
            </a:r>
          </a:p>
          <a:p>
            <a:r>
              <a:rPr lang="cs-CZ" sz="4900" dirty="0"/>
              <a:t>- Život Konstantinův a Život Metodějův</a:t>
            </a:r>
          </a:p>
          <a:p>
            <a:pPr>
              <a:buNone/>
            </a:pPr>
            <a:endParaRPr lang="cs-CZ" sz="4900" dirty="0"/>
          </a:p>
          <a:p>
            <a:pPr>
              <a:buNone/>
            </a:pPr>
            <a:r>
              <a:rPr lang="cs-CZ" sz="4900" b="1" i="1" dirty="0">
                <a:solidFill>
                  <a:srgbClr val="C00000"/>
                </a:solidFill>
              </a:rPr>
              <a:t>ŽIVOT KONSTANTINŮV</a:t>
            </a:r>
            <a:endParaRPr lang="cs-CZ" sz="4900" b="1" dirty="0">
              <a:solidFill>
                <a:srgbClr val="C00000"/>
              </a:solidFill>
            </a:endParaRPr>
          </a:p>
          <a:p>
            <a:pPr lvl="0"/>
            <a:r>
              <a:rPr lang="cs-CZ" sz="4900" dirty="0"/>
              <a:t>důraz na intelektuální výjimečnost Konstantina</a:t>
            </a:r>
          </a:p>
          <a:p>
            <a:pPr lvl="0"/>
            <a:r>
              <a:rPr lang="cs-CZ" sz="4900" dirty="0"/>
              <a:t>podstatná část testu jsou teologické disputace (s arabskými, chazarskými učenci)</a:t>
            </a:r>
          </a:p>
          <a:p>
            <a:pPr lvl="0"/>
            <a:r>
              <a:rPr lang="cs-CZ" sz="4900" dirty="0"/>
              <a:t>moravská misie – myšlenka tolerance, rovnosti národů před Bohem, právo každého národa na svůj jazyk</a:t>
            </a:r>
          </a:p>
          <a:p>
            <a:pPr>
              <a:buNone/>
            </a:pPr>
            <a:endParaRPr lang="cs-CZ" sz="4900" b="1" i="1" dirty="0"/>
          </a:p>
          <a:p>
            <a:pPr>
              <a:buNone/>
            </a:pPr>
            <a:r>
              <a:rPr lang="cs-CZ" sz="4900" b="1" i="1" dirty="0">
                <a:solidFill>
                  <a:srgbClr val="C00000"/>
                </a:solidFill>
              </a:rPr>
              <a:t>ŽIVOT METODĚJŮV</a:t>
            </a:r>
            <a:endParaRPr lang="cs-CZ" sz="4900" dirty="0">
              <a:solidFill>
                <a:srgbClr val="C00000"/>
              </a:solidFill>
            </a:endParaRPr>
          </a:p>
          <a:p>
            <a:pPr lvl="0"/>
            <a:r>
              <a:rPr lang="cs-CZ" sz="4900" dirty="0"/>
              <a:t>vznik hned po jeho smrti</a:t>
            </a:r>
          </a:p>
          <a:p>
            <a:pPr lvl="0"/>
            <a:r>
              <a:rPr lang="cs-CZ" sz="4900" dirty="0"/>
              <a:t>obhajoba Metodějova životního díla proti jeho odpůrcům</a:t>
            </a:r>
          </a:p>
          <a:p>
            <a:pPr lvl="0"/>
            <a:r>
              <a:rPr lang="cs-CZ" sz="4900" dirty="0"/>
              <a:t>snaha získat podporu moravských velmožů pro slovanskou liturgii</a:t>
            </a:r>
          </a:p>
          <a:p>
            <a:pPr>
              <a:buNone/>
            </a:pPr>
            <a:r>
              <a:rPr lang="cs-CZ" sz="4900" dirty="0"/>
              <a:t> </a:t>
            </a:r>
            <a:endParaRPr lang="cs-CZ" sz="4900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cs-CZ" sz="4900" b="1" i="1" dirty="0">
                <a:solidFill>
                  <a:srgbClr val="C00000"/>
                </a:solidFill>
              </a:rPr>
              <a:t>ZÁKON SUDNYJ LJUDEM</a:t>
            </a:r>
            <a:endParaRPr lang="cs-CZ" sz="4900" dirty="0">
              <a:solidFill>
                <a:srgbClr val="C00000"/>
              </a:solidFill>
            </a:endParaRPr>
          </a:p>
          <a:p>
            <a:pPr lvl="0"/>
            <a:r>
              <a:rPr lang="cs-CZ" sz="4900" dirty="0"/>
              <a:t>nejstarší slovanská právní památka, soudní zákoník pro laiky</a:t>
            </a:r>
          </a:p>
          <a:p>
            <a:pPr lvl="0"/>
            <a:r>
              <a:rPr lang="cs-CZ" sz="4900" dirty="0"/>
              <a:t>řeší rodinné vztahy, hrdelní a mrzačící tresty nahrazeny pokáním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LATINSKÁ A SLOVANSKÁ TRADICE V PŘEMYSLOVSKÝCH ČECHÁCH 10. – 11. STOLETÍ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/>
          </a:p>
          <a:p>
            <a:r>
              <a:rPr lang="cs-CZ" dirty="0">
                <a:solidFill>
                  <a:srgbClr val="0070C0"/>
                </a:solidFill>
              </a:rPr>
              <a:t>založeno pražské biskupství </a:t>
            </a:r>
            <a:r>
              <a:rPr lang="cs-CZ" dirty="0"/>
              <a:t>– v čele </a:t>
            </a:r>
            <a:r>
              <a:rPr lang="cs-CZ" dirty="0" err="1"/>
              <a:t>Dětmar</a:t>
            </a:r>
            <a:r>
              <a:rPr lang="cs-CZ" dirty="0"/>
              <a:t> (973)</a:t>
            </a:r>
          </a:p>
          <a:p>
            <a:r>
              <a:rPr lang="cs-CZ" b="1" dirty="0">
                <a:solidFill>
                  <a:srgbClr val="C00000"/>
                </a:solidFill>
              </a:rPr>
              <a:t>Vojtěch</a:t>
            </a:r>
            <a:r>
              <a:rPr lang="cs-CZ" dirty="0"/>
              <a:t> – pražský biskup, snaha o sloučení východní a západní kulturní tradice (982), zasloužil se o rozvoj latinského písemnictví, respektoval staroslověnskou kulturní tradici</a:t>
            </a:r>
          </a:p>
          <a:p>
            <a:r>
              <a:rPr lang="cs-CZ" dirty="0"/>
              <a:t>otázka vztahu dvou kultur – latiny a staroslověnštiny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>
                <a:solidFill>
                  <a:srgbClr val="0070C0"/>
                </a:solidFill>
              </a:rPr>
              <a:t>Sázavský klášter</a:t>
            </a:r>
            <a:r>
              <a:rPr lang="cs-CZ" b="1" dirty="0"/>
              <a:t> </a:t>
            </a:r>
            <a:endParaRPr lang="cs-CZ" dirty="0"/>
          </a:p>
          <a:p>
            <a:pPr lvl="0"/>
            <a:r>
              <a:rPr lang="cs-CZ" dirty="0"/>
              <a:t>založen 1032 Prokopem</a:t>
            </a:r>
          </a:p>
          <a:p>
            <a:pPr lvl="0"/>
            <a:r>
              <a:rPr lang="cs-CZ" dirty="0"/>
              <a:t>1096 – Břetislav II. zakázal v Sázavě užívání slovanské liturgie i jazyka – vyhnání slovanských mnichů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LITERÁRNÍ PAMÁTKY PŘEMYSLOVSKÝCH ČECH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cs-CZ" sz="2800" dirty="0"/>
          </a:p>
          <a:p>
            <a:pPr>
              <a:buNone/>
            </a:pPr>
            <a:r>
              <a:rPr lang="cs-CZ" sz="4600" b="1" dirty="0">
                <a:solidFill>
                  <a:srgbClr val="0070C0"/>
                </a:solidFill>
              </a:rPr>
              <a:t>Hagiografie</a:t>
            </a:r>
            <a:endParaRPr lang="cs-CZ" sz="4600" dirty="0">
              <a:solidFill>
                <a:srgbClr val="0070C0"/>
              </a:solidFill>
            </a:endParaRPr>
          </a:p>
          <a:p>
            <a:pPr lvl="0"/>
            <a:r>
              <a:rPr lang="cs-CZ" sz="4600" b="1" i="1" dirty="0">
                <a:solidFill>
                  <a:srgbClr val="C00000"/>
                </a:solidFill>
              </a:rPr>
              <a:t>První staroslověnská legenda o sv. Václavu</a:t>
            </a:r>
            <a:endParaRPr lang="cs-CZ" sz="4600" dirty="0">
              <a:solidFill>
                <a:srgbClr val="C00000"/>
              </a:solidFill>
            </a:endParaRPr>
          </a:p>
          <a:p>
            <a:pPr lvl="1"/>
            <a:r>
              <a:rPr lang="cs-CZ" sz="4600" dirty="0"/>
              <a:t>málo zázraků x množství přesných biografických údajů</a:t>
            </a:r>
          </a:p>
          <a:p>
            <a:pPr lvl="1"/>
            <a:r>
              <a:rPr lang="cs-CZ" sz="4600" dirty="0"/>
              <a:t>podrobné vylíčení Václavova zavraždění</a:t>
            </a:r>
          </a:p>
          <a:p>
            <a:pPr lvl="1"/>
            <a:r>
              <a:rPr lang="cs-CZ" sz="4600" dirty="0"/>
              <a:t>dramatické vyprávění, reportážní charakter – návaznost na ŽM</a:t>
            </a:r>
          </a:p>
          <a:p>
            <a:pPr lvl="0"/>
            <a:r>
              <a:rPr lang="cs-CZ" sz="4600" b="1" i="1" dirty="0">
                <a:solidFill>
                  <a:srgbClr val="C00000"/>
                </a:solidFill>
              </a:rPr>
              <a:t>Druhá staroslověnská legenda o sv. Václavu</a:t>
            </a:r>
            <a:endParaRPr lang="cs-CZ" sz="4600" dirty="0">
              <a:solidFill>
                <a:srgbClr val="C00000"/>
              </a:solidFill>
            </a:endParaRPr>
          </a:p>
          <a:p>
            <a:pPr lvl="0"/>
            <a:r>
              <a:rPr lang="cs-CZ" sz="4600" dirty="0"/>
              <a:t>vznik na přelomu 10. a 11. st., překlad </a:t>
            </a:r>
            <a:r>
              <a:rPr lang="cs-CZ" sz="4600" dirty="0" err="1"/>
              <a:t>Gumpoldovy</a:t>
            </a:r>
            <a:r>
              <a:rPr lang="cs-CZ" sz="4600" dirty="0"/>
              <a:t> legendy z latiny</a:t>
            </a:r>
          </a:p>
          <a:p>
            <a:pPr lvl="0"/>
            <a:r>
              <a:rPr lang="cs-CZ" sz="4600" b="1" i="1" dirty="0">
                <a:solidFill>
                  <a:srgbClr val="C00000"/>
                </a:solidFill>
              </a:rPr>
              <a:t>staroslověnská legenda o sv. Ludmile</a:t>
            </a:r>
            <a:endParaRPr lang="cs-CZ" sz="4600" dirty="0">
              <a:solidFill>
                <a:srgbClr val="C00000"/>
              </a:solidFill>
            </a:endParaRPr>
          </a:p>
          <a:p>
            <a:pPr lvl="1"/>
            <a:r>
              <a:rPr lang="cs-CZ" sz="4600" dirty="0"/>
              <a:t>dochoval se pouze prolog</a:t>
            </a:r>
          </a:p>
          <a:p>
            <a:pPr>
              <a:buNone/>
            </a:pPr>
            <a:r>
              <a:rPr lang="cs-CZ" sz="4600" dirty="0"/>
              <a:t> </a:t>
            </a:r>
          </a:p>
          <a:p>
            <a:pPr>
              <a:buNone/>
            </a:pPr>
            <a:r>
              <a:rPr lang="cs-CZ" sz="4600" b="1" dirty="0">
                <a:solidFill>
                  <a:srgbClr val="0070C0"/>
                </a:solidFill>
              </a:rPr>
              <a:t>Poezie</a:t>
            </a:r>
            <a:endParaRPr lang="cs-CZ" sz="4600" dirty="0">
              <a:solidFill>
                <a:srgbClr val="0070C0"/>
              </a:solidFill>
            </a:endParaRPr>
          </a:p>
          <a:p>
            <a:pPr lvl="0"/>
            <a:r>
              <a:rPr lang="cs-CZ" sz="4600" b="1" i="1" dirty="0">
                <a:solidFill>
                  <a:srgbClr val="C00000"/>
                </a:solidFill>
              </a:rPr>
              <a:t>Hospodine, pomiluj </a:t>
            </a:r>
            <a:r>
              <a:rPr lang="cs-CZ" sz="4600" b="1" i="1" dirty="0" err="1">
                <a:solidFill>
                  <a:srgbClr val="C00000"/>
                </a:solidFill>
              </a:rPr>
              <a:t>ny</a:t>
            </a:r>
            <a:endParaRPr lang="cs-CZ" sz="4600" dirty="0">
              <a:solidFill>
                <a:srgbClr val="C00000"/>
              </a:solidFill>
            </a:endParaRPr>
          </a:p>
          <a:p>
            <a:pPr lvl="0"/>
            <a:r>
              <a:rPr lang="cs-CZ" sz="4600" dirty="0"/>
              <a:t>nejstarší staroslověnská píseň, </a:t>
            </a:r>
            <a:r>
              <a:rPr lang="cs-CZ" sz="4600" b="1" dirty="0">
                <a:solidFill>
                  <a:srgbClr val="00B0F0"/>
                </a:solidFill>
              </a:rPr>
              <a:t>asi 2. </a:t>
            </a:r>
            <a:r>
              <a:rPr lang="cs-CZ" sz="4600" b="1" dirty="0" err="1">
                <a:solidFill>
                  <a:srgbClr val="00B0F0"/>
                </a:solidFill>
              </a:rPr>
              <a:t>pol</a:t>
            </a:r>
            <a:r>
              <a:rPr lang="cs-CZ" sz="4600" b="1" dirty="0">
                <a:solidFill>
                  <a:srgbClr val="00B0F0"/>
                </a:solidFill>
              </a:rPr>
              <a:t>. 10. st.</a:t>
            </a:r>
            <a:r>
              <a:rPr lang="cs-CZ" sz="4600" dirty="0"/>
              <a:t> – sv. Vojtěch, počeštěna</a:t>
            </a:r>
          </a:p>
          <a:p>
            <a:pPr lvl="0"/>
            <a:r>
              <a:rPr lang="cs-CZ" sz="4600" dirty="0"/>
              <a:t>12. – 13. st. zpívána jako národní hymna</a:t>
            </a:r>
          </a:p>
          <a:p>
            <a:pPr lvl="0"/>
            <a:r>
              <a:rPr lang="cs-CZ" sz="4600" dirty="0"/>
              <a:t>14. st. – oficiální píseň české státnosti i součást liturgie</a:t>
            </a:r>
          </a:p>
          <a:p>
            <a:pPr lvl="0"/>
            <a:r>
              <a:rPr lang="cs-CZ" sz="4600" b="1" i="1" dirty="0">
                <a:solidFill>
                  <a:srgbClr val="C00000"/>
                </a:solidFill>
              </a:rPr>
              <a:t>Svatý Václave, vévodo české země</a:t>
            </a:r>
          </a:p>
          <a:p>
            <a:pPr lvl="0"/>
            <a:r>
              <a:rPr lang="cs-CZ" sz="4600" dirty="0"/>
              <a:t>přelom 12. a 13. století, druhá nejstarší duchovní píseň, původně 3 sloky, nyní 9 slok</a:t>
            </a:r>
          </a:p>
          <a:p>
            <a:pPr lvl="0"/>
            <a:r>
              <a:rPr lang="cs-CZ" sz="4600" dirty="0"/>
              <a:t>funkce hymny, modlitba k patronovi české země, symbol češství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LATINSKÁ LEGENDISTIKA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cs-CZ" sz="7600" b="1" i="1" dirty="0" err="1">
                <a:solidFill>
                  <a:srgbClr val="C00000"/>
                </a:solidFill>
              </a:rPr>
              <a:t>Crescente</a:t>
            </a:r>
            <a:r>
              <a:rPr lang="cs-CZ" sz="7600" b="1" i="1" dirty="0">
                <a:solidFill>
                  <a:srgbClr val="C00000"/>
                </a:solidFill>
              </a:rPr>
              <a:t> </a:t>
            </a:r>
            <a:r>
              <a:rPr lang="cs-CZ" sz="7600" b="1" i="1" dirty="0" err="1">
                <a:solidFill>
                  <a:srgbClr val="C00000"/>
                </a:solidFill>
              </a:rPr>
              <a:t>fide</a:t>
            </a:r>
            <a:r>
              <a:rPr lang="cs-CZ" sz="7600" b="1" i="1" dirty="0">
                <a:solidFill>
                  <a:srgbClr val="C00000"/>
                </a:solidFill>
              </a:rPr>
              <a:t> (Když se šířila víra)</a:t>
            </a:r>
            <a:endParaRPr lang="cs-CZ" sz="7600" dirty="0">
              <a:solidFill>
                <a:srgbClr val="C00000"/>
              </a:solidFill>
            </a:endParaRPr>
          </a:p>
          <a:p>
            <a:pPr lvl="0"/>
            <a:r>
              <a:rPr lang="cs-CZ" sz="7600" dirty="0"/>
              <a:t>nejstarší zachovaná legenda o sv. Václavu</a:t>
            </a:r>
          </a:p>
          <a:p>
            <a:pPr lvl="0"/>
            <a:r>
              <a:rPr lang="cs-CZ" sz="7600" dirty="0"/>
              <a:t>vznikla v klášteře v Řezně</a:t>
            </a:r>
          </a:p>
          <a:p>
            <a:pPr lvl="0"/>
            <a:r>
              <a:rPr lang="cs-CZ" sz="7600" b="1" dirty="0"/>
              <a:t>kolem 980 </a:t>
            </a:r>
            <a:r>
              <a:rPr lang="cs-CZ" sz="7600" dirty="0"/>
              <a:t>byla na přání císaře Oty II. přepracována mantovským biskupem </a:t>
            </a:r>
            <a:r>
              <a:rPr lang="cs-CZ" sz="7600" dirty="0" err="1"/>
              <a:t>Gumpoldem</a:t>
            </a:r>
            <a:r>
              <a:rPr lang="cs-CZ" sz="7600" dirty="0"/>
              <a:t> – </a:t>
            </a:r>
            <a:r>
              <a:rPr lang="cs-CZ" sz="7600" b="1" i="1" dirty="0" err="1">
                <a:solidFill>
                  <a:srgbClr val="C00000"/>
                </a:solidFill>
              </a:rPr>
              <a:t>Gumpoldova</a:t>
            </a:r>
            <a:r>
              <a:rPr lang="cs-CZ" sz="7600" b="1" i="1" dirty="0">
                <a:solidFill>
                  <a:srgbClr val="C00000"/>
                </a:solidFill>
              </a:rPr>
              <a:t> legenda</a:t>
            </a:r>
            <a:endParaRPr lang="cs-CZ" sz="7600" dirty="0">
              <a:solidFill>
                <a:srgbClr val="C00000"/>
              </a:solidFill>
            </a:endParaRPr>
          </a:p>
          <a:p>
            <a:pPr lvl="0">
              <a:buNone/>
            </a:pPr>
            <a:endParaRPr lang="cs-CZ" sz="7600" b="1" i="1" dirty="0">
              <a:solidFill>
                <a:srgbClr val="C00000"/>
              </a:solidFill>
            </a:endParaRPr>
          </a:p>
          <a:p>
            <a:pPr lvl="0">
              <a:buNone/>
            </a:pPr>
            <a:r>
              <a:rPr lang="cs-CZ" sz="7600" b="1" i="1" dirty="0">
                <a:solidFill>
                  <a:srgbClr val="C00000"/>
                </a:solidFill>
              </a:rPr>
              <a:t>Kristiánova legenda </a:t>
            </a:r>
            <a:r>
              <a:rPr lang="cs-CZ" sz="7600" b="1" i="1" dirty="0"/>
              <a:t>(10. století)</a:t>
            </a:r>
            <a:endParaRPr lang="cs-CZ" sz="7600" dirty="0">
              <a:solidFill>
                <a:srgbClr val="C00000"/>
              </a:solidFill>
            </a:endParaRPr>
          </a:p>
          <a:p>
            <a:pPr lvl="0"/>
            <a:r>
              <a:rPr lang="cs-CZ" sz="7600" dirty="0"/>
              <a:t>stěžejní dílo Vojtěchovy doby, napsal ji asi mnich, Vojtěchův příbuzný</a:t>
            </a:r>
          </a:p>
          <a:p>
            <a:pPr lvl="0"/>
            <a:r>
              <a:rPr lang="cs-CZ" sz="7600" dirty="0"/>
              <a:t>dějiny českého křesťanství – </a:t>
            </a:r>
            <a:r>
              <a:rPr lang="cs-CZ" sz="7600" b="1" i="1" dirty="0" err="1">
                <a:solidFill>
                  <a:srgbClr val="0070C0"/>
                </a:solidFill>
              </a:rPr>
              <a:t>trojlegenda</a:t>
            </a:r>
            <a:r>
              <a:rPr lang="cs-CZ" sz="7600" dirty="0"/>
              <a:t> (Václav, Ludmila, CM mise)</a:t>
            </a:r>
          </a:p>
          <a:p>
            <a:pPr lvl="0"/>
            <a:r>
              <a:rPr lang="cs-CZ" sz="7600" dirty="0"/>
              <a:t>sepsány dějiny křesťanství u nás, obhajoba křesťanské staroslověnské vzdělanosti</a:t>
            </a:r>
          </a:p>
          <a:p>
            <a:pPr lvl="0"/>
            <a:r>
              <a:rPr lang="cs-CZ" sz="7600" dirty="0"/>
              <a:t>informace o Přemyslovi, o pokřtění Bořivoje, o jeho potomcích, o životě a zavraždění Václava a Ludmily</a:t>
            </a:r>
          </a:p>
          <a:p>
            <a:pPr lvl="0"/>
            <a:r>
              <a:rPr lang="cs-CZ" sz="7600" dirty="0"/>
              <a:t>snaha postavit Čechy po bok velkým křesťanským zemím</a:t>
            </a:r>
          </a:p>
          <a:p>
            <a:pPr lvl="0"/>
            <a:r>
              <a:rPr lang="cs-CZ" sz="7600" dirty="0"/>
              <a:t>kritické líčení pohanského věku Slovanů</a:t>
            </a:r>
          </a:p>
          <a:p>
            <a:pPr lvl="0">
              <a:buNone/>
            </a:pPr>
            <a:endParaRPr lang="cs-CZ" sz="7600" b="1" i="1" dirty="0">
              <a:solidFill>
                <a:srgbClr val="C00000"/>
              </a:solidFill>
            </a:endParaRPr>
          </a:p>
          <a:p>
            <a:pPr lvl="0">
              <a:buNone/>
            </a:pPr>
            <a:r>
              <a:rPr lang="cs-CZ" sz="7600" b="1" i="1" dirty="0">
                <a:solidFill>
                  <a:srgbClr val="C00000"/>
                </a:solidFill>
              </a:rPr>
              <a:t>Utrpení sv. Václava; Sluší se, bratří; Aby zvěstováno bylo </a:t>
            </a:r>
          </a:p>
          <a:p>
            <a:pPr lvl="0">
              <a:buNone/>
            </a:pPr>
            <a:r>
              <a:rPr lang="cs-CZ" sz="7600" dirty="0"/>
              <a:t>- latinské václavské legendy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1569</Words>
  <Application>Microsoft Office PowerPoint</Application>
  <PresentationFormat>Předvádění na obrazovce (4:3)</PresentationFormat>
  <Paragraphs>304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sady Office</vt:lpstr>
      <vt:lpstr>PERIODIZACE ČESKÉ LITERATURY</vt:lpstr>
      <vt:lpstr>SPECIFICKÉ RYSY STARŠÍ ČESKÉ LITERATURY</vt:lpstr>
      <vt:lpstr>SPECIFICKÉ RYSY STARŠÍ ČESKÉ LITERATURY</vt:lpstr>
      <vt:lpstr>POČÁTKY LITERÁRNÍHO ŽIVOTA  V ČESKÝCH ZEMÍCH 9. – 11. STOLETÍ</vt:lpstr>
      <vt:lpstr>VĚROZVĚSTOVÉ</vt:lpstr>
      <vt:lpstr>LITERÁRNÍ ODKAZ VELKÉ MORAVY</vt:lpstr>
      <vt:lpstr>LATINSKÁ A SLOVANSKÁ TRADICE V PŘEMYSLOVSKÝCH ČECHÁCH 10. – 11. STOLETÍ</vt:lpstr>
      <vt:lpstr>LITERÁRNÍ PAMÁTKY PŘEMYSLOVSKÝCH ČECH</vt:lpstr>
      <vt:lpstr>LATINSKÁ LEGENDISTIKA</vt:lpstr>
      <vt:lpstr>KOSMOVA KRONIKA</vt:lpstr>
      <vt:lpstr>ZBRAVSLAVSKÁ KRONIKA</vt:lpstr>
      <vt:lpstr>ČESKÁ LITERATURA  KOLEM ROKU 1300</vt:lpstr>
      <vt:lpstr>DUCHOVNÍ LYRIKA</vt:lpstr>
      <vt:lpstr>DUCHOVNÍ EPIKA</vt:lpstr>
      <vt:lpstr>SVĚTSKÁ EPIKA Alexandreida</vt:lpstr>
      <vt:lpstr>SVĚTSKÁ EPIKA DALIMILOVA KRONIKA</vt:lpstr>
      <vt:lpstr>DOBA LUCEMBURSKÁ – 14. STOLETÍ</vt:lpstr>
      <vt:lpstr>KAREL IV.  (1316 – 1378)</vt:lpstr>
      <vt:lpstr>KAREL IV. – VITA CAROLI (KARLŮV ŽIVOT)</vt:lpstr>
      <vt:lpstr>DUCHOVNÍ LYRIKA</vt:lpstr>
      <vt:lpstr>DUCHOVNÍ A RYTÍŘSKÁ EPIKA</vt:lpstr>
      <vt:lpstr>SATIRICKÉ SKLADBY</vt:lpstr>
      <vt:lpstr>SATIRICKÉ SKLADBY</vt:lpstr>
      <vt:lpstr>HRADECKÝ RUKOPIS (pol. 14. století)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yvett</dc:creator>
  <cp:lastModifiedBy>yvett</cp:lastModifiedBy>
  <cp:revision>39</cp:revision>
  <dcterms:created xsi:type="dcterms:W3CDTF">2022-11-22T18:48:55Z</dcterms:created>
  <dcterms:modified xsi:type="dcterms:W3CDTF">2022-12-02T22:14:09Z</dcterms:modified>
</cp:coreProperties>
</file>