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7" r:id="rId5"/>
    <p:sldId id="269" r:id="rId6"/>
    <p:sldId id="259" r:id="rId7"/>
    <p:sldId id="268" r:id="rId8"/>
    <p:sldId id="260" r:id="rId9"/>
    <p:sldId id="271" r:id="rId10"/>
    <p:sldId id="272" r:id="rId11"/>
    <p:sldId id="273" r:id="rId12"/>
    <p:sldId id="270" r:id="rId13"/>
    <p:sldId id="274" r:id="rId14"/>
    <p:sldId id="261" r:id="rId15"/>
    <p:sldId id="275" r:id="rId16"/>
    <p:sldId id="276" r:id="rId17"/>
    <p:sldId id="277" r:id="rId18"/>
    <p:sldId id="278" r:id="rId19"/>
    <p:sldId id="262" r:id="rId20"/>
    <p:sldId id="263" r:id="rId21"/>
    <p:sldId id="279" r:id="rId22"/>
    <p:sldId id="280" r:id="rId23"/>
    <p:sldId id="281" r:id="rId24"/>
    <p:sldId id="282" r:id="rId25"/>
    <p:sldId id="264" r:id="rId26"/>
    <p:sldId id="283" r:id="rId27"/>
    <p:sldId id="284" r:id="rId28"/>
    <p:sldId id="265" r:id="rId29"/>
    <p:sldId id="286" r:id="rId30"/>
    <p:sldId id="285" r:id="rId31"/>
    <p:sldId id="287" r:id="rId32"/>
    <p:sldId id="26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39B2E-9685-47B0-8DED-466E7CF9BA44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36DCD-76F2-4A02-AC53-86682BCC37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36DCD-76F2-4A02-AC53-86682BCC37D7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6202-540D-42CF-B281-03A58C7B1C57}" type="datetimeFigureOut">
              <a:rPr lang="cs-CZ" smtClean="0"/>
              <a:pPr/>
              <a:t>30.05.2023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35D7-DB6A-4429-AED7-BE51603606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VE SVĚTOVÉ LITERATUŘE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17. – 18. století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MOLIÉRE - 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1673 – </a:t>
            </a:r>
            <a:r>
              <a:rPr lang="cs-CZ" b="1" dirty="0">
                <a:solidFill>
                  <a:srgbClr val="0000FF"/>
                </a:solidFill>
              </a:rPr>
              <a:t>zemřel během představení Zdravý nemocný </a:t>
            </a:r>
            <a:r>
              <a:rPr lang="cs-CZ" b="1" dirty="0"/>
              <a:t>– hrál umírajícího, dostal záchvat kašle, za hodinu zemřel 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pohřeb – </a:t>
            </a:r>
            <a:r>
              <a:rPr lang="cs-CZ" b="1" dirty="0">
                <a:solidFill>
                  <a:srgbClr val="0000FF"/>
                </a:solidFill>
              </a:rPr>
              <a:t>po naléhání vdovy u krále pohřben do posvěcené půdy, pak tělo vyzdviženo – hřbitovní zeď </a:t>
            </a:r>
            <a:r>
              <a:rPr lang="cs-CZ" b="1" dirty="0"/>
              <a:t>(tělo dáno mezi sebevrahy a kacíře)</a:t>
            </a:r>
          </a:p>
          <a:p>
            <a:r>
              <a:rPr lang="cs-CZ" b="1" dirty="0">
                <a:solidFill>
                  <a:srgbClr val="C00000"/>
                </a:solidFill>
              </a:rPr>
              <a:t>hrál skoro ve všech svých hrách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00FF"/>
                </a:solidFill>
              </a:rPr>
              <a:t>snaha o přirozený herecký projev bez patosu a přehánění</a:t>
            </a:r>
          </a:p>
          <a:p>
            <a:r>
              <a:rPr lang="cs-CZ" b="1" dirty="0"/>
              <a:t>podílel se také na vzniku </a:t>
            </a:r>
            <a:r>
              <a:rPr lang="cs-CZ" b="1" dirty="0">
                <a:solidFill>
                  <a:srgbClr val="0000FF"/>
                </a:solidFill>
              </a:rPr>
              <a:t>baletní komedie </a:t>
            </a:r>
            <a:r>
              <a:rPr lang="cs-CZ" b="1" dirty="0"/>
              <a:t>(mluvené komedie se zpěvy a tanečními čísly)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MOLIÉRE -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napsal 33 her </a:t>
            </a:r>
            <a:r>
              <a:rPr lang="cs-CZ" b="1" dirty="0"/>
              <a:t>– navázal na tradice evropského lidového divadla (na středověké frašky, italskou </a:t>
            </a:r>
            <a:r>
              <a:rPr lang="cs-CZ" b="1" dirty="0" err="1"/>
              <a:t>commedia</a:t>
            </a:r>
            <a:r>
              <a:rPr lang="cs-CZ" b="1" dirty="0"/>
              <a:t> </a:t>
            </a:r>
            <a:r>
              <a:rPr lang="cs-CZ" b="1" dirty="0" err="1"/>
              <a:t>dell</a:t>
            </a:r>
            <a:r>
              <a:rPr lang="cs-CZ" b="1" dirty="0"/>
              <a:t>´</a:t>
            </a:r>
            <a:r>
              <a:rPr lang="cs-CZ" b="1" dirty="0" err="1"/>
              <a:t>arte</a:t>
            </a:r>
            <a:r>
              <a:rPr lang="cs-CZ" b="1" dirty="0"/>
              <a:t>)</a:t>
            </a:r>
          </a:p>
          <a:p>
            <a:r>
              <a:rPr lang="cs-CZ" b="1" dirty="0">
                <a:solidFill>
                  <a:srgbClr val="C00000"/>
                </a:solidFill>
              </a:rPr>
              <a:t>jeho dílo je ovlivněno antickou komedií </a:t>
            </a:r>
            <a:r>
              <a:rPr lang="cs-CZ" b="1" dirty="0"/>
              <a:t>– tematika Lakomce je v </a:t>
            </a:r>
            <a:r>
              <a:rPr lang="cs-CZ" b="1" dirty="0" err="1">
                <a:solidFill>
                  <a:srgbClr val="0000FF"/>
                </a:solidFill>
              </a:rPr>
              <a:t>Plautově</a:t>
            </a:r>
            <a:r>
              <a:rPr lang="cs-CZ" b="1" dirty="0">
                <a:solidFill>
                  <a:srgbClr val="0000FF"/>
                </a:solidFill>
              </a:rPr>
              <a:t> Komedii o hrnci</a:t>
            </a:r>
          </a:p>
          <a:p>
            <a:r>
              <a:rPr lang="cs-CZ" b="1" dirty="0">
                <a:solidFill>
                  <a:srgbClr val="0033CC"/>
                </a:solidFill>
              </a:rPr>
              <a:t>záměrně narušil zásady vyžadované klasicistním dramatem </a:t>
            </a:r>
            <a:r>
              <a:rPr lang="cs-CZ" b="1" dirty="0"/>
              <a:t>(např. zásadu tří jednot, pro komedie používal prvky typické pro tragédii)</a:t>
            </a:r>
          </a:p>
          <a:p>
            <a:r>
              <a:rPr lang="cs-CZ" b="1" dirty="0"/>
              <a:t>téměř všechna jeho díla jsou </a:t>
            </a:r>
            <a:r>
              <a:rPr lang="cs-CZ" b="1" dirty="0">
                <a:solidFill>
                  <a:srgbClr val="C00000"/>
                </a:solidFill>
              </a:rPr>
              <a:t>komedie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33CC"/>
                </a:solidFill>
              </a:rPr>
              <a:t>frašky, veselohry, zápletkové a charakterové komedie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MOLIÉRE - DÍLO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100" b="1" dirty="0">
                <a:solidFill>
                  <a:srgbClr val="C00000"/>
                </a:solidFill>
              </a:rPr>
              <a:t>náměty</a:t>
            </a:r>
            <a:r>
              <a:rPr lang="cs-CZ" sz="3700" b="1" dirty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700" b="1" dirty="0"/>
              <a:t>otázka mravnosti, přetvářky, pokrytectví, touha po majetku a penězích, žena ve společnosti a v rodině, cynismus šlechty, lakota, svatouškovství</a:t>
            </a:r>
          </a:p>
          <a:p>
            <a:r>
              <a:rPr lang="cs-CZ" sz="4100" b="1" dirty="0">
                <a:solidFill>
                  <a:srgbClr val="C00000"/>
                </a:solidFill>
              </a:rPr>
              <a:t>zápletky</a:t>
            </a:r>
          </a:p>
          <a:p>
            <a:pPr>
              <a:buFont typeface="Wingdings" pitchFamily="2" charset="2"/>
              <a:buChar char="Ø"/>
            </a:pPr>
            <a:r>
              <a:rPr lang="cs-CZ" sz="3700" b="1" dirty="0"/>
              <a:t>založeny na </a:t>
            </a:r>
            <a:r>
              <a:rPr lang="cs-CZ" sz="3700" b="1" dirty="0">
                <a:solidFill>
                  <a:srgbClr val="0000FF"/>
                </a:solidFill>
              </a:rPr>
              <a:t>konfrontaci lidských chyb se zdravým rozumem a lidskou morálkou</a:t>
            </a:r>
          </a:p>
          <a:p>
            <a:r>
              <a:rPr lang="cs-CZ" sz="3700" b="1" dirty="0">
                <a:solidFill>
                  <a:srgbClr val="C00000"/>
                </a:solidFill>
              </a:rPr>
              <a:t>typické</a:t>
            </a:r>
            <a:r>
              <a:rPr lang="cs-CZ" sz="3700" b="1" dirty="0"/>
              <a:t> – </a:t>
            </a:r>
            <a:r>
              <a:rPr lang="cs-CZ" sz="3700" b="1" dirty="0">
                <a:solidFill>
                  <a:srgbClr val="0033CC"/>
                </a:solidFill>
              </a:rPr>
              <a:t>málo postav, spletitý děj s překvapivým a rychlým rozuzlením, aktuálnost problémů</a:t>
            </a:r>
          </a:p>
          <a:p>
            <a:r>
              <a:rPr lang="cs-CZ" sz="3700" b="1" dirty="0">
                <a:solidFill>
                  <a:srgbClr val="C00000"/>
                </a:solidFill>
              </a:rPr>
              <a:t>odmítal a zesměšňoval pokrytectví, konvenci, šlechtickou povýšenou morálku, církev</a:t>
            </a:r>
          </a:p>
          <a:p>
            <a:endParaRPr lang="cs-CZ" sz="3700" b="1" dirty="0"/>
          </a:p>
          <a:p>
            <a:pPr lvl="0">
              <a:buNone/>
            </a:pPr>
            <a:endParaRPr lang="cs-CZ" b="1" dirty="0"/>
          </a:p>
          <a:p>
            <a:pPr lvl="0">
              <a:buNone/>
            </a:pP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MOLIÉRE -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postavy</a:t>
            </a:r>
          </a:p>
          <a:p>
            <a:pPr>
              <a:buFont typeface="Wingdings" pitchFamily="2" charset="2"/>
              <a:buChar char="Ø"/>
            </a:pPr>
            <a:r>
              <a:rPr lang="cs-CZ" sz="3500" b="1" dirty="0">
                <a:solidFill>
                  <a:srgbClr val="0000FF"/>
                </a:solidFill>
              </a:rPr>
              <a:t> jsou nadčasové svým charakterem </a:t>
            </a:r>
            <a:r>
              <a:rPr lang="cs-CZ" sz="3500" b="1" dirty="0"/>
              <a:t>(lakomec, pokrytec, svůdník)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bohatý slovník </a:t>
            </a:r>
            <a:r>
              <a:rPr lang="cs-CZ" sz="3500" b="1" dirty="0"/>
              <a:t>– </a:t>
            </a:r>
            <a:r>
              <a:rPr lang="cs-CZ" sz="3500" b="1" dirty="0">
                <a:solidFill>
                  <a:srgbClr val="0033CC"/>
                </a:solidFill>
              </a:rPr>
              <a:t>archaismy, neologismy, hovorové i nářeční prvky </a:t>
            </a:r>
            <a:r>
              <a:rPr lang="cs-CZ" sz="3500" b="1" dirty="0"/>
              <a:t>(jazyk charakterizuje jeho postavy)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nejznámější hry</a:t>
            </a:r>
          </a:p>
          <a:p>
            <a:pPr>
              <a:buFont typeface="Wingdings" pitchFamily="2" charset="2"/>
              <a:buChar char="Ø"/>
            </a:pPr>
            <a:r>
              <a:rPr lang="cs-CZ" sz="3500" b="1" dirty="0">
                <a:solidFill>
                  <a:srgbClr val="FF0000"/>
                </a:solidFill>
              </a:rPr>
              <a:t> Lakomec, Tartuffe, Misantrop, Zdravý nemocný, Učené ženy, Lékařem proti své vůli, Škola mužů, Škola žen…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MOLIÉRE – LAKOMEC </a:t>
            </a:r>
            <a:r>
              <a:rPr lang="cs-CZ" b="1" dirty="0"/>
              <a:t>(1668)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FABULE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komedie o pěti dějstvích, psaná v próze</a:t>
            </a:r>
          </a:p>
          <a:p>
            <a:r>
              <a:rPr lang="cs-CZ" b="1" dirty="0">
                <a:solidFill>
                  <a:srgbClr val="0033CC"/>
                </a:solidFill>
              </a:rPr>
              <a:t>Valér</a:t>
            </a:r>
            <a:r>
              <a:rPr lang="cs-CZ" b="1" dirty="0"/>
              <a:t> (správce u </a:t>
            </a:r>
            <a:r>
              <a:rPr lang="cs-CZ" b="1" dirty="0" err="1"/>
              <a:t>Harpagona</a:t>
            </a:r>
            <a:r>
              <a:rPr lang="cs-CZ" b="1" dirty="0"/>
              <a:t>) miluje </a:t>
            </a:r>
            <a:r>
              <a:rPr lang="cs-CZ" b="1" dirty="0" err="1"/>
              <a:t>Harpagonovu</a:t>
            </a:r>
            <a:r>
              <a:rPr lang="cs-CZ" b="1" dirty="0"/>
              <a:t> dceru </a:t>
            </a:r>
            <a:r>
              <a:rPr lang="cs-CZ" b="1" dirty="0">
                <a:solidFill>
                  <a:srgbClr val="0033CC"/>
                </a:solidFill>
              </a:rPr>
              <a:t>Elišku</a:t>
            </a:r>
          </a:p>
          <a:p>
            <a:r>
              <a:rPr lang="cs-CZ" b="1" dirty="0" err="1"/>
              <a:t>Harpagon</a:t>
            </a:r>
            <a:r>
              <a:rPr lang="cs-CZ" b="1" dirty="0"/>
              <a:t> chce ale provdat Elišku za bohatého pana </a:t>
            </a:r>
            <a:r>
              <a:rPr lang="cs-CZ" b="1" dirty="0" err="1">
                <a:solidFill>
                  <a:srgbClr val="0033CC"/>
                </a:solidFill>
              </a:rPr>
              <a:t>Anselma</a:t>
            </a:r>
            <a:endParaRPr lang="cs-CZ" b="1" dirty="0">
              <a:solidFill>
                <a:srgbClr val="0033CC"/>
              </a:solidFill>
            </a:endParaRPr>
          </a:p>
          <a:p>
            <a:r>
              <a:rPr lang="cs-CZ" b="1" dirty="0"/>
              <a:t>syn </a:t>
            </a:r>
            <a:r>
              <a:rPr lang="cs-CZ" b="1" dirty="0" err="1"/>
              <a:t>Harpagona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0033CC"/>
                </a:solidFill>
              </a:rPr>
              <a:t>Kleant</a:t>
            </a:r>
            <a:r>
              <a:rPr lang="cs-CZ" b="1" dirty="0"/>
              <a:t> miluje chudou </a:t>
            </a:r>
            <a:r>
              <a:rPr lang="cs-CZ" b="1" dirty="0">
                <a:solidFill>
                  <a:srgbClr val="0033CC"/>
                </a:solidFill>
              </a:rPr>
              <a:t>Marianu</a:t>
            </a:r>
            <a:r>
              <a:rPr lang="cs-CZ" b="1" dirty="0"/>
              <a:t>, tu chce ale za ženu sám </a:t>
            </a:r>
            <a:r>
              <a:rPr lang="cs-CZ" b="1" dirty="0" err="1"/>
              <a:t>Harpagon</a:t>
            </a:r>
            <a:endParaRPr lang="cs-CZ" b="1" dirty="0"/>
          </a:p>
          <a:p>
            <a:r>
              <a:rPr lang="cs-CZ" b="1" dirty="0" err="1"/>
              <a:t>Harpagon</a:t>
            </a:r>
            <a:r>
              <a:rPr lang="cs-CZ" b="1" dirty="0"/>
              <a:t> zakazuje oba sňatky</a:t>
            </a:r>
          </a:p>
          <a:p>
            <a:r>
              <a:rPr lang="cs-CZ" b="1" dirty="0">
                <a:solidFill>
                  <a:srgbClr val="FF0000"/>
                </a:solidFill>
              </a:rPr>
              <a:t>zvrat v ději </a:t>
            </a:r>
            <a:r>
              <a:rPr lang="cs-CZ" b="1" dirty="0"/>
              <a:t>– sluha </a:t>
            </a:r>
            <a:r>
              <a:rPr lang="cs-CZ" b="1" dirty="0">
                <a:solidFill>
                  <a:srgbClr val="0033CC"/>
                </a:solidFill>
              </a:rPr>
              <a:t>Čipera</a:t>
            </a:r>
            <a:r>
              <a:rPr lang="cs-CZ" b="1" dirty="0"/>
              <a:t> ukradne truhlici s </a:t>
            </a:r>
            <a:r>
              <a:rPr lang="cs-CZ" b="1" dirty="0" err="1"/>
              <a:t>Harpagonovými</a:t>
            </a:r>
            <a:r>
              <a:rPr lang="cs-CZ" b="1" dirty="0"/>
              <a:t> penězi, vrátí ji výměnou za povolení sňatků Elišky a </a:t>
            </a:r>
            <a:r>
              <a:rPr lang="cs-CZ" b="1" dirty="0" err="1"/>
              <a:t>Kleanta</a:t>
            </a:r>
            <a:endParaRPr lang="cs-CZ" b="1" dirty="0"/>
          </a:p>
          <a:p>
            <a:r>
              <a:rPr lang="cs-CZ" b="1" dirty="0"/>
              <a:t>ukáže se, že Valér a Mariana jsou sourozenci, děti bohatého </a:t>
            </a:r>
            <a:r>
              <a:rPr lang="cs-CZ" b="1" dirty="0" err="1"/>
              <a:t>Anselma</a:t>
            </a:r>
            <a:r>
              <a:rPr lang="cs-CZ" b="1" dirty="0"/>
              <a:t> – nic nebrání sňatkům</a:t>
            </a:r>
          </a:p>
          <a:p>
            <a:endParaRPr lang="cs-CZ" b="1" dirty="0"/>
          </a:p>
          <a:p>
            <a:pPr>
              <a:buNone/>
            </a:pPr>
            <a:endParaRPr lang="cs-CZ" b="1" dirty="0"/>
          </a:p>
          <a:p>
            <a:pPr lvl="0">
              <a:buNone/>
            </a:pPr>
            <a:endParaRPr lang="cs-CZ" dirty="0"/>
          </a:p>
          <a:p>
            <a:pPr lvl="0">
              <a:buNone/>
            </a:pP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MOLIÉRE – LAKOMEC </a:t>
            </a:r>
            <a:r>
              <a:rPr lang="cs-CZ" b="1" dirty="0"/>
              <a:t>(1668)</a:t>
            </a:r>
            <a:br>
              <a:rPr lang="cs-CZ" b="1" dirty="0"/>
            </a:br>
            <a:r>
              <a:rPr lang="cs-CZ" b="1" dirty="0">
                <a:solidFill>
                  <a:srgbClr val="C00000"/>
                </a:solidFill>
              </a:rPr>
              <a:t>HARPAGON - CHARAKTERISTIKA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800" b="1" dirty="0"/>
              <a:t>lat. </a:t>
            </a:r>
            <a:r>
              <a:rPr lang="cs-CZ" sz="4800" b="1" dirty="0" err="1"/>
              <a:t>harpago</a:t>
            </a:r>
            <a:r>
              <a:rPr lang="cs-CZ" sz="4800" b="1" dirty="0"/>
              <a:t> – kořistník, </a:t>
            </a:r>
            <a:r>
              <a:rPr lang="cs-CZ" sz="5100" b="1" dirty="0">
                <a:solidFill>
                  <a:srgbClr val="0000FF"/>
                </a:solidFill>
              </a:rPr>
              <a:t>jméno </a:t>
            </a:r>
            <a:r>
              <a:rPr lang="cs-CZ" sz="5100" b="1" dirty="0" err="1">
                <a:solidFill>
                  <a:srgbClr val="0000FF"/>
                </a:solidFill>
              </a:rPr>
              <a:t>Harpagon</a:t>
            </a:r>
            <a:r>
              <a:rPr lang="cs-CZ" sz="5100" b="1" dirty="0">
                <a:solidFill>
                  <a:srgbClr val="0000FF"/>
                </a:solidFill>
              </a:rPr>
              <a:t> přešlo do běžné řeči – výraz lakomého člověka, držgrešle, skrblíka</a:t>
            </a:r>
          </a:p>
          <a:p>
            <a:pPr lvl="0"/>
            <a:r>
              <a:rPr lang="cs-CZ" sz="5100" b="1" dirty="0"/>
              <a:t>hlavní hrdina bohatý lichvář </a:t>
            </a:r>
            <a:r>
              <a:rPr lang="cs-CZ" sz="5100" b="1" dirty="0" err="1"/>
              <a:t>Harpagon</a:t>
            </a:r>
            <a:r>
              <a:rPr lang="cs-CZ" sz="5100" b="1" dirty="0"/>
              <a:t> má 60 let</a:t>
            </a:r>
          </a:p>
          <a:p>
            <a:pPr lvl="0"/>
            <a:r>
              <a:rPr lang="cs-CZ" sz="5100" b="1" dirty="0"/>
              <a:t>je </a:t>
            </a:r>
            <a:r>
              <a:rPr lang="cs-CZ" sz="5100" b="1" dirty="0">
                <a:solidFill>
                  <a:srgbClr val="C00000"/>
                </a:solidFill>
              </a:rPr>
              <a:t>chorobně závislý na penězích </a:t>
            </a:r>
            <a:r>
              <a:rPr lang="cs-CZ" sz="5100" b="1" dirty="0"/>
              <a:t>– chtivý, lakomý, bezcitný</a:t>
            </a:r>
          </a:p>
          <a:p>
            <a:pPr lvl="0"/>
            <a:r>
              <a:rPr lang="cs-CZ" sz="5100" b="1" dirty="0">
                <a:solidFill>
                  <a:srgbClr val="C00000"/>
                </a:solidFill>
              </a:rPr>
              <a:t>pro peníze je schopen obětovat všechno, a to i štěstí svých dětí a vlastní důstojnost</a:t>
            </a:r>
          </a:p>
          <a:p>
            <a:pPr lvl="0"/>
            <a:r>
              <a:rPr lang="cs-CZ" sz="5100" b="1" dirty="0">
                <a:solidFill>
                  <a:srgbClr val="0033CC"/>
                </a:solidFill>
              </a:rPr>
              <a:t>ztráta peněz = tragédie, šílenství, ztráta smyslu života</a:t>
            </a:r>
          </a:p>
          <a:p>
            <a:pPr lvl="0"/>
            <a:r>
              <a:rPr lang="cs-CZ" sz="5100" b="1" dirty="0"/>
              <a:t>omezuje své děti</a:t>
            </a:r>
          </a:p>
          <a:p>
            <a:pPr lvl="0"/>
            <a:r>
              <a:rPr lang="cs-CZ" sz="5100" b="1" dirty="0"/>
              <a:t>okrádá služebnictvo</a:t>
            </a:r>
          </a:p>
          <a:p>
            <a:pPr lvl="0"/>
            <a:r>
              <a:rPr lang="cs-CZ" sz="5100" b="1" dirty="0"/>
              <a:t>intrikuje se vztahy svých dětí a jejich protějšky</a:t>
            </a:r>
          </a:p>
          <a:p>
            <a:endParaRPr lang="cs-CZ" sz="4600" dirty="0"/>
          </a:p>
          <a:p>
            <a:r>
              <a:rPr lang="cs-CZ" sz="5100" b="1" dirty="0" err="1">
                <a:solidFill>
                  <a:srgbClr val="C00000"/>
                </a:solidFill>
              </a:rPr>
              <a:t>Moliére</a:t>
            </a:r>
            <a:r>
              <a:rPr lang="cs-CZ" sz="5100" b="1" dirty="0">
                <a:solidFill>
                  <a:srgbClr val="C00000"/>
                </a:solidFill>
              </a:rPr>
              <a:t> chtěl dokázat, jak peníze deformují přirozené lidské vztahy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4900" b="1" dirty="0">
                <a:solidFill>
                  <a:srgbClr val="FF0000"/>
                </a:solidFill>
              </a:rPr>
              <a:t>MOLIÉRE – TARTUFFE </a:t>
            </a:r>
            <a:r>
              <a:rPr lang="cs-CZ" sz="4900" b="1" dirty="0"/>
              <a:t>(1664)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b="1" dirty="0">
                <a:solidFill>
                  <a:srgbClr val="C00000"/>
                </a:solidFill>
              </a:rPr>
              <a:t>trojaktovka, česky – </a:t>
            </a:r>
            <a:r>
              <a:rPr lang="cs-CZ" sz="2500" b="1" dirty="0" err="1">
                <a:solidFill>
                  <a:srgbClr val="C00000"/>
                </a:solidFill>
              </a:rPr>
              <a:t>Svatoušek</a:t>
            </a:r>
            <a:endParaRPr lang="cs-CZ" sz="2500" b="1" dirty="0">
              <a:solidFill>
                <a:srgbClr val="C00000"/>
              </a:solidFill>
            </a:endParaRPr>
          </a:p>
          <a:p>
            <a:r>
              <a:rPr lang="cs-CZ" sz="2500" b="1" dirty="0">
                <a:solidFill>
                  <a:srgbClr val="C00000"/>
                </a:solidFill>
              </a:rPr>
              <a:t>nejodvážnější </a:t>
            </a:r>
            <a:r>
              <a:rPr lang="cs-CZ" sz="2500" b="1" dirty="0" err="1">
                <a:solidFill>
                  <a:srgbClr val="C00000"/>
                </a:solidFill>
              </a:rPr>
              <a:t>Moliérovo</a:t>
            </a:r>
            <a:r>
              <a:rPr lang="cs-CZ" sz="2500" b="1" dirty="0">
                <a:solidFill>
                  <a:srgbClr val="C00000"/>
                </a:solidFill>
              </a:rPr>
              <a:t> dílo </a:t>
            </a:r>
            <a:r>
              <a:rPr lang="cs-CZ" sz="2500" b="1" dirty="0"/>
              <a:t>– zásadně změnilo jeho život – premiéra ve </a:t>
            </a:r>
            <a:r>
              <a:rPr lang="cs-CZ" sz="2500" b="1" dirty="0">
                <a:solidFill>
                  <a:srgbClr val="0000FF"/>
                </a:solidFill>
              </a:rPr>
              <a:t>Versailles</a:t>
            </a:r>
            <a:r>
              <a:rPr lang="cs-CZ" sz="2500" b="1" dirty="0"/>
              <a:t>, </a:t>
            </a:r>
            <a:r>
              <a:rPr lang="cs-CZ" sz="2500" b="1" dirty="0">
                <a:solidFill>
                  <a:srgbClr val="0000FF"/>
                </a:solidFill>
              </a:rPr>
              <a:t>následně její zákaz, obvinění z ateismu</a:t>
            </a:r>
          </a:p>
          <a:p>
            <a:r>
              <a:rPr lang="cs-CZ" sz="2500" b="1" dirty="0">
                <a:solidFill>
                  <a:srgbClr val="0000FF"/>
                </a:solidFill>
              </a:rPr>
              <a:t>hra namířena proti náboženskému fanatismu a pokrytectví, svatouškovství – znepřátelil si církev</a:t>
            </a:r>
          </a:p>
          <a:p>
            <a:pPr lvl="0"/>
            <a:r>
              <a:rPr lang="cs-CZ" sz="2500" b="1" dirty="0"/>
              <a:t>titulní postavou míří proti církvi a donašečskému systému jejich institucí</a:t>
            </a:r>
          </a:p>
          <a:p>
            <a:r>
              <a:rPr lang="cs-CZ" sz="2500" b="1" dirty="0"/>
              <a:t>komedii musel </a:t>
            </a:r>
            <a:r>
              <a:rPr lang="cs-CZ" sz="2500" b="1" dirty="0">
                <a:solidFill>
                  <a:srgbClr val="0000FF"/>
                </a:solidFill>
              </a:rPr>
              <a:t>dvakrát přepracovávat</a:t>
            </a:r>
          </a:p>
          <a:p>
            <a:r>
              <a:rPr lang="cs-CZ" sz="2500" b="1" dirty="0"/>
              <a:t>v době, kdy byla hra zakázána, ji </a:t>
            </a:r>
            <a:r>
              <a:rPr lang="cs-CZ" sz="2500" b="1" dirty="0" err="1"/>
              <a:t>Moliér</a:t>
            </a:r>
            <a:r>
              <a:rPr lang="cs-CZ" sz="2500" b="1" dirty="0"/>
              <a:t> </a:t>
            </a:r>
            <a:r>
              <a:rPr lang="cs-CZ" sz="2500" b="1" dirty="0">
                <a:solidFill>
                  <a:srgbClr val="0033CC"/>
                </a:solidFill>
              </a:rPr>
              <a:t>veřejně četl ve společenských salonech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MOLIÉRE – TARTUFFE </a:t>
            </a:r>
            <a:r>
              <a:rPr lang="cs-CZ" b="1" dirty="0"/>
              <a:t>(1664)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FABULE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Tartuffe</a:t>
            </a:r>
            <a:r>
              <a:rPr lang="cs-CZ" b="1" dirty="0"/>
              <a:t> získá důvěru měšťana </a:t>
            </a:r>
            <a:r>
              <a:rPr lang="cs-CZ" b="1" dirty="0" err="1">
                <a:solidFill>
                  <a:srgbClr val="C00000"/>
                </a:solidFill>
              </a:rPr>
              <a:t>Orgona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0033CC"/>
                </a:solidFill>
              </a:rPr>
              <a:t>Tartuffe </a:t>
            </a:r>
            <a:r>
              <a:rPr lang="cs-CZ" b="1" dirty="0" err="1">
                <a:solidFill>
                  <a:srgbClr val="0033CC"/>
                </a:solidFill>
              </a:rPr>
              <a:t>Orgona</a:t>
            </a:r>
            <a:r>
              <a:rPr lang="cs-CZ" b="1" dirty="0">
                <a:solidFill>
                  <a:srgbClr val="0033CC"/>
                </a:solidFill>
              </a:rPr>
              <a:t> ovládá a postupně získá vliv nad jeho majetkem i rodinou</a:t>
            </a:r>
            <a:r>
              <a:rPr lang="cs-CZ" b="1" dirty="0"/>
              <a:t> (překazí sňatek </a:t>
            </a:r>
            <a:r>
              <a:rPr lang="cs-CZ" b="1" dirty="0" err="1"/>
              <a:t>Orgonovy</a:t>
            </a:r>
            <a:r>
              <a:rPr lang="cs-CZ" b="1" dirty="0"/>
              <a:t> dcery…)</a:t>
            </a:r>
          </a:p>
          <a:p>
            <a:r>
              <a:rPr lang="cs-CZ" b="1" dirty="0" err="1"/>
              <a:t>Orgon</a:t>
            </a:r>
            <a:r>
              <a:rPr lang="cs-CZ" b="1" dirty="0"/>
              <a:t> podlehne jeho vlivu a nechá na něj přepsat všechen svůj majetek</a:t>
            </a:r>
          </a:p>
          <a:p>
            <a:r>
              <a:rPr lang="cs-CZ" b="1" dirty="0">
                <a:solidFill>
                  <a:srgbClr val="FF0000"/>
                </a:solidFill>
              </a:rPr>
              <a:t>zvrat v ději - díky intrice </a:t>
            </a:r>
            <a:r>
              <a:rPr lang="cs-CZ" b="1" dirty="0"/>
              <a:t>vyslechne </a:t>
            </a:r>
            <a:r>
              <a:rPr lang="cs-CZ" b="1" dirty="0" err="1"/>
              <a:t>Orgon</a:t>
            </a:r>
            <a:r>
              <a:rPr lang="cs-CZ" b="1" dirty="0"/>
              <a:t> pod stolem Tartuffovy milostné návrhy </a:t>
            </a:r>
            <a:r>
              <a:rPr lang="cs-CZ" b="1" dirty="0" err="1"/>
              <a:t>Orgonově</a:t>
            </a:r>
            <a:r>
              <a:rPr lang="cs-CZ" b="1" dirty="0"/>
              <a:t> ženě</a:t>
            </a:r>
          </a:p>
          <a:p>
            <a:r>
              <a:rPr lang="cs-CZ" b="1" dirty="0" err="1"/>
              <a:t>Orgon</a:t>
            </a:r>
            <a:r>
              <a:rPr lang="cs-CZ" b="1" dirty="0"/>
              <a:t> chce, aby Tartuffe odešel z jeho domu, ten už ale celý dům vlastní</a:t>
            </a:r>
          </a:p>
          <a:p>
            <a:r>
              <a:rPr lang="cs-CZ" b="1" dirty="0"/>
              <a:t>Tartuffe na </a:t>
            </a:r>
            <a:r>
              <a:rPr lang="cs-CZ" b="1" dirty="0" err="1"/>
              <a:t>Orgona</a:t>
            </a:r>
            <a:r>
              <a:rPr lang="cs-CZ" b="1" dirty="0"/>
              <a:t> posílá exekutory a obviňuje ho z velezrady</a:t>
            </a:r>
          </a:p>
          <a:p>
            <a:r>
              <a:rPr lang="cs-CZ" b="1" dirty="0">
                <a:solidFill>
                  <a:srgbClr val="0033CC"/>
                </a:solidFill>
              </a:rPr>
              <a:t>za </a:t>
            </a:r>
            <a:r>
              <a:rPr lang="cs-CZ" b="1" dirty="0" err="1">
                <a:solidFill>
                  <a:srgbClr val="0033CC"/>
                </a:solidFill>
              </a:rPr>
              <a:t>Orgona</a:t>
            </a:r>
            <a:r>
              <a:rPr lang="cs-CZ" b="1" dirty="0">
                <a:solidFill>
                  <a:srgbClr val="0033CC"/>
                </a:solidFill>
              </a:rPr>
              <a:t> se ale nakonec postaví samotný král a zachrání tak jeho čest i majetek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MOLIÉRE – ZDRAVÝ NEMOCNÝ </a:t>
            </a:r>
            <a:r>
              <a:rPr lang="cs-CZ" b="1" dirty="0"/>
              <a:t>(1673)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Autofit/>
          </a:bodyPr>
          <a:lstStyle/>
          <a:p>
            <a:r>
              <a:rPr lang="cs-CZ" sz="2000" b="1" dirty="0"/>
              <a:t>hlavní postava – měšťan </a:t>
            </a:r>
            <a:r>
              <a:rPr lang="cs-CZ" sz="2000" b="1" dirty="0" err="1">
                <a:solidFill>
                  <a:srgbClr val="0033CC"/>
                </a:solidFill>
              </a:rPr>
              <a:t>Argan</a:t>
            </a:r>
            <a:endParaRPr lang="cs-CZ" sz="2000" b="1" dirty="0">
              <a:solidFill>
                <a:srgbClr val="0033CC"/>
              </a:solidFill>
            </a:endParaRPr>
          </a:p>
          <a:p>
            <a:r>
              <a:rPr lang="cs-CZ" sz="2000" b="1" dirty="0" err="1"/>
              <a:t>Argan</a:t>
            </a:r>
            <a:r>
              <a:rPr lang="cs-CZ" sz="2000" b="1" dirty="0"/>
              <a:t> si za peníze koupil krásnou mladou ženu (podlou vypočítavou </a:t>
            </a:r>
            <a:r>
              <a:rPr lang="cs-CZ" sz="2000" b="1" dirty="0">
                <a:solidFill>
                  <a:srgbClr val="0033CC"/>
                </a:solidFill>
              </a:rPr>
              <a:t>Belinu</a:t>
            </a:r>
            <a:r>
              <a:rPr lang="cs-CZ" sz="2000" b="1" dirty="0"/>
              <a:t>), chce si koupit i zdraví</a:t>
            </a:r>
          </a:p>
          <a:p>
            <a:r>
              <a:rPr lang="cs-CZ" sz="2000" b="1" dirty="0"/>
              <a:t>všechno a všichni se musí otáčet kolem něj</a:t>
            </a:r>
          </a:p>
          <a:p>
            <a:r>
              <a:rPr lang="cs-CZ" sz="2000" b="1" dirty="0" err="1"/>
              <a:t>Argan</a:t>
            </a:r>
            <a:r>
              <a:rPr lang="cs-CZ" sz="2000" b="1" dirty="0"/>
              <a:t> je hypochondr, tyranizuje své okolí, jen aby ušetřil peníze za léčbu</a:t>
            </a:r>
          </a:p>
          <a:p>
            <a:r>
              <a:rPr lang="cs-CZ" sz="2000" b="1" dirty="0"/>
              <a:t>nutí svou dceru </a:t>
            </a:r>
            <a:r>
              <a:rPr lang="cs-CZ" sz="2000" b="1" dirty="0">
                <a:solidFill>
                  <a:srgbClr val="0033CC"/>
                </a:solidFill>
              </a:rPr>
              <a:t>Angeliku</a:t>
            </a:r>
            <a:r>
              <a:rPr lang="cs-CZ" sz="2000" b="1" dirty="0"/>
              <a:t>, aby si vzala za muže lékaře</a:t>
            </a:r>
          </a:p>
          <a:p>
            <a:r>
              <a:rPr lang="cs-CZ" sz="2100" b="1" dirty="0">
                <a:solidFill>
                  <a:srgbClr val="C00000"/>
                </a:solidFill>
              </a:rPr>
              <a:t>nepomáhají rozumové argumenty, vše se řeší lstí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/>
              <a:t> </a:t>
            </a:r>
            <a:r>
              <a:rPr lang="cs-CZ" sz="2100" b="1" dirty="0">
                <a:solidFill>
                  <a:srgbClr val="0000FF"/>
                </a:solidFill>
              </a:rPr>
              <a:t>služebná </a:t>
            </a:r>
            <a:r>
              <a:rPr lang="cs-CZ" sz="2100" b="1" dirty="0" err="1">
                <a:solidFill>
                  <a:srgbClr val="0000FF"/>
                </a:solidFill>
              </a:rPr>
              <a:t>Toinetta</a:t>
            </a:r>
            <a:r>
              <a:rPr lang="cs-CZ" sz="2100" b="1" dirty="0"/>
              <a:t>, která se snaží pomoct Angelice a jejímu milému </a:t>
            </a:r>
            <a:r>
              <a:rPr lang="cs-CZ" sz="2100" b="1" dirty="0" err="1"/>
              <a:t>Kleantovi</a:t>
            </a:r>
            <a:endParaRPr lang="cs-CZ" sz="2100" b="1" dirty="0"/>
          </a:p>
          <a:p>
            <a:pPr>
              <a:buFont typeface="Wingdings" pitchFamily="2" charset="2"/>
              <a:buChar char="Ø"/>
            </a:pPr>
            <a:r>
              <a:rPr lang="cs-CZ" sz="2200" b="1" dirty="0" err="1">
                <a:solidFill>
                  <a:srgbClr val="0000FF"/>
                </a:solidFill>
              </a:rPr>
              <a:t>Argan</a:t>
            </a:r>
            <a:r>
              <a:rPr lang="cs-CZ" sz="2200" b="1" dirty="0">
                <a:solidFill>
                  <a:srgbClr val="0000FF"/>
                </a:solidFill>
              </a:rPr>
              <a:t> dělá, že je mrtev – Belina se těší, že bude mít peníze (chce mu ukrást klíče od truhly, </a:t>
            </a:r>
            <a:r>
              <a:rPr lang="cs-CZ" sz="2200" b="1" dirty="0" err="1">
                <a:solidFill>
                  <a:srgbClr val="0000FF"/>
                </a:solidFill>
              </a:rPr>
              <a:t>Argan</a:t>
            </a:r>
            <a:r>
              <a:rPr lang="cs-CZ" sz="2200" b="1" dirty="0">
                <a:solidFill>
                  <a:srgbClr val="0000FF"/>
                </a:solidFill>
              </a:rPr>
              <a:t> ji ale chytí za ruku, Belina uteče z pokoje), Angelika pláče nad smrtí otce</a:t>
            </a:r>
          </a:p>
          <a:p>
            <a:pPr>
              <a:buFont typeface="Wingdings" pitchFamily="2" charset="2"/>
              <a:buChar char="Ø"/>
            </a:pPr>
            <a:r>
              <a:rPr lang="cs-CZ" sz="2200" b="1" dirty="0" err="1">
                <a:solidFill>
                  <a:srgbClr val="C00000"/>
                </a:solidFill>
              </a:rPr>
              <a:t>Argan</a:t>
            </a:r>
            <a:r>
              <a:rPr lang="cs-CZ" sz="2200" b="1" dirty="0">
                <a:solidFill>
                  <a:srgbClr val="C00000"/>
                </a:solidFill>
              </a:rPr>
              <a:t> souhlasí se zasnoubením Angeliky a </a:t>
            </a:r>
            <a:r>
              <a:rPr lang="cs-CZ" sz="2200" b="1" dirty="0" err="1">
                <a:solidFill>
                  <a:srgbClr val="C00000"/>
                </a:solidFill>
              </a:rPr>
              <a:t>Kleanta</a:t>
            </a:r>
            <a:r>
              <a:rPr lang="cs-CZ" sz="2200" b="1" dirty="0">
                <a:solidFill>
                  <a:srgbClr val="C00000"/>
                </a:solidFill>
              </a:rPr>
              <a:t>, </a:t>
            </a:r>
            <a:r>
              <a:rPr lang="cs-CZ" sz="2200" b="1" dirty="0" err="1">
                <a:solidFill>
                  <a:srgbClr val="C00000"/>
                </a:solidFill>
              </a:rPr>
              <a:t>Kleant</a:t>
            </a:r>
            <a:r>
              <a:rPr lang="cs-CZ" sz="2200" b="1" dirty="0">
                <a:solidFill>
                  <a:srgbClr val="C00000"/>
                </a:solidFill>
              </a:rPr>
              <a:t> se ale musí stát lékařem</a:t>
            </a:r>
          </a:p>
          <a:p>
            <a:pPr>
              <a:buFont typeface="Wingdings" pitchFamily="2" charset="2"/>
              <a:buChar char="Ø"/>
            </a:pPr>
            <a:r>
              <a:rPr lang="cs-CZ" sz="2000" b="1" dirty="0">
                <a:solidFill>
                  <a:srgbClr val="0033CC"/>
                </a:solidFill>
              </a:rPr>
              <a:t>jména postav umocňují komiku </a:t>
            </a:r>
            <a:r>
              <a:rPr lang="cs-CZ" sz="2000" b="1" dirty="0"/>
              <a:t>– </a:t>
            </a:r>
            <a:r>
              <a:rPr lang="cs-CZ" sz="2000" b="1" dirty="0" err="1"/>
              <a:t>Diaforus</a:t>
            </a:r>
            <a:r>
              <a:rPr lang="cs-CZ" sz="2000" b="1" dirty="0"/>
              <a:t> (průjem), </a:t>
            </a:r>
            <a:r>
              <a:rPr lang="cs-CZ" sz="2000" b="1" dirty="0" err="1"/>
              <a:t>Purgon</a:t>
            </a:r>
            <a:r>
              <a:rPr lang="cs-CZ" sz="2000" b="1" dirty="0"/>
              <a:t> (projímadlo)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MOLIÉRE – MISANTROP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5 dějství, veršovaná autobiografická hra</a:t>
            </a:r>
          </a:p>
          <a:p>
            <a:r>
              <a:rPr lang="cs-CZ" b="1" dirty="0"/>
              <a:t>děj zasazen do Paříže</a:t>
            </a:r>
          </a:p>
          <a:p>
            <a:r>
              <a:rPr lang="cs-CZ" b="1" dirty="0"/>
              <a:t>v hlavní postavě </a:t>
            </a:r>
            <a:r>
              <a:rPr lang="cs-CZ" b="1" dirty="0" err="1"/>
              <a:t>Moliére</a:t>
            </a:r>
            <a:r>
              <a:rPr lang="cs-CZ" b="1" dirty="0"/>
              <a:t> ztvárnil sám sebe – </a:t>
            </a:r>
            <a:r>
              <a:rPr lang="cs-CZ" b="1" dirty="0">
                <a:solidFill>
                  <a:srgbClr val="0033CC"/>
                </a:solidFill>
              </a:rPr>
              <a:t>člověk, který neumí jednat s lidmi, není schopen dodržovat dvorní konvence, je smutný a znechucený životem</a:t>
            </a:r>
          </a:p>
          <a:p>
            <a:pPr lvl="0"/>
            <a:r>
              <a:rPr lang="cs-CZ" b="1" dirty="0"/>
              <a:t>hlavní hrdina je </a:t>
            </a:r>
            <a:r>
              <a:rPr lang="cs-CZ" b="1" dirty="0" err="1"/>
              <a:t>Alcest</a:t>
            </a:r>
            <a:r>
              <a:rPr lang="cs-CZ" b="1" dirty="0"/>
              <a:t> – typ vzdělance, citlivého člověka, zastánce pravdy, z něhož společnost učiní </a:t>
            </a:r>
            <a:r>
              <a:rPr lang="cs-CZ" b="1" dirty="0">
                <a:solidFill>
                  <a:srgbClr val="C00000"/>
                </a:solidFill>
              </a:rPr>
              <a:t>nepřítele lidstva (misantropa)</a:t>
            </a:r>
          </a:p>
          <a:p>
            <a:pPr lvl="0"/>
            <a:r>
              <a:rPr lang="cs-CZ" b="1" dirty="0" err="1"/>
              <a:t>Alcest</a:t>
            </a:r>
            <a:r>
              <a:rPr lang="cs-CZ" b="1" dirty="0"/>
              <a:t> poznává přetvářku, faleš, vypočítavost šlechty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SVĚTOVÝ 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17. – 18.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sz="5900" b="1" dirty="0"/>
              <a:t>navazuje na baroko</a:t>
            </a:r>
          </a:p>
          <a:p>
            <a:pPr lvl="0"/>
            <a:r>
              <a:rPr lang="cs-CZ" sz="5900" b="1" dirty="0">
                <a:solidFill>
                  <a:srgbClr val="C00000"/>
                </a:solidFill>
              </a:rPr>
              <a:t>vznikl ve Francii v 17. st.</a:t>
            </a:r>
            <a:r>
              <a:rPr lang="cs-CZ" sz="5900" b="1" dirty="0"/>
              <a:t>, rozvinul se </a:t>
            </a:r>
            <a:r>
              <a:rPr lang="cs-CZ" sz="5900" b="1" dirty="0">
                <a:solidFill>
                  <a:srgbClr val="0000FF"/>
                </a:solidFill>
              </a:rPr>
              <a:t>za Ludvíka XIV. </a:t>
            </a:r>
            <a:r>
              <a:rPr lang="cs-CZ" sz="5900" b="1" dirty="0"/>
              <a:t>(krále Slunce), v průběhu </a:t>
            </a:r>
            <a:r>
              <a:rPr lang="cs-CZ" sz="5900" b="1" dirty="0">
                <a:solidFill>
                  <a:srgbClr val="C00000"/>
                </a:solidFill>
              </a:rPr>
              <a:t>18. st. se rozšířil do celé Evropy </a:t>
            </a:r>
            <a:r>
              <a:rPr lang="cs-CZ" sz="5900" b="1" dirty="0"/>
              <a:t>(rozvoj absolutistických monarchií v Evropě)</a:t>
            </a:r>
          </a:p>
          <a:p>
            <a:pPr lvl="0"/>
            <a:r>
              <a:rPr lang="cs-CZ" sz="5900" dirty="0"/>
              <a:t>z latinského </a:t>
            </a:r>
            <a:r>
              <a:rPr lang="cs-CZ" sz="5900" b="1" dirty="0" err="1"/>
              <a:t>classicus</a:t>
            </a:r>
            <a:r>
              <a:rPr lang="cs-CZ" sz="5900" dirty="0"/>
              <a:t> – </a:t>
            </a:r>
            <a:r>
              <a:rPr lang="cs-CZ" sz="5900" b="1" dirty="0">
                <a:solidFill>
                  <a:srgbClr val="0000FF"/>
                </a:solidFill>
              </a:rPr>
              <a:t>vzorný, vynikající</a:t>
            </a:r>
          </a:p>
          <a:p>
            <a:r>
              <a:rPr lang="cs-CZ" sz="5900" b="1" dirty="0"/>
              <a:t>chce zobrazit „člověka vůbec“ </a:t>
            </a:r>
            <a:r>
              <a:rPr lang="cs-CZ" sz="5900" dirty="0"/>
              <a:t>– </a:t>
            </a:r>
            <a:r>
              <a:rPr lang="cs-CZ" sz="5900" b="1" dirty="0">
                <a:solidFill>
                  <a:srgbClr val="C00000"/>
                </a:solidFill>
              </a:rPr>
              <a:t>různé lidské charaktery nadčasově pojaté </a:t>
            </a:r>
            <a:r>
              <a:rPr lang="cs-CZ" sz="5900" b="1" dirty="0"/>
              <a:t>(padouch, lakomec…)</a:t>
            </a:r>
          </a:p>
          <a:p>
            <a:pPr lvl="0"/>
            <a:r>
              <a:rPr lang="cs-CZ" sz="5900" dirty="0"/>
              <a:t>klasicismus se hlásil k </a:t>
            </a:r>
            <a:r>
              <a:rPr lang="cs-CZ" sz="5900" b="1" dirty="0">
                <a:solidFill>
                  <a:srgbClr val="0000FF"/>
                </a:solidFill>
              </a:rPr>
              <a:t>filosofickým východiskům </a:t>
            </a:r>
            <a:r>
              <a:rPr lang="cs-CZ" sz="5900" b="1" dirty="0">
                <a:solidFill>
                  <a:srgbClr val="C00000"/>
                </a:solidFill>
              </a:rPr>
              <a:t>racionalismu</a:t>
            </a:r>
            <a:r>
              <a:rPr lang="cs-CZ" sz="5900" b="1" dirty="0">
                <a:solidFill>
                  <a:srgbClr val="0000FF"/>
                </a:solidFill>
              </a:rPr>
              <a:t> (důraz na rozum)</a:t>
            </a:r>
          </a:p>
          <a:p>
            <a:pPr lvl="0"/>
            <a:r>
              <a:rPr lang="cs-CZ" sz="6300" b="1" dirty="0">
                <a:solidFill>
                  <a:srgbClr val="FF0000"/>
                </a:solidFill>
              </a:rPr>
              <a:t>vychází z antiky, základem je pevný systém estetických pravidel a norem</a:t>
            </a:r>
          </a:p>
          <a:p>
            <a:pPr lvl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FRANCOUZSKÝ 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JEAN RACINE </a:t>
            </a:r>
            <a:r>
              <a:rPr lang="cs-CZ" b="1" dirty="0"/>
              <a:t>(</a:t>
            </a:r>
            <a:r>
              <a:rPr lang="cs-CZ" b="1" dirty="0" err="1"/>
              <a:t>žan</a:t>
            </a:r>
            <a:r>
              <a:rPr lang="cs-CZ" b="1" dirty="0"/>
              <a:t> </a:t>
            </a:r>
            <a:r>
              <a:rPr lang="cs-CZ" b="1" dirty="0" err="1"/>
              <a:t>rasin</a:t>
            </a:r>
            <a:r>
              <a:rPr lang="cs-CZ" b="1" dirty="0"/>
              <a:t>) (1639 – 1699)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5900" b="1" dirty="0"/>
              <a:t>francouzský dramatik, </a:t>
            </a:r>
            <a:r>
              <a:rPr lang="cs-CZ" sz="5900" b="1" dirty="0">
                <a:solidFill>
                  <a:srgbClr val="C00000"/>
                </a:solidFill>
              </a:rPr>
              <a:t>tvůrce psychologické tragédie</a:t>
            </a:r>
          </a:p>
          <a:p>
            <a:r>
              <a:rPr lang="cs-CZ" sz="5900" b="1" dirty="0"/>
              <a:t>patří k nejvýznamnější trojici vrcholné francouzské dramatické tvorby 17. století (+ </a:t>
            </a:r>
            <a:r>
              <a:rPr lang="cs-CZ" sz="5900" b="1" err="1"/>
              <a:t>Moliére</a:t>
            </a:r>
            <a:r>
              <a:rPr lang="cs-CZ" sz="5900" b="1"/>
              <a:t> a Corneille)</a:t>
            </a:r>
            <a:endParaRPr lang="cs-CZ" sz="5900" b="1" dirty="0"/>
          </a:p>
          <a:p>
            <a:r>
              <a:rPr lang="cs-CZ" sz="5900" b="1" dirty="0">
                <a:solidFill>
                  <a:srgbClr val="0033CC"/>
                </a:solidFill>
              </a:rPr>
              <a:t>náměty čerpal z</a:t>
            </a:r>
            <a:r>
              <a:rPr lang="cs-CZ" sz="5900" b="1" dirty="0">
                <a:solidFill>
                  <a:srgbClr val="C00000"/>
                </a:solidFill>
              </a:rPr>
              <a:t> antiky</a:t>
            </a:r>
            <a:r>
              <a:rPr lang="cs-CZ" sz="5900" b="1" dirty="0">
                <a:solidFill>
                  <a:srgbClr val="0033CC"/>
                </a:solidFill>
              </a:rPr>
              <a:t>, ale psal o </a:t>
            </a:r>
            <a:r>
              <a:rPr lang="cs-CZ" sz="5900" b="1" dirty="0">
                <a:solidFill>
                  <a:srgbClr val="C00000"/>
                </a:solidFill>
              </a:rPr>
              <a:t>soudobých problémech</a:t>
            </a:r>
          </a:p>
          <a:p>
            <a:pPr lvl="0"/>
            <a:r>
              <a:rPr lang="cs-CZ" sz="5900" b="1" dirty="0" err="1">
                <a:solidFill>
                  <a:srgbClr val="0033CC"/>
                </a:solidFill>
              </a:rPr>
              <a:t>Moliére</a:t>
            </a:r>
            <a:r>
              <a:rPr lang="cs-CZ" sz="5900" b="1" dirty="0">
                <a:solidFill>
                  <a:srgbClr val="0033CC"/>
                </a:solidFill>
              </a:rPr>
              <a:t> byl jeho blízký přítel </a:t>
            </a:r>
            <a:r>
              <a:rPr lang="cs-CZ" sz="5900" b="1" dirty="0"/>
              <a:t>(jako první mu uvedl jeho první hru </a:t>
            </a:r>
            <a:r>
              <a:rPr lang="cs-CZ" sz="5900" b="1" dirty="0" err="1"/>
              <a:t>Thébanka</a:t>
            </a:r>
            <a:r>
              <a:rPr lang="cs-CZ" sz="5900" b="1" dirty="0"/>
              <a:t>)</a:t>
            </a:r>
          </a:p>
          <a:p>
            <a:pPr lvl="0"/>
            <a:r>
              <a:rPr lang="cs-CZ" sz="5900" b="1" dirty="0"/>
              <a:t>z </a:t>
            </a:r>
            <a:r>
              <a:rPr lang="cs-CZ" sz="5900" b="1" dirty="0" err="1"/>
              <a:t>Moliérovy</a:t>
            </a:r>
            <a:r>
              <a:rPr lang="cs-CZ" sz="5900" b="1" dirty="0"/>
              <a:t> divadelní společnosti </a:t>
            </a:r>
            <a:r>
              <a:rPr lang="cs-CZ" sz="5900" b="1" dirty="0" err="1">
                <a:solidFill>
                  <a:srgbClr val="C00000"/>
                </a:solidFill>
              </a:rPr>
              <a:t>Palais</a:t>
            </a:r>
            <a:r>
              <a:rPr lang="cs-CZ" sz="5900" b="1" dirty="0">
                <a:solidFill>
                  <a:srgbClr val="C00000"/>
                </a:solidFill>
              </a:rPr>
              <a:t>-</a:t>
            </a:r>
            <a:r>
              <a:rPr lang="cs-CZ" sz="5900" b="1" dirty="0" err="1">
                <a:solidFill>
                  <a:srgbClr val="C00000"/>
                </a:solidFill>
              </a:rPr>
              <a:t>Royal</a:t>
            </a:r>
            <a:r>
              <a:rPr lang="cs-CZ" sz="5900" b="1" dirty="0"/>
              <a:t> pak ale přešel ke konkurenční divadelní společnosti</a:t>
            </a:r>
          </a:p>
          <a:p>
            <a:pPr lvl="0"/>
            <a:r>
              <a:rPr lang="cs-CZ" sz="5900" b="1" dirty="0"/>
              <a:t>1673 – na přání Ludvíka XIV. se stal členem </a:t>
            </a:r>
            <a:r>
              <a:rPr lang="cs-CZ" sz="5900" b="1" dirty="0">
                <a:solidFill>
                  <a:srgbClr val="C00000"/>
                </a:solidFill>
              </a:rPr>
              <a:t>Francouzské akademie</a:t>
            </a:r>
          </a:p>
          <a:p>
            <a:pPr lvl="0"/>
            <a:r>
              <a:rPr lang="cs-CZ" sz="5900" b="1" dirty="0">
                <a:solidFill>
                  <a:srgbClr val="0000FF"/>
                </a:solidFill>
              </a:rPr>
              <a:t>z veřejného života se stáhl r. 1681 po skandálu vyvolaném jeho hrou </a:t>
            </a:r>
            <a:r>
              <a:rPr lang="cs-CZ" sz="5900" b="1" dirty="0" err="1">
                <a:solidFill>
                  <a:srgbClr val="0000FF"/>
                </a:solidFill>
              </a:rPr>
              <a:t>Faidra</a:t>
            </a:r>
            <a:endParaRPr lang="cs-CZ" sz="5900" b="1" dirty="0">
              <a:solidFill>
                <a:srgbClr val="0000FF"/>
              </a:solidFill>
            </a:endParaRPr>
          </a:p>
          <a:p>
            <a:pPr lvl="0"/>
            <a:endParaRPr lang="cs-CZ" b="1" dirty="0"/>
          </a:p>
          <a:p>
            <a:pPr lvl="0">
              <a:buNone/>
            </a:pPr>
            <a:endParaRPr lang="cs-CZ" b="1" dirty="0"/>
          </a:p>
          <a:p>
            <a:pPr lvl="0">
              <a:buNone/>
            </a:pPr>
            <a:endParaRPr lang="cs-CZ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JEAN RACINE – FAIDRA </a:t>
            </a:r>
            <a:r>
              <a:rPr lang="cs-CZ" b="1" dirty="0"/>
              <a:t>(1677)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b="1" dirty="0"/>
              <a:t>děj se odehrává ve </a:t>
            </a:r>
            <a:r>
              <a:rPr lang="cs-CZ" b="1" dirty="0">
                <a:solidFill>
                  <a:srgbClr val="0000FF"/>
                </a:solidFill>
              </a:rPr>
              <a:t>starém Řecku </a:t>
            </a:r>
          </a:p>
          <a:p>
            <a:pPr lvl="0"/>
            <a:r>
              <a:rPr lang="cs-CZ" b="1" dirty="0" err="1">
                <a:solidFill>
                  <a:srgbClr val="C00000"/>
                </a:solidFill>
              </a:rPr>
              <a:t>Faidra</a:t>
            </a:r>
            <a:r>
              <a:rPr lang="cs-CZ" b="1" dirty="0"/>
              <a:t> </a:t>
            </a:r>
            <a:r>
              <a:rPr lang="cs-CZ" b="1" dirty="0">
                <a:solidFill>
                  <a:srgbClr val="0033CC"/>
                </a:solidFill>
              </a:rPr>
              <a:t>je druhá žena athénského krále </a:t>
            </a:r>
            <a:r>
              <a:rPr lang="cs-CZ" b="1" dirty="0" err="1">
                <a:solidFill>
                  <a:srgbClr val="C00000"/>
                </a:solidFill>
              </a:rPr>
              <a:t>Thesea</a:t>
            </a:r>
            <a:endParaRPr lang="cs-CZ" b="1" dirty="0">
              <a:solidFill>
                <a:srgbClr val="C00000"/>
              </a:solidFill>
            </a:endParaRPr>
          </a:p>
          <a:p>
            <a:pPr lvl="0"/>
            <a:r>
              <a:rPr lang="cs-CZ" b="1" dirty="0"/>
              <a:t>zamiluje se do </a:t>
            </a:r>
            <a:r>
              <a:rPr lang="cs-CZ" b="1" dirty="0">
                <a:solidFill>
                  <a:srgbClr val="0033CC"/>
                </a:solidFill>
              </a:rPr>
              <a:t>nevlastního syna </a:t>
            </a:r>
            <a:r>
              <a:rPr lang="cs-CZ" b="1" dirty="0" err="1">
                <a:solidFill>
                  <a:srgbClr val="C00000"/>
                </a:solidFill>
              </a:rPr>
              <a:t>Hyppolyta</a:t>
            </a:r>
            <a:r>
              <a:rPr lang="cs-CZ" b="1" dirty="0"/>
              <a:t>, vyzná mu lásku, když se dozví o údajné smrti manžela </a:t>
            </a:r>
          </a:p>
          <a:p>
            <a:pPr lvl="0"/>
            <a:r>
              <a:rPr lang="cs-CZ" b="1" dirty="0" err="1"/>
              <a:t>Hyppolytos</a:t>
            </a:r>
            <a:r>
              <a:rPr lang="cs-CZ" b="1" dirty="0"/>
              <a:t> ji odmítne – miluje </a:t>
            </a:r>
            <a:r>
              <a:rPr lang="cs-CZ" b="1" dirty="0" err="1">
                <a:solidFill>
                  <a:srgbClr val="C00000"/>
                </a:solidFill>
              </a:rPr>
              <a:t>Avicii</a:t>
            </a:r>
            <a:endParaRPr lang="cs-CZ" b="1" dirty="0">
              <a:solidFill>
                <a:srgbClr val="C00000"/>
              </a:solidFill>
            </a:endParaRPr>
          </a:p>
          <a:p>
            <a:pPr lvl="0"/>
            <a:r>
              <a:rPr lang="cs-CZ" b="1" dirty="0" err="1"/>
              <a:t>Theseus</a:t>
            </a:r>
            <a:r>
              <a:rPr lang="cs-CZ" b="1" dirty="0"/>
              <a:t> se vrací a věří tomu, že se jeho syn pokusil zneuctít </a:t>
            </a:r>
            <a:r>
              <a:rPr lang="cs-CZ" b="1" dirty="0" err="1"/>
              <a:t>Faidru</a:t>
            </a:r>
            <a:r>
              <a:rPr lang="cs-CZ" b="1" dirty="0"/>
              <a:t> (prosí bohy o potrestání viníků)</a:t>
            </a:r>
          </a:p>
          <a:p>
            <a:pPr lvl="0"/>
            <a:r>
              <a:rPr lang="cs-CZ" b="1" dirty="0" err="1">
                <a:solidFill>
                  <a:srgbClr val="0000FF"/>
                </a:solidFill>
              </a:rPr>
              <a:t>Hyppolytos</a:t>
            </a:r>
            <a:r>
              <a:rPr lang="cs-CZ" b="1" dirty="0"/>
              <a:t> není ničím vinen, přesto je vyhnán svým otcem ze země, umírá – </a:t>
            </a:r>
            <a:r>
              <a:rPr lang="cs-CZ" b="1" dirty="0">
                <a:solidFill>
                  <a:srgbClr val="0000FF"/>
                </a:solidFill>
              </a:rPr>
              <a:t>roztrhán splašenými koňmi</a:t>
            </a:r>
            <a:endParaRPr lang="cs-CZ" b="1" dirty="0"/>
          </a:p>
          <a:p>
            <a:pPr lvl="0"/>
            <a:r>
              <a:rPr lang="cs-CZ" b="1" dirty="0" err="1">
                <a:solidFill>
                  <a:srgbClr val="0000FF"/>
                </a:solidFill>
              </a:rPr>
              <a:t>Faidra</a:t>
            </a:r>
            <a:r>
              <a:rPr lang="cs-CZ" b="1" dirty="0"/>
              <a:t> nemůže unést vinu - </a:t>
            </a:r>
            <a:r>
              <a:rPr lang="cs-CZ" b="1" dirty="0">
                <a:solidFill>
                  <a:srgbClr val="0000FF"/>
                </a:solidFill>
              </a:rPr>
              <a:t>vypije nápoj s jedem a přizná se ke své vině</a:t>
            </a:r>
          </a:p>
          <a:p>
            <a:pPr lvl="0"/>
            <a:r>
              <a:rPr lang="cs-CZ" b="1" dirty="0"/>
              <a:t>spoluvinice </a:t>
            </a:r>
            <a:r>
              <a:rPr lang="cs-CZ" b="1" dirty="0">
                <a:solidFill>
                  <a:srgbClr val="0033CC"/>
                </a:solidFill>
              </a:rPr>
              <a:t>chůva</a:t>
            </a:r>
            <a:r>
              <a:rPr lang="cs-CZ" b="1" dirty="0"/>
              <a:t> </a:t>
            </a:r>
            <a:r>
              <a:rPr lang="cs-CZ" b="1" dirty="0" err="1">
                <a:solidFill>
                  <a:srgbClr val="C00000"/>
                </a:solidFill>
              </a:rPr>
              <a:t>Oinona</a:t>
            </a:r>
            <a:r>
              <a:rPr lang="cs-CZ" b="1" dirty="0"/>
              <a:t> </a:t>
            </a:r>
            <a:r>
              <a:rPr lang="cs-CZ" b="1" dirty="0">
                <a:solidFill>
                  <a:srgbClr val="0000FF"/>
                </a:solidFill>
              </a:rPr>
              <a:t>skočí do mořských vln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JEAN RACINE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jeho přínos spočívá ve způsobu zpracování antické látky </a:t>
            </a:r>
          </a:p>
          <a:p>
            <a:r>
              <a:rPr lang="cs-CZ" b="1" dirty="0">
                <a:solidFill>
                  <a:srgbClr val="0033CC"/>
                </a:solidFill>
              </a:rPr>
              <a:t>zjednodušuje děj tragédie, potlačuje mýtus</a:t>
            </a:r>
          </a:p>
          <a:p>
            <a:r>
              <a:rPr lang="cs-CZ" b="1" dirty="0"/>
              <a:t>soustřeďuje se </a:t>
            </a:r>
            <a:r>
              <a:rPr lang="cs-CZ" b="1" dirty="0">
                <a:solidFill>
                  <a:srgbClr val="C00000"/>
                </a:solidFill>
              </a:rPr>
              <a:t>na vnitřní drama, které se odehrává v samotných postavách</a:t>
            </a:r>
          </a:p>
          <a:p>
            <a:r>
              <a:rPr lang="cs-CZ" b="1" dirty="0">
                <a:solidFill>
                  <a:srgbClr val="0000FF"/>
                </a:solidFill>
              </a:rPr>
              <a:t>lidé jsou v jeho hrách zmítáni svými pudy a vášněmi </a:t>
            </a:r>
            <a:r>
              <a:rPr lang="cs-CZ" b="1" dirty="0"/>
              <a:t>– </a:t>
            </a:r>
            <a:r>
              <a:rPr lang="cs-CZ" b="1" dirty="0">
                <a:solidFill>
                  <a:srgbClr val="C00000"/>
                </a:solidFill>
              </a:rPr>
              <a:t>ty přemáhají i rozum či svědomí</a:t>
            </a:r>
          </a:p>
          <a:p>
            <a:r>
              <a:rPr lang="cs-CZ" b="1" dirty="0">
                <a:solidFill>
                  <a:srgbClr val="0033CC"/>
                </a:solidFill>
              </a:rPr>
              <a:t>nejmocnější city</a:t>
            </a:r>
            <a:r>
              <a:rPr lang="cs-CZ" b="1" dirty="0"/>
              <a:t>, kterým člověk podléhá, jsou podle </a:t>
            </a:r>
            <a:r>
              <a:rPr lang="cs-CZ" b="1" dirty="0" err="1"/>
              <a:t>Racina</a:t>
            </a:r>
            <a:r>
              <a:rPr lang="cs-CZ" b="1" dirty="0"/>
              <a:t> </a:t>
            </a:r>
            <a:r>
              <a:rPr lang="cs-CZ" b="1" dirty="0">
                <a:solidFill>
                  <a:srgbClr val="0000FF"/>
                </a:solidFill>
              </a:rPr>
              <a:t>láska a erotická vášeň</a:t>
            </a:r>
          </a:p>
          <a:p>
            <a:r>
              <a:rPr lang="cs-CZ" b="1" dirty="0">
                <a:solidFill>
                  <a:srgbClr val="C00000"/>
                </a:solidFill>
              </a:rPr>
              <a:t>hlavní hrdinkou je většinou žena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FRANCOUZSKÝ KLASICISMUS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4900" b="1" dirty="0">
                <a:solidFill>
                  <a:srgbClr val="FF0000"/>
                </a:solidFill>
              </a:rPr>
              <a:t>PIERRE CORNEILLE </a:t>
            </a:r>
            <a:r>
              <a:rPr lang="cs-CZ" b="1" dirty="0"/>
              <a:t>(1606 – 1684)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(</a:t>
            </a:r>
            <a:r>
              <a:rPr lang="cs-CZ" b="1" dirty="0" err="1"/>
              <a:t>pjér</a:t>
            </a:r>
            <a:r>
              <a:rPr lang="cs-CZ" b="1" dirty="0"/>
              <a:t> </a:t>
            </a:r>
            <a:r>
              <a:rPr lang="cs-CZ" b="1" dirty="0" err="1"/>
              <a:t>kornej</a:t>
            </a:r>
            <a:r>
              <a:rPr lang="cs-CZ" b="1" dirty="0"/>
              <a:t>)</a:t>
            </a:r>
          </a:p>
          <a:p>
            <a:r>
              <a:rPr lang="cs-CZ" b="1" dirty="0"/>
              <a:t>francouzský </a:t>
            </a:r>
            <a:r>
              <a:rPr lang="cs-CZ" b="1" dirty="0">
                <a:solidFill>
                  <a:srgbClr val="C00000"/>
                </a:solidFill>
              </a:rPr>
              <a:t>dramatik a básník</a:t>
            </a:r>
          </a:p>
          <a:p>
            <a:r>
              <a:rPr lang="cs-CZ" b="1" dirty="0"/>
              <a:t>jeho otec – královský advokát, </a:t>
            </a:r>
            <a:r>
              <a:rPr lang="cs-CZ" b="1" dirty="0" err="1"/>
              <a:t>Corneille</a:t>
            </a:r>
            <a:r>
              <a:rPr lang="cs-CZ" b="1" dirty="0"/>
              <a:t> vystudoval práva, aby otce nezklamal</a:t>
            </a:r>
          </a:p>
          <a:p>
            <a:r>
              <a:rPr lang="cs-CZ" b="1" dirty="0"/>
              <a:t>jeho hry se hrály po celé Evropě, ale nakonec </a:t>
            </a:r>
            <a:r>
              <a:rPr lang="cs-CZ" b="1" dirty="0">
                <a:solidFill>
                  <a:srgbClr val="0033CC"/>
                </a:solidFill>
              </a:rPr>
              <a:t>zemřel v naprosté bídě a zapomenutí</a:t>
            </a:r>
          </a:p>
          <a:p>
            <a:r>
              <a:rPr lang="cs-CZ" b="1" dirty="0"/>
              <a:t>vstoupil do literatury drobnými verši a komediemi, později psal tragédie</a:t>
            </a:r>
          </a:p>
          <a:p>
            <a:r>
              <a:rPr lang="cs-CZ" b="1" dirty="0"/>
              <a:t>po r. 1662 se přestěhoval z Normandie do </a:t>
            </a:r>
            <a:r>
              <a:rPr lang="cs-CZ" b="1" dirty="0">
                <a:solidFill>
                  <a:srgbClr val="C00000"/>
                </a:solidFill>
              </a:rPr>
              <a:t>Paříže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0000FF"/>
                </a:solidFill>
              </a:rPr>
              <a:t>oceňován u královského dvora i Akademií </a:t>
            </a:r>
            <a:r>
              <a:rPr lang="cs-CZ" b="1" dirty="0"/>
              <a:t>(založil ji v roce 1635 kardinál </a:t>
            </a:r>
            <a:r>
              <a:rPr lang="cs-CZ" b="1" dirty="0" err="1"/>
              <a:t>Richelieu</a:t>
            </a:r>
            <a:r>
              <a:rPr lang="cs-CZ" b="1"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PIERRE CORNEILLE </a:t>
            </a:r>
            <a:r>
              <a:rPr lang="cs-CZ" b="1" dirty="0"/>
              <a:t>(</a:t>
            </a:r>
            <a:r>
              <a:rPr lang="cs-CZ" b="1" dirty="0" err="1"/>
              <a:t>pjér</a:t>
            </a:r>
            <a:r>
              <a:rPr lang="cs-CZ" b="1" dirty="0"/>
              <a:t> </a:t>
            </a:r>
            <a:r>
              <a:rPr lang="cs-CZ" b="1" dirty="0" err="1"/>
              <a:t>kornej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sz="5100" b="1" dirty="0">
                <a:solidFill>
                  <a:srgbClr val="FF0000"/>
                </a:solidFill>
              </a:rPr>
              <a:t>CID</a:t>
            </a:r>
            <a:r>
              <a:rPr lang="cs-CZ" sz="4900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(1637)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CID </a:t>
            </a:r>
            <a:r>
              <a:rPr lang="cs-CZ" b="1" dirty="0"/>
              <a:t>– </a:t>
            </a:r>
            <a:r>
              <a:rPr lang="cs-CZ" b="1" dirty="0">
                <a:solidFill>
                  <a:srgbClr val="C00000"/>
                </a:solidFill>
              </a:rPr>
              <a:t>veršovaná tragédie, námět přejatý ze španělské předlohy</a:t>
            </a:r>
            <a:r>
              <a:rPr lang="cs-CZ" b="1" dirty="0"/>
              <a:t> (španělský příběh o </a:t>
            </a:r>
            <a:r>
              <a:rPr lang="cs-CZ" b="1" dirty="0" err="1"/>
              <a:t>Cidovi</a:t>
            </a:r>
            <a:r>
              <a:rPr lang="cs-CZ" b="1" dirty="0"/>
              <a:t> je znám již ze </a:t>
            </a:r>
            <a:r>
              <a:rPr lang="cs-CZ" b="1" dirty="0">
                <a:solidFill>
                  <a:srgbClr val="0000FF"/>
                </a:solidFill>
              </a:rPr>
              <a:t>středověku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33CC"/>
                </a:solidFill>
              </a:rPr>
              <a:t>epos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Píseň o </a:t>
            </a:r>
            <a:r>
              <a:rPr lang="cs-CZ" b="1" dirty="0" err="1">
                <a:solidFill>
                  <a:srgbClr val="FF0000"/>
                </a:solidFill>
              </a:rPr>
              <a:t>Cidovi</a:t>
            </a:r>
            <a:r>
              <a:rPr lang="cs-CZ" b="1" dirty="0"/>
              <a:t>, slavné je filmové zpracování z r. 1961 se </a:t>
            </a:r>
            <a:r>
              <a:rPr lang="cs-CZ" b="1" dirty="0" err="1"/>
              <a:t>Sophií</a:t>
            </a:r>
            <a:r>
              <a:rPr lang="cs-CZ" b="1" dirty="0"/>
              <a:t> </a:t>
            </a:r>
            <a:r>
              <a:rPr lang="cs-CZ" b="1" dirty="0" err="1"/>
              <a:t>Loren</a:t>
            </a:r>
            <a:r>
              <a:rPr lang="cs-CZ" b="1" dirty="0"/>
              <a:t> v roli </a:t>
            </a:r>
            <a:r>
              <a:rPr lang="cs-CZ" b="1" dirty="0" err="1"/>
              <a:t>Jimeny</a:t>
            </a:r>
            <a:r>
              <a:rPr lang="cs-CZ" b="1" dirty="0"/>
              <a:t>)</a:t>
            </a:r>
          </a:p>
          <a:p>
            <a:r>
              <a:rPr lang="cs-CZ" b="1" dirty="0"/>
              <a:t>hrdinové </a:t>
            </a:r>
            <a:r>
              <a:rPr lang="cs-CZ" b="1" dirty="0" err="1">
                <a:solidFill>
                  <a:srgbClr val="C00000"/>
                </a:solidFill>
              </a:rPr>
              <a:t>Jimena</a:t>
            </a:r>
            <a:r>
              <a:rPr lang="cs-CZ" b="1" dirty="0">
                <a:solidFill>
                  <a:srgbClr val="C00000"/>
                </a:solidFill>
              </a:rPr>
              <a:t> a </a:t>
            </a:r>
            <a:r>
              <a:rPr lang="cs-CZ" b="1" dirty="0" err="1">
                <a:solidFill>
                  <a:srgbClr val="C00000"/>
                </a:solidFill>
              </a:rPr>
              <a:t>Rodrigo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– milenci, mají silné charaktery</a:t>
            </a:r>
          </a:p>
          <a:p>
            <a:r>
              <a:rPr lang="cs-CZ" b="1" dirty="0" err="1"/>
              <a:t>Rodrigo</a:t>
            </a:r>
            <a:r>
              <a:rPr lang="cs-CZ" b="1" dirty="0"/>
              <a:t> zabije v souboji otce své lásky </a:t>
            </a:r>
            <a:r>
              <a:rPr lang="cs-CZ" b="1" dirty="0" err="1"/>
              <a:t>Jimeny</a:t>
            </a:r>
            <a:r>
              <a:rPr lang="cs-CZ" b="1" dirty="0"/>
              <a:t> – </a:t>
            </a:r>
          </a:p>
          <a:p>
            <a:pPr>
              <a:buNone/>
            </a:pPr>
            <a:r>
              <a:rPr lang="cs-CZ" b="1" dirty="0"/>
              <a:t>    v souboji hájí čest své rodiny</a:t>
            </a:r>
          </a:p>
          <a:p>
            <a:r>
              <a:rPr lang="cs-CZ" b="1" dirty="0" err="1"/>
              <a:t>Jimena</a:t>
            </a:r>
            <a:r>
              <a:rPr lang="cs-CZ" b="1" dirty="0"/>
              <a:t>, i když miluje </a:t>
            </a:r>
            <a:r>
              <a:rPr lang="cs-CZ" b="1" dirty="0" err="1"/>
              <a:t>Rodriga</a:t>
            </a:r>
            <a:r>
              <a:rPr lang="cs-CZ" b="1" dirty="0"/>
              <a:t>, žádá jeho hlavu, protože chce pomstít svého otce</a:t>
            </a:r>
          </a:p>
          <a:p>
            <a:r>
              <a:rPr lang="cs-CZ" b="1" dirty="0"/>
              <a:t>oba milenci se vyznačují silnou vůlí a </a:t>
            </a:r>
            <a:r>
              <a:rPr lang="cs-CZ" b="1" dirty="0">
                <a:solidFill>
                  <a:srgbClr val="C00000"/>
                </a:solidFill>
              </a:rPr>
              <a:t>stojí před těžkým rozhodnutím mezi láskou a povinností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FRANCOUZSKÝ 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JEAN DE LA FONTAINE </a:t>
            </a:r>
            <a:r>
              <a:rPr lang="cs-CZ" b="1" dirty="0"/>
              <a:t>(1621 – 1695)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(</a:t>
            </a:r>
            <a:r>
              <a:rPr lang="cs-CZ" b="1" dirty="0" err="1"/>
              <a:t>žan</a:t>
            </a:r>
            <a:r>
              <a:rPr lang="cs-CZ" b="1" dirty="0"/>
              <a:t> de la </a:t>
            </a:r>
            <a:r>
              <a:rPr lang="cs-CZ" b="1" dirty="0" err="1"/>
              <a:t>fonten</a:t>
            </a:r>
            <a:r>
              <a:rPr lang="cs-CZ" b="1" dirty="0"/>
              <a:t>)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klasicistní básník, spisovatel a operní libretista</a:t>
            </a:r>
          </a:p>
          <a:p>
            <a:pPr lvl="0"/>
            <a:r>
              <a:rPr lang="cs-CZ" b="1" dirty="0">
                <a:solidFill>
                  <a:srgbClr val="0033CC"/>
                </a:solidFill>
              </a:rPr>
              <a:t>člen Francouzské akademie</a:t>
            </a:r>
          </a:p>
          <a:p>
            <a:pPr lvl="0"/>
            <a:r>
              <a:rPr lang="cs-CZ" b="1" dirty="0"/>
              <a:t>pocházel z měšťanské rodiny</a:t>
            </a:r>
          </a:p>
          <a:p>
            <a:pPr lvl="0"/>
            <a:r>
              <a:rPr lang="cs-CZ" b="1" dirty="0"/>
              <a:t>studoval práva a teologii</a:t>
            </a:r>
          </a:p>
          <a:p>
            <a:pPr lvl="0"/>
            <a:r>
              <a:rPr lang="cs-CZ" b="1" dirty="0"/>
              <a:t>psal </a:t>
            </a:r>
            <a:r>
              <a:rPr lang="cs-CZ" b="1" dirty="0">
                <a:solidFill>
                  <a:srgbClr val="0033CC"/>
                </a:solidFill>
              </a:rPr>
              <a:t>veršované povídky, operní libreta</a:t>
            </a:r>
            <a:r>
              <a:rPr lang="cs-CZ" b="1" dirty="0"/>
              <a:t>, nejvíce se proslavil </a:t>
            </a:r>
            <a:r>
              <a:rPr lang="cs-CZ" b="1" dirty="0">
                <a:solidFill>
                  <a:srgbClr val="FF0000"/>
                </a:solidFill>
              </a:rPr>
              <a:t>bajkami</a:t>
            </a:r>
          </a:p>
          <a:p>
            <a:pPr lvl="0"/>
            <a:r>
              <a:rPr lang="cs-CZ" b="1" dirty="0"/>
              <a:t>jeho bajky jsou </a:t>
            </a:r>
            <a:r>
              <a:rPr lang="cs-CZ" b="1" dirty="0">
                <a:solidFill>
                  <a:srgbClr val="0000FF"/>
                </a:solidFill>
              </a:rPr>
              <a:t>alegorií a satirickým obrazem tehdejší francouzské společnosti 17. století </a:t>
            </a:r>
            <a:r>
              <a:rPr lang="cs-CZ" b="1" dirty="0"/>
              <a:t>– </a:t>
            </a:r>
            <a:r>
              <a:rPr lang="cs-CZ" b="1" dirty="0">
                <a:solidFill>
                  <a:srgbClr val="FF0000"/>
                </a:solidFill>
              </a:rPr>
              <a:t>společenská kritika</a:t>
            </a:r>
          </a:p>
          <a:p>
            <a:pPr lvl="0"/>
            <a:r>
              <a:rPr lang="cs-CZ" b="1" dirty="0"/>
              <a:t>vychází z </a:t>
            </a:r>
            <a:r>
              <a:rPr lang="cs-CZ" b="1" dirty="0">
                <a:solidFill>
                  <a:srgbClr val="FF0000"/>
                </a:solidFill>
              </a:rPr>
              <a:t>Ezopa</a:t>
            </a:r>
            <a:r>
              <a:rPr lang="cs-CZ" b="1" dirty="0"/>
              <a:t> a jeho bajek</a:t>
            </a:r>
          </a:p>
          <a:p>
            <a:pPr lvl="0"/>
            <a:endParaRPr lang="cs-CZ" dirty="0"/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DE LA FONTAINE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5100" b="1" dirty="0">
                <a:solidFill>
                  <a:srgbClr val="FF0000"/>
                </a:solidFill>
              </a:rPr>
              <a:t>BAJKY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(1694)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jedná se o </a:t>
            </a:r>
            <a:r>
              <a:rPr lang="cs-CZ" b="1" dirty="0">
                <a:solidFill>
                  <a:srgbClr val="C00000"/>
                </a:solidFill>
              </a:rPr>
              <a:t>12 knih</a:t>
            </a:r>
          </a:p>
          <a:p>
            <a:pPr lvl="0"/>
            <a:r>
              <a:rPr lang="cs-CZ" b="1" dirty="0"/>
              <a:t>psáno </a:t>
            </a:r>
            <a:r>
              <a:rPr lang="cs-CZ" b="1" dirty="0">
                <a:solidFill>
                  <a:srgbClr val="C00000"/>
                </a:solidFill>
              </a:rPr>
              <a:t>volným veršem</a:t>
            </a:r>
          </a:p>
          <a:p>
            <a:r>
              <a:rPr lang="cs-CZ" b="1" dirty="0">
                <a:solidFill>
                  <a:srgbClr val="C00000"/>
                </a:solidFill>
              </a:rPr>
              <a:t>alegorie, příběhy zvířat </a:t>
            </a:r>
            <a:r>
              <a:rPr lang="cs-CZ" b="1" dirty="0"/>
              <a:t>(</a:t>
            </a:r>
            <a:r>
              <a:rPr lang="cs-CZ" b="1" dirty="0" err="1"/>
              <a:t>no</a:t>
            </a:r>
            <a:r>
              <a:rPr lang="cs-CZ" b="1" dirty="0" err="1">
                <a:solidFill>
                  <a:srgbClr val="0033CC"/>
                </a:solidFill>
              </a:rPr>
              <a:t>satiricky</a:t>
            </a:r>
            <a:r>
              <a:rPr lang="cs-CZ" b="1" dirty="0">
                <a:solidFill>
                  <a:srgbClr val="0033CC"/>
                </a:solidFill>
              </a:rPr>
              <a:t> zobrazuje dvorské mravy, lidskou hloupost a </a:t>
            </a:r>
            <a:r>
              <a:rPr lang="cs-CZ" b="1" dirty="0" err="1">
                <a:solidFill>
                  <a:srgbClr val="0033CC"/>
                </a:solidFill>
              </a:rPr>
              <a:t>pokrytectví</a:t>
            </a:r>
            <a:r>
              <a:rPr lang="cs-CZ" b="1" dirty="0" err="1"/>
              <a:t>sitelů</a:t>
            </a:r>
            <a:r>
              <a:rPr lang="cs-CZ" b="1" dirty="0"/>
              <a:t> lidských vlastností) – </a:t>
            </a:r>
            <a:endParaRPr lang="cs-CZ" b="1" dirty="0">
              <a:solidFill>
                <a:srgbClr val="0033CC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upozorňuje na problémy společnosti </a:t>
            </a:r>
            <a:r>
              <a:rPr lang="cs-CZ" b="1" dirty="0"/>
              <a:t>– jeho dílo odráží také </a:t>
            </a:r>
            <a:r>
              <a:rPr lang="cs-CZ" b="1" dirty="0">
                <a:solidFill>
                  <a:srgbClr val="0000FF"/>
                </a:solidFill>
              </a:rPr>
              <a:t>rozdělení tehdejší společnosti</a:t>
            </a:r>
          </a:p>
          <a:p>
            <a:r>
              <a:rPr lang="cs-CZ" b="1" dirty="0"/>
              <a:t>mezi postavami jsou </a:t>
            </a:r>
            <a:r>
              <a:rPr lang="cs-CZ" b="1" dirty="0">
                <a:solidFill>
                  <a:srgbClr val="C00000"/>
                </a:solidFill>
              </a:rPr>
              <a:t>zastoupeni chudáci, bohatí i mocní</a:t>
            </a:r>
          </a:p>
          <a:p>
            <a:r>
              <a:rPr lang="cs-CZ" b="1" dirty="0"/>
              <a:t>každý příběh má </a:t>
            </a:r>
            <a:r>
              <a:rPr lang="cs-CZ" b="1" dirty="0">
                <a:solidFill>
                  <a:srgbClr val="C00000"/>
                </a:solidFill>
              </a:rPr>
              <a:t>mravní ponaučení </a:t>
            </a:r>
            <a:r>
              <a:rPr lang="cs-CZ" b="1" dirty="0"/>
              <a:t>– </a:t>
            </a:r>
            <a:r>
              <a:rPr lang="cs-CZ" b="1" dirty="0">
                <a:solidFill>
                  <a:srgbClr val="0033CC"/>
                </a:solidFill>
              </a:rPr>
              <a:t>hlavní důraz je ale kladen na </a:t>
            </a:r>
            <a:r>
              <a:rPr lang="cs-CZ" b="1" dirty="0">
                <a:solidFill>
                  <a:srgbClr val="C00000"/>
                </a:solidFill>
              </a:rPr>
              <a:t>samotné vyprávění příběhu</a:t>
            </a:r>
            <a:r>
              <a:rPr lang="cs-CZ" b="1" dirty="0"/>
              <a:t> </a:t>
            </a:r>
            <a:r>
              <a:rPr lang="cs-CZ" b="1" dirty="0">
                <a:solidFill>
                  <a:srgbClr val="0000FF"/>
                </a:solidFill>
              </a:rPr>
              <a:t>(děj, způsob podání, satiru)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JEAN DE LA FONTAINE - BAJKY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5100" b="1" dirty="0">
                <a:solidFill>
                  <a:srgbClr val="FF0000"/>
                </a:solidFill>
              </a:rPr>
              <a:t>LIŠÁK A HROZNY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000" b="1" dirty="0"/>
              <a:t>Kde svah se skláněl, s keře révy spouštěly</a:t>
            </a:r>
          </a:p>
          <a:p>
            <a:pPr>
              <a:buNone/>
            </a:pPr>
            <a:r>
              <a:rPr lang="cs-CZ" sz="3000" b="1" dirty="0"/>
              <a:t>se, tmavé hrozny … Jednou lišák ferina</a:t>
            </a:r>
          </a:p>
          <a:p>
            <a:pPr>
              <a:buNone/>
            </a:pPr>
            <a:r>
              <a:rPr lang="cs-CZ" sz="3000" b="1" dirty="0"/>
              <a:t>je </a:t>
            </a:r>
            <a:r>
              <a:rPr lang="cs-CZ" sz="3000" b="1" dirty="0" err="1"/>
              <a:t>zahléd</a:t>
            </a:r>
            <a:r>
              <a:rPr lang="cs-CZ" sz="3000" b="1" dirty="0"/>
              <a:t> plné šťávy, vábně zardělé,</a:t>
            </a:r>
          </a:p>
          <a:p>
            <a:pPr>
              <a:buNone/>
            </a:pPr>
            <a:r>
              <a:rPr lang="cs-CZ" sz="3000" b="1" dirty="0"/>
              <a:t>i vyskakoval, chňapal po nich prackami:</a:t>
            </a:r>
          </a:p>
          <a:p>
            <a:pPr>
              <a:buNone/>
            </a:pPr>
            <a:r>
              <a:rPr lang="cs-CZ" sz="3000" b="1" dirty="0"/>
              <a:t>ach, jistě byly zralé – jen je utrhnout! </a:t>
            </a:r>
          </a:p>
          <a:p>
            <a:pPr>
              <a:buNone/>
            </a:pPr>
            <a:r>
              <a:rPr lang="cs-CZ" sz="3000" b="1" dirty="0"/>
              <a:t>Leč dřel se marně, nedoskočil … Rozmrzen</a:t>
            </a:r>
          </a:p>
          <a:p>
            <a:pPr>
              <a:buNone/>
            </a:pPr>
            <a:r>
              <a:rPr lang="cs-CZ" sz="3000" b="1" dirty="0"/>
              <a:t>jde lišák dále, mumlaje si v útěchu:</a:t>
            </a:r>
          </a:p>
          <a:p>
            <a:pPr>
              <a:buNone/>
            </a:pPr>
            <a:r>
              <a:rPr lang="cs-CZ" sz="3000" b="1" dirty="0"/>
              <a:t>„Jak sladkými se zdály! Jak jsou kyselé!“</a:t>
            </a:r>
          </a:p>
          <a:p>
            <a:pPr algn="ctr">
              <a:buNone/>
            </a:pPr>
            <a:endParaRPr lang="cs-CZ" dirty="0"/>
          </a:p>
        </p:txBody>
      </p:sp>
      <p:pic>
        <p:nvPicPr>
          <p:cNvPr id="4" name="Obrázek 3" descr="baj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1428736"/>
            <a:ext cx="2214546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ITALSKÝ 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CARLO GOLDONI </a:t>
            </a:r>
            <a:r>
              <a:rPr lang="cs-CZ" b="1" dirty="0"/>
              <a:t>(1707 – 1793)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3600" b="1" dirty="0"/>
              <a:t>(</a:t>
            </a:r>
            <a:r>
              <a:rPr lang="cs-CZ" sz="3600" b="1" dirty="0" err="1"/>
              <a:t>karlo</a:t>
            </a:r>
            <a:r>
              <a:rPr lang="cs-CZ" sz="3600" b="1" dirty="0"/>
              <a:t> </a:t>
            </a:r>
            <a:r>
              <a:rPr lang="cs-CZ" sz="3600" b="1" dirty="0" err="1"/>
              <a:t>goldóny</a:t>
            </a:r>
            <a:r>
              <a:rPr lang="cs-CZ" sz="3600" b="1" dirty="0"/>
              <a:t>)</a:t>
            </a:r>
          </a:p>
          <a:p>
            <a:pPr lvl="0"/>
            <a:r>
              <a:rPr lang="cs-CZ" sz="3600" b="1" dirty="0">
                <a:solidFill>
                  <a:srgbClr val="C00000"/>
                </a:solidFill>
              </a:rPr>
              <a:t>italský dramatik</a:t>
            </a:r>
            <a:r>
              <a:rPr lang="cs-CZ" sz="3600" b="1" dirty="0"/>
              <a:t>, narodil se v Benátkách</a:t>
            </a:r>
          </a:p>
          <a:p>
            <a:pPr lvl="0"/>
            <a:r>
              <a:rPr lang="cs-CZ" sz="3600" b="1" dirty="0"/>
              <a:t>napsal </a:t>
            </a:r>
            <a:r>
              <a:rPr lang="cs-CZ" sz="3600" b="1" dirty="0">
                <a:solidFill>
                  <a:srgbClr val="C00000"/>
                </a:solidFill>
              </a:rPr>
              <a:t>267 her</a:t>
            </a:r>
          </a:p>
          <a:p>
            <a:pPr lvl="0"/>
            <a:r>
              <a:rPr lang="cs-CZ" b="1" dirty="0"/>
              <a:t>narodil se v rodině lékaře, četl a psal, když mu byly 4 roky, bylo mu 9, když napsal první hru</a:t>
            </a:r>
          </a:p>
          <a:p>
            <a:pPr lvl="0"/>
            <a:r>
              <a:rPr lang="cs-CZ" b="1" dirty="0"/>
              <a:t>dokončil studium </a:t>
            </a:r>
            <a:r>
              <a:rPr lang="cs-CZ" b="1" dirty="0">
                <a:solidFill>
                  <a:srgbClr val="0033CC"/>
                </a:solidFill>
              </a:rPr>
              <a:t>práv</a:t>
            </a:r>
          </a:p>
          <a:p>
            <a:pPr lvl="0"/>
            <a:r>
              <a:rPr lang="cs-CZ" b="1" dirty="0">
                <a:solidFill>
                  <a:srgbClr val="0033CC"/>
                </a:solidFill>
              </a:rPr>
              <a:t>psal hry, kočoval s hereckou společností, pracoval v různých advokátních kancelářích</a:t>
            </a:r>
          </a:p>
          <a:p>
            <a:pPr lvl="0"/>
            <a:r>
              <a:rPr lang="cs-CZ" b="1" dirty="0"/>
              <a:t>ve 40 letech působil na delší dobu jako </a:t>
            </a:r>
            <a:r>
              <a:rPr lang="cs-CZ" b="1" dirty="0">
                <a:solidFill>
                  <a:srgbClr val="0033CC"/>
                </a:solidFill>
              </a:rPr>
              <a:t>profesionální dramatik v Benátkách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CARLO GOLDONI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85000" lnSpcReduction="10000"/>
          </a:bodyPr>
          <a:lstStyle/>
          <a:p>
            <a:r>
              <a:rPr lang="cs-CZ" sz="3300" b="1" dirty="0"/>
              <a:t>byl </a:t>
            </a:r>
            <a:r>
              <a:rPr lang="cs-CZ" sz="3300" b="1" dirty="0">
                <a:solidFill>
                  <a:srgbClr val="0033CC"/>
                </a:solidFill>
              </a:rPr>
              <a:t>ředitelem divadel v Benátkách a v  Janově, psal libreta oper</a:t>
            </a:r>
          </a:p>
          <a:p>
            <a:r>
              <a:rPr lang="cs-CZ" sz="3300" b="1" dirty="0"/>
              <a:t>1757 - </a:t>
            </a:r>
            <a:r>
              <a:rPr lang="cs-CZ" sz="3300" b="1" dirty="0">
                <a:solidFill>
                  <a:srgbClr val="C00000"/>
                </a:solidFill>
              </a:rPr>
              <a:t>jmenován dvorním básníkem francouzských </a:t>
            </a:r>
          </a:p>
          <a:p>
            <a:pPr>
              <a:buNone/>
            </a:pPr>
            <a:r>
              <a:rPr lang="cs-CZ" sz="3300" b="1" dirty="0">
                <a:solidFill>
                  <a:srgbClr val="C00000"/>
                </a:solidFill>
              </a:rPr>
              <a:t>    Bourbonů s pravidelnou penzí </a:t>
            </a:r>
          </a:p>
          <a:p>
            <a:pPr lvl="0">
              <a:buFont typeface="Wingdings" pitchFamily="2" charset="2"/>
              <a:buChar char="Ø"/>
            </a:pPr>
            <a:r>
              <a:rPr lang="cs-CZ" sz="3300" b="1" dirty="0"/>
              <a:t>30 let žil v Paříži (podporován králem Ludvíkem XVI.)</a:t>
            </a:r>
          </a:p>
          <a:p>
            <a:r>
              <a:rPr lang="cs-CZ" sz="3300" b="1" dirty="0"/>
              <a:t>1763 - </a:t>
            </a:r>
            <a:r>
              <a:rPr lang="cs-CZ" sz="3300" b="1" dirty="0">
                <a:solidFill>
                  <a:srgbClr val="0033CC"/>
                </a:solidFill>
              </a:rPr>
              <a:t>vychovatelem královských dcer, píše také další komedie</a:t>
            </a:r>
          </a:p>
          <a:p>
            <a:r>
              <a:rPr lang="cs-CZ" sz="3300" b="1" dirty="0"/>
              <a:t>v letech 1784 – 1787 napsal své </a:t>
            </a:r>
            <a:r>
              <a:rPr lang="cs-CZ" sz="3300" b="1" dirty="0">
                <a:solidFill>
                  <a:srgbClr val="FF0000"/>
                </a:solidFill>
              </a:rPr>
              <a:t>Paměti </a:t>
            </a:r>
          </a:p>
          <a:p>
            <a:r>
              <a:rPr lang="cs-CZ" sz="3300" b="1" dirty="0"/>
              <a:t>1792 - </a:t>
            </a:r>
            <a:r>
              <a:rPr lang="cs-CZ" sz="3300" b="1" dirty="0">
                <a:solidFill>
                  <a:srgbClr val="C00000"/>
                </a:solidFill>
              </a:rPr>
              <a:t>Národní konvent mu zastavil penzi</a:t>
            </a:r>
          </a:p>
          <a:p>
            <a:pPr>
              <a:buFont typeface="Wingdings" pitchFamily="2" charset="2"/>
              <a:buChar char="Ø"/>
            </a:pPr>
            <a:r>
              <a:rPr lang="cs-CZ" sz="3300" b="1" dirty="0"/>
              <a:t>obnovil mu ji na přímluvu přátel v únoru 1793 - </a:t>
            </a:r>
            <a:r>
              <a:rPr lang="cs-CZ" sz="3300" b="1" dirty="0">
                <a:solidFill>
                  <a:srgbClr val="C00000"/>
                </a:solidFill>
              </a:rPr>
              <a:t>zemřel v chudobě den před tímto rozhodnutím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SVĚTOVÝ KLASICISMUS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/>
              <a:t>vzor v </a:t>
            </a:r>
            <a:r>
              <a:rPr lang="cs-CZ" b="1" dirty="0">
                <a:solidFill>
                  <a:srgbClr val="C00000"/>
                </a:solidFill>
              </a:rPr>
              <a:t>antickém umění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– </a:t>
            </a:r>
            <a:r>
              <a:rPr lang="cs-CZ" b="1" dirty="0">
                <a:solidFill>
                  <a:srgbClr val="0000FF"/>
                </a:solidFill>
              </a:rPr>
              <a:t>tvůrčí kázeň, umělecká krása, dokonalost, harmonie</a:t>
            </a:r>
          </a:p>
          <a:p>
            <a:r>
              <a:rPr lang="cs-CZ" b="1" dirty="0">
                <a:solidFill>
                  <a:srgbClr val="0000FF"/>
                </a:solidFill>
              </a:rPr>
              <a:t>střízlivost a účelnost</a:t>
            </a:r>
            <a:r>
              <a:rPr lang="cs-CZ" dirty="0"/>
              <a:t> - </a:t>
            </a:r>
            <a:r>
              <a:rPr lang="cs-CZ" b="1" dirty="0"/>
              <a:t>opak barokní zdobnosti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principy a pevný řád </a:t>
            </a:r>
            <a:r>
              <a:rPr lang="cs-CZ" b="1" dirty="0"/>
              <a:t>– normy společenské mravnosti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rozumová kázeň </a:t>
            </a:r>
            <a:r>
              <a:rPr lang="cs-CZ" b="1" dirty="0"/>
              <a:t>– cit podřízen rozumu a povinnosti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krása je v pravdě a v přírodě </a:t>
            </a:r>
            <a:r>
              <a:rPr lang="cs-CZ" b="1" dirty="0"/>
              <a:t>(s rozvojem vědy </a:t>
            </a:r>
            <a:r>
              <a:rPr lang="cs-CZ" b="1" dirty="0">
                <a:solidFill>
                  <a:srgbClr val="0000FF"/>
                </a:solidFill>
              </a:rPr>
              <a:t>zájem o vesmír a přírodní dění</a:t>
            </a:r>
            <a:r>
              <a:rPr lang="cs-CZ" b="1" dirty="0"/>
              <a:t>)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feudalismus </a:t>
            </a:r>
            <a:r>
              <a:rPr lang="cs-CZ" b="1" dirty="0"/>
              <a:t>byl ve vyspělých zemích </a:t>
            </a:r>
            <a:r>
              <a:rPr lang="cs-CZ" b="1" dirty="0">
                <a:solidFill>
                  <a:srgbClr val="0070C0"/>
                </a:solidFill>
              </a:rPr>
              <a:t>vystřídán </a:t>
            </a:r>
            <a:r>
              <a:rPr lang="cs-CZ" b="1" dirty="0">
                <a:solidFill>
                  <a:srgbClr val="C00000"/>
                </a:solidFill>
              </a:rPr>
              <a:t>kapitalismem</a:t>
            </a:r>
          </a:p>
          <a:p>
            <a:pPr lvl="0"/>
            <a:r>
              <a:rPr lang="cs-CZ" b="1" dirty="0"/>
              <a:t>změna uspořádání ve společnosti </a:t>
            </a:r>
            <a:r>
              <a:rPr lang="cs-CZ" dirty="0"/>
              <a:t>– </a:t>
            </a:r>
            <a:r>
              <a:rPr lang="cs-CZ" b="1" dirty="0"/>
              <a:t>ztráta vlivu aristokracie, </a:t>
            </a:r>
            <a:r>
              <a:rPr lang="cs-CZ" b="1" dirty="0">
                <a:solidFill>
                  <a:srgbClr val="C00000"/>
                </a:solidFill>
              </a:rPr>
              <a:t>do popředí se dostávají zámožní měšťané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CARLO GOLDONI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3800" b="1" dirty="0">
                <a:solidFill>
                  <a:srgbClr val="C00000"/>
                </a:solidFill>
              </a:rPr>
              <a:t>reformátor italského divadla </a:t>
            </a:r>
            <a:r>
              <a:rPr lang="cs-CZ" sz="3800" b="1" dirty="0"/>
              <a:t>– ve svých hrách </a:t>
            </a:r>
            <a:r>
              <a:rPr lang="cs-CZ" sz="3800" b="1" dirty="0">
                <a:solidFill>
                  <a:srgbClr val="0033CC"/>
                </a:solidFill>
              </a:rPr>
              <a:t>zavedl závazný dramatický text</a:t>
            </a:r>
            <a:r>
              <a:rPr lang="cs-CZ" sz="3800" b="1" dirty="0"/>
              <a:t> (již ne </a:t>
            </a:r>
            <a:r>
              <a:rPr lang="cs-CZ" sz="3800" b="1" dirty="0" err="1"/>
              <a:t>commedia</a:t>
            </a:r>
            <a:r>
              <a:rPr lang="cs-CZ" sz="3800" b="1" dirty="0"/>
              <a:t> </a:t>
            </a:r>
            <a:r>
              <a:rPr lang="cs-CZ" sz="3800" b="1" dirty="0" err="1"/>
              <a:t>dellárte</a:t>
            </a:r>
            <a:r>
              <a:rPr lang="cs-CZ" sz="3800" b="1" dirty="0"/>
              <a:t>) </a:t>
            </a:r>
          </a:p>
          <a:p>
            <a:pPr lvl="0"/>
            <a:r>
              <a:rPr lang="cs-CZ" sz="3800" b="1" dirty="0"/>
              <a:t>vytvářel </a:t>
            </a:r>
            <a:r>
              <a:rPr lang="cs-CZ" sz="3800" b="1" dirty="0">
                <a:solidFill>
                  <a:srgbClr val="C00000"/>
                </a:solidFill>
              </a:rPr>
              <a:t>psychologicky a sociálně propracované charaktery</a:t>
            </a:r>
          </a:p>
          <a:p>
            <a:pPr lvl="0"/>
            <a:r>
              <a:rPr lang="cs-CZ" sz="3800" b="1" dirty="0"/>
              <a:t>Goldoniho tvorba </a:t>
            </a:r>
            <a:r>
              <a:rPr lang="cs-CZ" sz="3800" b="1" dirty="0">
                <a:solidFill>
                  <a:srgbClr val="0000FF"/>
                </a:solidFill>
              </a:rPr>
              <a:t>odráží život měšťáckých a lidových vrstev jeho doby</a:t>
            </a:r>
          </a:p>
          <a:p>
            <a:pPr lvl="0"/>
            <a:r>
              <a:rPr lang="cs-CZ" sz="3800" b="1" dirty="0"/>
              <a:t>dodnes </a:t>
            </a:r>
            <a:r>
              <a:rPr lang="cs-CZ" sz="3800" b="1" dirty="0">
                <a:solidFill>
                  <a:srgbClr val="0000FF"/>
                </a:solidFill>
              </a:rPr>
              <a:t>nejhranější italský dramatik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CARLO GOLDONI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SLUHA DVOU PÁNŮ </a:t>
            </a:r>
            <a:r>
              <a:rPr lang="cs-CZ" b="1" dirty="0"/>
              <a:t>(1745)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cs-CZ" sz="3500" b="1" dirty="0">
                <a:solidFill>
                  <a:srgbClr val="C00000"/>
                </a:solidFill>
              </a:rPr>
              <a:t>situační komedie se šťastným koncem</a:t>
            </a:r>
          </a:p>
          <a:p>
            <a:r>
              <a:rPr lang="cs-CZ" sz="3500" b="1" dirty="0"/>
              <a:t>hra se </a:t>
            </a:r>
            <a:r>
              <a:rPr lang="cs-CZ" sz="3500" b="1" dirty="0">
                <a:solidFill>
                  <a:srgbClr val="0033CC"/>
                </a:solidFill>
              </a:rPr>
              <a:t>složitou zápletkou</a:t>
            </a:r>
          </a:p>
          <a:p>
            <a:pPr lvl="0"/>
            <a:r>
              <a:rPr lang="cs-CZ" sz="3500" b="1" dirty="0">
                <a:solidFill>
                  <a:srgbClr val="FF0000"/>
                </a:solidFill>
              </a:rPr>
              <a:t>láska a namlouvání tří mileneckých dvojic </a:t>
            </a:r>
            <a:r>
              <a:rPr lang="cs-CZ" sz="3500" b="1" dirty="0"/>
              <a:t>(sluha </a:t>
            </a:r>
            <a:r>
              <a:rPr lang="cs-CZ" sz="3500" b="1" dirty="0" err="1"/>
              <a:t>Truffaldino</a:t>
            </a:r>
            <a:r>
              <a:rPr lang="cs-CZ" sz="3500" b="1" dirty="0"/>
              <a:t> x služka od </a:t>
            </a:r>
            <a:r>
              <a:rPr lang="cs-CZ" sz="3500" b="1" dirty="0" err="1"/>
              <a:t>Pantalone</a:t>
            </a:r>
            <a:r>
              <a:rPr lang="cs-CZ" sz="3500" b="1" dirty="0"/>
              <a:t> </a:t>
            </a:r>
            <a:r>
              <a:rPr lang="cs-CZ" sz="3500" b="1" dirty="0" err="1"/>
              <a:t>Smeraldina</a:t>
            </a:r>
            <a:r>
              <a:rPr lang="cs-CZ" sz="3500" b="1" dirty="0"/>
              <a:t>, </a:t>
            </a:r>
            <a:r>
              <a:rPr lang="cs-CZ" sz="3500" b="1" dirty="0" err="1"/>
              <a:t>Florindo</a:t>
            </a:r>
            <a:r>
              <a:rPr lang="cs-CZ" sz="3500" b="1" dirty="0"/>
              <a:t> x Beatrice, </a:t>
            </a:r>
            <a:r>
              <a:rPr lang="cs-CZ" sz="3500" b="1" dirty="0" err="1"/>
              <a:t>Silvio</a:t>
            </a:r>
            <a:r>
              <a:rPr lang="cs-CZ" sz="3500" b="1" dirty="0"/>
              <a:t> – syn doktora </a:t>
            </a:r>
            <a:r>
              <a:rPr lang="cs-CZ" sz="3500" b="1" dirty="0" err="1"/>
              <a:t>Lombardi</a:t>
            </a:r>
            <a:r>
              <a:rPr lang="cs-CZ" sz="3500" b="1" dirty="0"/>
              <a:t> x </a:t>
            </a:r>
            <a:r>
              <a:rPr lang="cs-CZ" sz="3500" b="1" dirty="0" err="1"/>
              <a:t>Clarice</a:t>
            </a:r>
            <a:r>
              <a:rPr lang="cs-CZ" sz="3500" b="1" dirty="0"/>
              <a:t> – dcera obchodníka </a:t>
            </a:r>
            <a:r>
              <a:rPr lang="cs-CZ" sz="3500" b="1" dirty="0" err="1"/>
              <a:t>Pantalone</a:t>
            </a:r>
            <a:r>
              <a:rPr lang="cs-CZ" sz="3500" b="1" dirty="0"/>
              <a:t>)</a:t>
            </a:r>
          </a:p>
          <a:p>
            <a:pPr lvl="0"/>
            <a:r>
              <a:rPr lang="cs-CZ" sz="3500" b="1" dirty="0"/>
              <a:t>ústřední postavou je vychytralý sluha </a:t>
            </a:r>
            <a:r>
              <a:rPr lang="cs-CZ" sz="3500" b="1" dirty="0" err="1">
                <a:solidFill>
                  <a:srgbClr val="C00000"/>
                </a:solidFill>
              </a:rPr>
              <a:t>Truffaldino</a:t>
            </a:r>
            <a:endParaRPr lang="cs-CZ" sz="3500" b="1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cs-CZ" sz="3300" b="1" dirty="0"/>
              <a:t>služba dvěma pánům naráz je na </a:t>
            </a:r>
            <a:r>
              <a:rPr lang="cs-CZ" sz="3300" b="1" dirty="0" err="1"/>
              <a:t>Truffaldina</a:t>
            </a:r>
            <a:r>
              <a:rPr lang="cs-CZ" sz="3300" b="1" dirty="0"/>
              <a:t> moc, většinu zadaných úkolů poplete a dá vzniknout mnoha komickým situacím (záměna dopisů, šatů…)</a:t>
            </a:r>
          </a:p>
          <a:p>
            <a:pPr lvl="0"/>
            <a:r>
              <a:rPr lang="cs-CZ" sz="3500" b="1" dirty="0"/>
              <a:t>do Benátek přijíždí </a:t>
            </a:r>
            <a:r>
              <a:rPr lang="cs-CZ" sz="3500" b="1" dirty="0">
                <a:solidFill>
                  <a:srgbClr val="C00000"/>
                </a:solidFill>
              </a:rPr>
              <a:t>Beatrice</a:t>
            </a:r>
            <a:r>
              <a:rPr lang="cs-CZ" sz="3500" b="1" dirty="0"/>
              <a:t> převlečená za svého mrtvého bratra </a:t>
            </a:r>
            <a:r>
              <a:rPr lang="cs-CZ" sz="3500" b="1" dirty="0" err="1">
                <a:solidFill>
                  <a:srgbClr val="C00000"/>
                </a:solidFill>
              </a:rPr>
              <a:t>Federica</a:t>
            </a:r>
            <a:r>
              <a:rPr lang="cs-CZ" sz="3500" b="1" dirty="0"/>
              <a:t> (zabil ho v souboji </a:t>
            </a:r>
            <a:r>
              <a:rPr lang="cs-CZ" sz="3500" b="1" dirty="0" err="1"/>
              <a:t>Florindo</a:t>
            </a:r>
            <a:r>
              <a:rPr lang="cs-CZ" sz="3500" b="1" dirty="0"/>
              <a:t>), chce tam najít svého milence </a:t>
            </a:r>
            <a:r>
              <a:rPr lang="cs-CZ" sz="3500" b="1" dirty="0" err="1">
                <a:solidFill>
                  <a:srgbClr val="C00000"/>
                </a:solidFill>
              </a:rPr>
              <a:t>Florinda</a:t>
            </a:r>
            <a:endParaRPr lang="cs-CZ" sz="3500" b="1" dirty="0">
              <a:solidFill>
                <a:srgbClr val="C00000"/>
              </a:solidFill>
            </a:endParaRPr>
          </a:p>
          <a:p>
            <a:pPr lvl="0"/>
            <a:r>
              <a:rPr lang="cs-CZ" sz="3500" b="1" dirty="0"/>
              <a:t>ubytuje se, má s sebou sluhu </a:t>
            </a:r>
            <a:r>
              <a:rPr lang="cs-CZ" sz="3500" b="1" dirty="0" err="1"/>
              <a:t>Truffaldina</a:t>
            </a:r>
            <a:r>
              <a:rPr lang="cs-CZ" sz="3500" b="1" dirty="0"/>
              <a:t>, ten se ale nechá zaměstnat i u </a:t>
            </a:r>
            <a:r>
              <a:rPr lang="cs-CZ" sz="3500" b="1" dirty="0" err="1"/>
              <a:t>Florinda</a:t>
            </a:r>
            <a:r>
              <a:rPr lang="cs-CZ" sz="3500" b="1" dirty="0"/>
              <a:t> – </a:t>
            </a:r>
            <a:r>
              <a:rPr lang="cs-CZ" sz="3500" b="1" dirty="0">
                <a:solidFill>
                  <a:srgbClr val="0033CC"/>
                </a:solidFill>
              </a:rPr>
              <a:t>slouží tedy dvěma pánům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CARLO GOLDONI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POPRASK NA LAGUNĚ (1762)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sz="3600" b="1" dirty="0"/>
              <a:t>tzv. </a:t>
            </a:r>
            <a:r>
              <a:rPr lang="cs-CZ" sz="3600" b="1" dirty="0">
                <a:solidFill>
                  <a:srgbClr val="C00000"/>
                </a:solidFill>
              </a:rPr>
              <a:t>komedie prostředí </a:t>
            </a:r>
            <a:r>
              <a:rPr lang="cs-CZ" sz="3600" b="1" dirty="0"/>
              <a:t>– </a:t>
            </a:r>
            <a:r>
              <a:rPr lang="cs-CZ" sz="3600" b="1" dirty="0">
                <a:solidFill>
                  <a:srgbClr val="C00000"/>
                </a:solidFill>
              </a:rPr>
              <a:t>obraz života rybářského městečka</a:t>
            </a:r>
          </a:p>
          <a:p>
            <a:pPr lvl="0"/>
            <a:r>
              <a:rPr lang="cs-CZ" sz="3700" b="1" dirty="0"/>
              <a:t>hlavním tématem hry jsou </a:t>
            </a:r>
            <a:r>
              <a:rPr lang="cs-CZ" sz="3700" b="1" dirty="0">
                <a:solidFill>
                  <a:srgbClr val="C00000"/>
                </a:solidFill>
              </a:rPr>
              <a:t>konflikty, které zde vyvolávají ženy čekající na muže, kteří loví na moři ryby</a:t>
            </a:r>
          </a:p>
          <a:p>
            <a:pPr lvl="0"/>
            <a:r>
              <a:rPr lang="cs-CZ" sz="3600" b="1" dirty="0"/>
              <a:t>komedie začíná rozhovorem několika žen ze dvou různých rybářských rodin, které sedí na ulici a paličkují krajky </a:t>
            </a:r>
          </a:p>
          <a:p>
            <a:pPr lvl="0"/>
            <a:r>
              <a:rPr lang="cs-CZ" sz="3600" b="1" dirty="0"/>
              <a:t>typická je </a:t>
            </a:r>
            <a:r>
              <a:rPr lang="cs-CZ" sz="3600" b="1" dirty="0">
                <a:solidFill>
                  <a:srgbClr val="0033CC"/>
                </a:solidFill>
              </a:rPr>
              <a:t>jemná ironie a vyhrocené groteskní situace</a:t>
            </a:r>
          </a:p>
          <a:p>
            <a:pPr lvl="0">
              <a:buNone/>
            </a:pPr>
            <a:r>
              <a:rPr lang="cs-CZ" sz="3600" b="1" dirty="0"/>
              <a:t>Ve svých Pamětech k jejímu vzniku poznamenává: </a:t>
            </a:r>
          </a:p>
          <a:p>
            <a:pPr lvl="0">
              <a:buFont typeface="Wingdings" pitchFamily="2" charset="2"/>
              <a:buChar char="Ø"/>
            </a:pPr>
            <a:r>
              <a:rPr lang="cs-CZ" sz="3600" b="1" dirty="0"/>
              <a:t>„Žil jsem v mládí nějaký čas v </a:t>
            </a:r>
            <a:r>
              <a:rPr lang="cs-CZ" sz="3600" b="1" dirty="0" err="1"/>
              <a:t>Chioggii</a:t>
            </a:r>
            <a:r>
              <a:rPr lang="cs-CZ" sz="3600" b="1" dirty="0"/>
              <a:t> jako koadjutor (církevní hodnostář) kancléře. Měl jsem tu pořád dost a dost co dělat s tím početným neklidným obyvatelstvem složeným z rybářů, námořníků a ženských, kteří nemají jiné shromaždiště než ulici. Seznámil jsem se s jejich mravy, jejich zvláštním dialektem či hantýrkou, poznal jsem jejich veselou letoru (povahu, temperament) i jejich prohnanost. Dovedl jsem je tedy vylíčit, jak náleží.“ </a:t>
            </a:r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HUDBA, ARCHITEKTURA, KRITIKA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sz="4000" b="1" dirty="0">
                <a:solidFill>
                  <a:srgbClr val="C00000"/>
                </a:solidFill>
              </a:rPr>
              <a:t>Hudba</a:t>
            </a:r>
            <a:r>
              <a:rPr lang="cs-CZ" sz="4000" b="1" dirty="0"/>
              <a:t> </a:t>
            </a:r>
            <a:r>
              <a:rPr lang="cs-CZ" sz="3800" b="1" dirty="0"/>
              <a:t>- W. A. Mozart, </a:t>
            </a:r>
            <a:r>
              <a:rPr lang="cs-CZ" sz="3800" b="1" dirty="0" err="1"/>
              <a:t>Franz</a:t>
            </a:r>
            <a:r>
              <a:rPr lang="cs-CZ" sz="3800" b="1" dirty="0"/>
              <a:t> </a:t>
            </a:r>
            <a:r>
              <a:rPr lang="cs-CZ" sz="3800" b="1" dirty="0" err="1"/>
              <a:t>Joseph</a:t>
            </a:r>
            <a:r>
              <a:rPr lang="cs-CZ" sz="3800" b="1" dirty="0"/>
              <a:t> Haydn, L. van Beethoven </a:t>
            </a:r>
          </a:p>
          <a:p>
            <a:pPr lvl="0"/>
            <a:r>
              <a:rPr lang="cs-CZ" sz="4000" b="1" dirty="0">
                <a:solidFill>
                  <a:srgbClr val="C00000"/>
                </a:solidFill>
              </a:rPr>
              <a:t>Architektura</a:t>
            </a:r>
            <a:r>
              <a:rPr lang="cs-CZ" sz="4000" b="1" dirty="0"/>
              <a:t> </a:t>
            </a:r>
            <a:r>
              <a:rPr lang="cs-CZ" sz="3800" b="1" dirty="0"/>
              <a:t>- z barokní architektury přešla k</a:t>
            </a:r>
            <a:r>
              <a:rPr lang="cs-CZ" sz="3800" b="1" dirty="0">
                <a:solidFill>
                  <a:srgbClr val="C00000"/>
                </a:solidFill>
              </a:rPr>
              <a:t> empíru </a:t>
            </a:r>
            <a:r>
              <a:rPr lang="cs-CZ" sz="3800" dirty="0"/>
              <a:t>(spojeno s vládou Napoleona Bonaparte)</a:t>
            </a:r>
          </a:p>
          <a:p>
            <a:pPr lvl="0">
              <a:buFont typeface="Wingdings" pitchFamily="2" charset="2"/>
              <a:buChar char="Ø"/>
            </a:pPr>
            <a:r>
              <a:rPr lang="cs-CZ" sz="3800" b="1" dirty="0"/>
              <a:t> </a:t>
            </a:r>
            <a:r>
              <a:rPr lang="cs-CZ" sz="3800" b="1" dirty="0">
                <a:solidFill>
                  <a:srgbClr val="0000FF"/>
                </a:solidFill>
              </a:rPr>
              <a:t>přesný řád, pevná pravidla</a:t>
            </a:r>
            <a:r>
              <a:rPr lang="cs-CZ" sz="3800" dirty="0">
                <a:solidFill>
                  <a:srgbClr val="0000FF"/>
                </a:solidFill>
              </a:rPr>
              <a:t> </a:t>
            </a:r>
            <a:r>
              <a:rPr lang="cs-CZ" sz="3800" dirty="0"/>
              <a:t>–</a:t>
            </a:r>
            <a:r>
              <a:rPr lang="cs-CZ" sz="3800" b="1" dirty="0"/>
              <a:t> vycházela </a:t>
            </a:r>
            <a:r>
              <a:rPr lang="cs-CZ" sz="3800" b="1" dirty="0">
                <a:solidFill>
                  <a:srgbClr val="0000FF"/>
                </a:solidFill>
              </a:rPr>
              <a:t>z antiky</a:t>
            </a:r>
          </a:p>
          <a:p>
            <a:pPr lvl="0">
              <a:buFont typeface="Wingdings" pitchFamily="2" charset="2"/>
              <a:buChar char="Ø"/>
            </a:pPr>
            <a:r>
              <a:rPr lang="cs-CZ" sz="3800" b="1" dirty="0">
                <a:solidFill>
                  <a:srgbClr val="C00000"/>
                </a:solidFill>
              </a:rPr>
              <a:t>typická jednoduchá výzdoba, rovné čisté linie, trojúhelníkové štíty, antické sloupy, medailony, vavřínové věnce</a:t>
            </a:r>
          </a:p>
          <a:p>
            <a:pPr lvl="0">
              <a:buFont typeface="Wingdings" pitchFamily="2" charset="2"/>
              <a:buChar char="Ø"/>
            </a:pPr>
            <a:r>
              <a:rPr lang="cs-CZ" sz="3800" b="1" dirty="0"/>
              <a:t>např. Pantheon, Vítězný oblouk v Paříži, </a:t>
            </a:r>
            <a:r>
              <a:rPr lang="cs-CZ" sz="3800" b="1" dirty="0" err="1"/>
              <a:t>Versailes</a:t>
            </a:r>
            <a:r>
              <a:rPr lang="cs-CZ" sz="3800" b="1" dirty="0"/>
              <a:t>, Národní galerie a Britské muzeum, Braniborská brána v Berlíně, celé historické jádro v Petrohradu 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sz="3400" b="1" dirty="0">
                <a:solidFill>
                  <a:srgbClr val="0000FF"/>
                </a:solidFill>
              </a:rPr>
              <a:t>vznik literárních salonů </a:t>
            </a:r>
            <a:r>
              <a:rPr lang="cs-CZ" sz="3400" dirty="0"/>
              <a:t>– diskuze o umění, rozbor a hodnocení literárních děl</a:t>
            </a:r>
          </a:p>
          <a:p>
            <a:pPr lvl="0"/>
            <a:r>
              <a:rPr lang="cs-CZ" sz="3400" b="1" dirty="0">
                <a:solidFill>
                  <a:srgbClr val="0000FF"/>
                </a:solidFill>
              </a:rPr>
              <a:t>vznik literárních akademií </a:t>
            </a:r>
            <a:r>
              <a:rPr lang="cs-CZ" sz="3400" dirty="0"/>
              <a:t>– dbaly na čistotu formy a jazyka uměleckých děl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LITERÁRNÍ ŽÁNRY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3600" b="1" dirty="0">
                <a:solidFill>
                  <a:srgbClr val="C00000"/>
                </a:solidFill>
              </a:rPr>
              <a:t>vysoké</a:t>
            </a:r>
            <a:r>
              <a:rPr lang="cs-CZ" sz="3600" dirty="0"/>
              <a:t> - </a:t>
            </a:r>
            <a:r>
              <a:rPr lang="cs-CZ" sz="3600" b="1" dirty="0">
                <a:solidFill>
                  <a:srgbClr val="FF0000"/>
                </a:solidFill>
              </a:rPr>
              <a:t>tragédie, eposy, ódy, hymny</a:t>
            </a:r>
          </a:p>
          <a:p>
            <a:pPr lvl="0">
              <a:buFont typeface="Wingdings" pitchFamily="2" charset="2"/>
              <a:buChar char="Ø"/>
            </a:pPr>
            <a:r>
              <a:rPr lang="cs-CZ" sz="3300" b="1" dirty="0"/>
              <a:t> vznešená témata čerpají </a:t>
            </a:r>
            <a:r>
              <a:rPr lang="cs-CZ" sz="3300" b="1" dirty="0">
                <a:solidFill>
                  <a:srgbClr val="0000FF"/>
                </a:solidFill>
              </a:rPr>
              <a:t>náměty z antiky</a:t>
            </a:r>
          </a:p>
          <a:p>
            <a:pPr lvl="0">
              <a:buFont typeface="Wingdings" pitchFamily="2" charset="2"/>
              <a:buChar char="Ø"/>
            </a:pPr>
            <a:r>
              <a:rPr lang="cs-CZ" sz="3300" b="1" dirty="0"/>
              <a:t> hrdinové pocházejí </a:t>
            </a:r>
            <a:r>
              <a:rPr lang="cs-CZ" sz="3300" b="1" dirty="0">
                <a:solidFill>
                  <a:srgbClr val="0000FF"/>
                </a:solidFill>
              </a:rPr>
              <a:t>z vyšších vrstev </a:t>
            </a:r>
            <a:r>
              <a:rPr lang="cs-CZ" sz="3300" b="1" dirty="0"/>
              <a:t>(vladaři, vojevůdci, velmoži)</a:t>
            </a:r>
          </a:p>
          <a:p>
            <a:r>
              <a:rPr lang="cs-CZ" sz="3600" b="1" dirty="0">
                <a:solidFill>
                  <a:srgbClr val="C00000"/>
                </a:solidFill>
              </a:rPr>
              <a:t>nízké</a:t>
            </a:r>
            <a:r>
              <a:rPr lang="cs-CZ" sz="3600" dirty="0"/>
              <a:t> - </a:t>
            </a:r>
            <a:r>
              <a:rPr lang="cs-CZ" sz="3600" b="1" dirty="0">
                <a:solidFill>
                  <a:srgbClr val="FF0000"/>
                </a:solidFill>
              </a:rPr>
              <a:t>bajka, satira, komedie</a:t>
            </a:r>
          </a:p>
          <a:p>
            <a:pPr>
              <a:buFont typeface="Wingdings" pitchFamily="2" charset="2"/>
              <a:buChar char="Ø"/>
            </a:pPr>
            <a:r>
              <a:rPr lang="cs-CZ" sz="3300" dirty="0"/>
              <a:t> </a:t>
            </a:r>
            <a:r>
              <a:rPr lang="cs-CZ" sz="3300" b="1" dirty="0"/>
              <a:t>nevyžadovaly dodržování přísných pravidel</a:t>
            </a:r>
          </a:p>
          <a:p>
            <a:pPr>
              <a:buFont typeface="Wingdings" pitchFamily="2" charset="2"/>
              <a:buChar char="Ø"/>
            </a:pPr>
            <a:r>
              <a:rPr lang="cs-CZ" sz="3300" dirty="0"/>
              <a:t> </a:t>
            </a:r>
            <a:r>
              <a:rPr lang="cs-CZ" sz="3300" b="1" dirty="0"/>
              <a:t>hlavní hrdinové z </a:t>
            </a:r>
            <a:r>
              <a:rPr lang="cs-CZ" sz="3300" b="1" dirty="0">
                <a:solidFill>
                  <a:srgbClr val="0000FF"/>
                </a:solidFill>
              </a:rPr>
              <a:t>neurozených vrstev</a:t>
            </a:r>
          </a:p>
          <a:p>
            <a:pPr>
              <a:buFont typeface="Wingdings" pitchFamily="2" charset="2"/>
              <a:buChar char="Ø"/>
            </a:pPr>
            <a:r>
              <a:rPr lang="cs-CZ" sz="3300" b="1" dirty="0"/>
              <a:t> cíl -</a:t>
            </a:r>
            <a:r>
              <a:rPr lang="cs-CZ" sz="3300" b="1" dirty="0">
                <a:solidFill>
                  <a:srgbClr val="0000FF"/>
                </a:solidFill>
              </a:rPr>
              <a:t> pobavit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KLASICISTNÍ DRAMA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>
                <a:solidFill>
                  <a:srgbClr val="0070C0"/>
                </a:solidFill>
              </a:rPr>
              <a:t>navazuje na antickou tragédii i komedii</a:t>
            </a:r>
          </a:p>
          <a:p>
            <a:pPr lvl="0"/>
            <a:r>
              <a:rPr lang="cs-CZ" b="1" dirty="0">
                <a:solidFill>
                  <a:srgbClr val="0000FF"/>
                </a:solidFill>
              </a:rPr>
              <a:t>vystupují zde osoby z antické mytologie, z prostředí vysoké šlechty, v komediích měšťané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sz="3900" b="1" dirty="0" err="1">
                <a:solidFill>
                  <a:srgbClr val="FF0000"/>
                </a:solidFill>
              </a:rPr>
              <a:t>commedia</a:t>
            </a:r>
            <a:r>
              <a:rPr lang="cs-CZ" sz="3900" b="1" dirty="0">
                <a:solidFill>
                  <a:srgbClr val="FF0000"/>
                </a:solidFill>
              </a:rPr>
              <a:t> </a:t>
            </a:r>
            <a:r>
              <a:rPr lang="cs-CZ" sz="3900" b="1" dirty="0" err="1">
                <a:solidFill>
                  <a:srgbClr val="FF0000"/>
                </a:solidFill>
              </a:rPr>
              <a:t>dell</a:t>
            </a:r>
            <a:r>
              <a:rPr lang="cs-CZ" sz="3900" b="1" dirty="0">
                <a:solidFill>
                  <a:srgbClr val="FF0000"/>
                </a:solidFill>
              </a:rPr>
              <a:t>´</a:t>
            </a:r>
            <a:r>
              <a:rPr lang="cs-CZ" sz="3900" b="1" dirty="0" err="1">
                <a:solidFill>
                  <a:srgbClr val="FF0000"/>
                </a:solidFill>
              </a:rPr>
              <a:t>arte</a:t>
            </a:r>
            <a:r>
              <a:rPr lang="cs-CZ" sz="3900" b="1" dirty="0">
                <a:solidFill>
                  <a:srgbClr val="FF0000"/>
                </a:solidFill>
              </a:rPr>
              <a:t> </a:t>
            </a:r>
            <a:r>
              <a:rPr lang="cs-CZ" sz="3900" b="1" dirty="0"/>
              <a:t>[</a:t>
            </a:r>
            <a:r>
              <a:rPr lang="cs-CZ" sz="3900" b="1" dirty="0" err="1"/>
              <a:t>komédyja</a:t>
            </a:r>
            <a:r>
              <a:rPr lang="cs-CZ" sz="3900" b="1" dirty="0"/>
              <a:t> </a:t>
            </a:r>
            <a:r>
              <a:rPr lang="cs-CZ" sz="3900" b="1" dirty="0" err="1"/>
              <a:t>delárt</a:t>
            </a:r>
            <a:r>
              <a:rPr lang="cs-CZ" sz="3900" b="1" dirty="0"/>
              <a:t>]</a:t>
            </a:r>
          </a:p>
          <a:p>
            <a:pPr lvl="0"/>
            <a:r>
              <a:rPr lang="cs-CZ" b="1" dirty="0"/>
              <a:t>druh </a:t>
            </a:r>
            <a:r>
              <a:rPr lang="cs-CZ" b="1" dirty="0">
                <a:solidFill>
                  <a:srgbClr val="0000FF"/>
                </a:solidFill>
              </a:rPr>
              <a:t>lidového, ale profesionálního divadla</a:t>
            </a:r>
          </a:p>
          <a:p>
            <a:pPr lvl="0"/>
            <a:r>
              <a:rPr lang="cs-CZ" b="1" dirty="0"/>
              <a:t>vznik v Itálii - 2. </a:t>
            </a:r>
            <a:r>
              <a:rPr lang="cs-CZ" b="1" dirty="0" err="1"/>
              <a:t>pol</a:t>
            </a:r>
            <a:r>
              <a:rPr lang="cs-CZ" b="1" dirty="0"/>
              <a:t>. 16. století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herci měli k dispozici stručný scénář s dějovou kostrou a seznamem postav ustálených typů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KLASICISTNÍ DRAMA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sz="3800" b="1" dirty="0">
                <a:solidFill>
                  <a:srgbClr val="C00000"/>
                </a:solidFill>
              </a:rPr>
              <a:t>Aristotelova zásada tří jednot</a:t>
            </a:r>
          </a:p>
          <a:p>
            <a:r>
              <a:rPr lang="cs-CZ" sz="3400" b="1" dirty="0">
                <a:solidFill>
                  <a:srgbClr val="0000FF"/>
                </a:solidFill>
              </a:rPr>
              <a:t>jednota </a:t>
            </a:r>
            <a:r>
              <a:rPr lang="cs-CZ" sz="3400" b="1" dirty="0">
                <a:solidFill>
                  <a:srgbClr val="FF0000"/>
                </a:solidFill>
              </a:rPr>
              <a:t>místa, času, děje </a:t>
            </a:r>
          </a:p>
          <a:p>
            <a:pPr lvl="0">
              <a:buFont typeface="Wingdings" pitchFamily="2" charset="2"/>
              <a:buChar char="Ø"/>
            </a:pPr>
            <a:r>
              <a:rPr lang="cs-CZ" sz="3400" b="1" dirty="0">
                <a:solidFill>
                  <a:srgbClr val="0000FF"/>
                </a:solidFill>
              </a:rPr>
              <a:t> jednoduchý děj </a:t>
            </a:r>
            <a:r>
              <a:rPr lang="cs-CZ" sz="3400" b="1" dirty="0">
                <a:solidFill>
                  <a:srgbClr val="0033CC"/>
                </a:solidFill>
              </a:rPr>
              <a:t>(bez „odboček“)</a:t>
            </a:r>
          </a:p>
          <a:p>
            <a:pPr lvl="0">
              <a:buFont typeface="Wingdings" pitchFamily="2" charset="2"/>
              <a:buChar char="Ø"/>
            </a:pPr>
            <a:r>
              <a:rPr lang="cs-CZ" sz="3400" b="1" dirty="0">
                <a:solidFill>
                  <a:srgbClr val="0000FF"/>
                </a:solidFill>
              </a:rPr>
              <a:t> hra se měla odehrávat nejlépe na jednom místě </a:t>
            </a:r>
            <a:r>
              <a:rPr lang="cs-CZ" sz="3400" b="1" dirty="0">
                <a:solidFill>
                  <a:srgbClr val="0033CC"/>
                </a:solidFill>
              </a:rPr>
              <a:t>(většinou blíže nespecifikovaný palác)</a:t>
            </a:r>
          </a:p>
          <a:p>
            <a:pPr lvl="0">
              <a:buFont typeface="Wingdings" pitchFamily="2" charset="2"/>
              <a:buChar char="Ø"/>
            </a:pPr>
            <a:r>
              <a:rPr lang="cs-CZ" sz="3400" b="1" dirty="0">
                <a:solidFill>
                  <a:srgbClr val="0000FF"/>
                </a:solidFill>
              </a:rPr>
              <a:t> časově obvykle v průběhu 24 hodin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FRANCOUZSKÝ KLASICISMUS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MOLIÉRE </a:t>
            </a:r>
            <a:r>
              <a:rPr lang="cs-CZ" b="1" dirty="0"/>
              <a:t>(</a:t>
            </a:r>
            <a:r>
              <a:rPr lang="cs-CZ" b="1" dirty="0" err="1"/>
              <a:t>moljér</a:t>
            </a:r>
            <a:r>
              <a:rPr lang="cs-CZ" b="1" dirty="0"/>
              <a:t>) (1622 – 1673)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5100" b="1" dirty="0"/>
              <a:t>vlastním jménem </a:t>
            </a:r>
            <a:r>
              <a:rPr lang="cs-CZ" sz="5100" b="1" dirty="0" err="1">
                <a:solidFill>
                  <a:srgbClr val="C00000"/>
                </a:solidFill>
              </a:rPr>
              <a:t>Jean</a:t>
            </a:r>
            <a:r>
              <a:rPr lang="cs-CZ" sz="5100" b="1" dirty="0">
                <a:solidFill>
                  <a:srgbClr val="C00000"/>
                </a:solidFill>
              </a:rPr>
              <a:t>-</a:t>
            </a:r>
            <a:r>
              <a:rPr lang="cs-CZ" sz="5100" b="1" dirty="0" err="1">
                <a:solidFill>
                  <a:srgbClr val="C00000"/>
                </a:solidFill>
              </a:rPr>
              <a:t>Baptiste</a:t>
            </a:r>
            <a:r>
              <a:rPr lang="cs-CZ" sz="5100" b="1" dirty="0">
                <a:solidFill>
                  <a:srgbClr val="C00000"/>
                </a:solidFill>
              </a:rPr>
              <a:t> </a:t>
            </a:r>
            <a:r>
              <a:rPr lang="cs-CZ" sz="5100" b="1" dirty="0" err="1">
                <a:solidFill>
                  <a:srgbClr val="C00000"/>
                </a:solidFill>
              </a:rPr>
              <a:t>Poquelin</a:t>
            </a:r>
            <a:r>
              <a:rPr lang="cs-CZ" sz="5100" b="1" dirty="0">
                <a:solidFill>
                  <a:srgbClr val="C00000"/>
                </a:solidFill>
              </a:rPr>
              <a:t> </a:t>
            </a:r>
            <a:r>
              <a:rPr lang="cs-CZ" sz="5100" b="1" dirty="0"/>
              <a:t>(</a:t>
            </a:r>
            <a:r>
              <a:rPr lang="cs-CZ" sz="5100" b="1" dirty="0" err="1"/>
              <a:t>žan</a:t>
            </a:r>
            <a:r>
              <a:rPr lang="cs-CZ" sz="5100" b="1" dirty="0"/>
              <a:t> </a:t>
            </a:r>
            <a:r>
              <a:rPr lang="cs-CZ" sz="5100" b="1" dirty="0" err="1"/>
              <a:t>batyst</a:t>
            </a:r>
            <a:r>
              <a:rPr lang="cs-CZ" sz="5100" b="1" dirty="0"/>
              <a:t> </a:t>
            </a:r>
            <a:r>
              <a:rPr lang="cs-CZ" sz="5100" b="1" dirty="0" err="1"/>
              <a:t>poklen</a:t>
            </a:r>
            <a:r>
              <a:rPr lang="cs-CZ" sz="5100" b="1" dirty="0"/>
              <a:t>) – </a:t>
            </a:r>
            <a:r>
              <a:rPr lang="cs-CZ" sz="5100" b="1" dirty="0">
                <a:solidFill>
                  <a:srgbClr val="0000FF"/>
                </a:solidFill>
              </a:rPr>
              <a:t>mistr francouzské divadelní komedie</a:t>
            </a:r>
          </a:p>
          <a:p>
            <a:pPr lvl="0"/>
            <a:r>
              <a:rPr lang="cs-CZ" sz="5100" b="1" dirty="0">
                <a:solidFill>
                  <a:srgbClr val="C00000"/>
                </a:solidFill>
              </a:rPr>
              <a:t>herec, dramatik, režisér, klasik světové komedie, autor frašek a veseloher</a:t>
            </a:r>
          </a:p>
          <a:p>
            <a:pPr lvl="0"/>
            <a:r>
              <a:rPr lang="cs-CZ" sz="4900" b="1" dirty="0"/>
              <a:t>narodil se a vyrůstal </a:t>
            </a:r>
            <a:r>
              <a:rPr lang="cs-CZ" sz="4900" b="1" dirty="0">
                <a:solidFill>
                  <a:srgbClr val="0000FF"/>
                </a:solidFill>
              </a:rPr>
              <a:t>v Paříži </a:t>
            </a:r>
            <a:r>
              <a:rPr lang="cs-CZ" sz="4900" b="1" dirty="0"/>
              <a:t>(matka brzy zemřela, vychovával ho dědeček, který miloval divadlo)</a:t>
            </a:r>
          </a:p>
          <a:p>
            <a:pPr lvl="0"/>
            <a:r>
              <a:rPr lang="cs-CZ" sz="4900" b="1" dirty="0"/>
              <a:t>studoval</a:t>
            </a:r>
            <a:r>
              <a:rPr lang="cs-CZ" sz="4900" b="1" dirty="0">
                <a:solidFill>
                  <a:srgbClr val="0070C0"/>
                </a:solidFill>
              </a:rPr>
              <a:t> práva </a:t>
            </a:r>
            <a:r>
              <a:rPr lang="cs-CZ" sz="4900" b="1" dirty="0"/>
              <a:t>–</a:t>
            </a:r>
            <a:r>
              <a:rPr lang="cs-CZ" sz="4900" b="1" dirty="0">
                <a:solidFill>
                  <a:srgbClr val="0070C0"/>
                </a:solidFill>
              </a:rPr>
              <a:t> nedokončil </a:t>
            </a:r>
            <a:r>
              <a:rPr lang="cs-CZ" sz="4900" b="1" dirty="0"/>
              <a:t>(nelíbilo se to jeho otci)</a:t>
            </a:r>
          </a:p>
          <a:p>
            <a:pPr lvl="0"/>
            <a:r>
              <a:rPr lang="cs-CZ" sz="4900" b="1" dirty="0"/>
              <a:t>1644 – založil tzv. </a:t>
            </a:r>
            <a:r>
              <a:rPr lang="cs-CZ" sz="4900" b="1" dirty="0">
                <a:solidFill>
                  <a:srgbClr val="C00000"/>
                </a:solidFill>
              </a:rPr>
              <a:t>Slavné divadlo </a:t>
            </a:r>
            <a:r>
              <a:rPr lang="cs-CZ" sz="4900" b="1" dirty="0"/>
              <a:t>(neprosperovalo) – </a:t>
            </a:r>
            <a:r>
              <a:rPr lang="cs-CZ" sz="4900" b="1" dirty="0" err="1"/>
              <a:t>Moliére</a:t>
            </a:r>
            <a:r>
              <a:rPr lang="cs-CZ" sz="4900" b="1" dirty="0"/>
              <a:t> strávil </a:t>
            </a:r>
            <a:r>
              <a:rPr lang="cs-CZ" sz="4900" b="1" dirty="0">
                <a:solidFill>
                  <a:srgbClr val="0000FF"/>
                </a:solidFill>
              </a:rPr>
              <a:t>několik měsíců ve vězení pro dlužníky</a:t>
            </a:r>
          </a:p>
          <a:p>
            <a:pPr lvl="0"/>
            <a:r>
              <a:rPr lang="cs-CZ" sz="4900" b="1" dirty="0"/>
              <a:t>1645 - přidal se ke </a:t>
            </a:r>
            <a:r>
              <a:rPr lang="cs-CZ" sz="4900" b="1" dirty="0">
                <a:solidFill>
                  <a:srgbClr val="C00000"/>
                </a:solidFill>
              </a:rPr>
              <a:t>kočovné divadelní společnosti </a:t>
            </a:r>
            <a:r>
              <a:rPr lang="cs-CZ" sz="4900" b="1" dirty="0"/>
              <a:t>(v r. 1650 se stal jejím </a:t>
            </a:r>
            <a:r>
              <a:rPr lang="cs-CZ" sz="4900" b="1" dirty="0">
                <a:solidFill>
                  <a:srgbClr val="0000FF"/>
                </a:solidFill>
              </a:rPr>
              <a:t>ředitelem</a:t>
            </a:r>
            <a:r>
              <a:rPr lang="cs-CZ" sz="4900" b="1" dirty="0"/>
              <a:t>) – psal pro ni úspěšné </a:t>
            </a:r>
            <a:r>
              <a:rPr lang="cs-CZ" sz="4900" b="1" dirty="0">
                <a:solidFill>
                  <a:srgbClr val="C00000"/>
                </a:solidFill>
              </a:rPr>
              <a:t>jednoaktovky</a:t>
            </a:r>
            <a:r>
              <a:rPr lang="cs-CZ" sz="4900" b="1" dirty="0"/>
              <a:t>, putování po francouzských vesnicích</a:t>
            </a:r>
          </a:p>
          <a:p>
            <a:pPr lvl="0"/>
            <a:endParaRPr lang="cs-CZ" sz="4700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MOLIÉRE - 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1658 – </a:t>
            </a:r>
            <a:r>
              <a:rPr lang="cs-CZ" b="1" dirty="0">
                <a:solidFill>
                  <a:srgbClr val="0000FF"/>
                </a:solidFill>
              </a:rPr>
              <a:t>návrat do Paříže, předvedl svá představení králi </a:t>
            </a:r>
            <a:r>
              <a:rPr lang="cs-CZ" b="1" dirty="0"/>
              <a:t>(Ludvík XIV.)</a:t>
            </a:r>
          </a:p>
          <a:p>
            <a:pPr lvl="0"/>
            <a:r>
              <a:rPr lang="cs-CZ" b="1" dirty="0"/>
              <a:t>1662 – </a:t>
            </a:r>
            <a:r>
              <a:rPr lang="cs-CZ" b="1" dirty="0">
                <a:solidFill>
                  <a:srgbClr val="0000FF"/>
                </a:solidFill>
              </a:rPr>
              <a:t>žení se </a:t>
            </a:r>
            <a:r>
              <a:rPr lang="cs-CZ" b="1" dirty="0"/>
              <a:t>(</a:t>
            </a:r>
            <a:r>
              <a:rPr lang="cs-CZ" b="1" dirty="0" err="1"/>
              <a:t>Madelaine</a:t>
            </a:r>
            <a:r>
              <a:rPr lang="cs-CZ" b="1" dirty="0"/>
              <a:t> </a:t>
            </a:r>
            <a:r>
              <a:rPr lang="cs-CZ" b="1" dirty="0" err="1"/>
              <a:t>Bejartová</a:t>
            </a:r>
            <a:r>
              <a:rPr lang="cs-CZ" b="1" dirty="0"/>
              <a:t> - dcera nebo sestra jeho dlouholeté partnerky???)</a:t>
            </a:r>
          </a:p>
          <a:p>
            <a:pPr lvl="0"/>
            <a:r>
              <a:rPr lang="cs-CZ" sz="3400" b="1" dirty="0"/>
              <a:t>hrou Tartuffe si způsobil </a:t>
            </a:r>
            <a:r>
              <a:rPr lang="cs-CZ" sz="3400" b="1" dirty="0">
                <a:solidFill>
                  <a:srgbClr val="0000FF"/>
                </a:solidFill>
              </a:rPr>
              <a:t>problémy u církve a u šlechty</a:t>
            </a:r>
          </a:p>
          <a:p>
            <a:pPr lvl="0"/>
            <a:r>
              <a:rPr lang="cs-CZ" sz="3400" b="1" dirty="0"/>
              <a:t>1665 – </a:t>
            </a:r>
            <a:r>
              <a:rPr lang="cs-CZ" sz="3400" b="1" dirty="0" err="1">
                <a:solidFill>
                  <a:srgbClr val="0000FF"/>
                </a:solidFill>
              </a:rPr>
              <a:t>Moliérův</a:t>
            </a:r>
            <a:r>
              <a:rPr lang="cs-CZ" sz="3400" b="1" dirty="0">
                <a:solidFill>
                  <a:srgbClr val="0000FF"/>
                </a:solidFill>
              </a:rPr>
              <a:t> soubor vzal pod ochranu Ludvík XIV. </a:t>
            </a:r>
            <a:r>
              <a:rPr lang="cs-CZ" sz="3400" b="1" dirty="0"/>
              <a:t>– </a:t>
            </a:r>
            <a:r>
              <a:rPr lang="cs-CZ" sz="3400" b="1" dirty="0" err="1"/>
              <a:t>Moliére</a:t>
            </a:r>
            <a:r>
              <a:rPr lang="cs-CZ" sz="3400" b="1" dirty="0"/>
              <a:t> se stal </a:t>
            </a:r>
            <a:r>
              <a:rPr lang="cs-CZ" sz="3400" b="1" dirty="0">
                <a:solidFill>
                  <a:srgbClr val="C00000"/>
                </a:solidFill>
              </a:rPr>
              <a:t>organizátorem společenského života u královského dvora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2674</Words>
  <Application>Microsoft Office PowerPoint</Application>
  <PresentationFormat>Předvádění na obrazovce (4:3)</PresentationFormat>
  <Paragraphs>246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Motiv sady Office</vt:lpstr>
      <vt:lpstr>KLASICISMUS VE SVĚTOVÉ LITERATUŘE</vt:lpstr>
      <vt:lpstr>SVĚTOVÝ KLASICISMUS 17. – 18. století</vt:lpstr>
      <vt:lpstr>SVĚTOVÝ KLASICISMUS</vt:lpstr>
      <vt:lpstr>KLASICISMUS HUDBA, ARCHITEKTURA, KRITIKA</vt:lpstr>
      <vt:lpstr>KLASICISMUS LITERÁRNÍ ŽÁNRY</vt:lpstr>
      <vt:lpstr>KLASICISTNÍ DRAMA</vt:lpstr>
      <vt:lpstr>KLASICISTNÍ DRAMA</vt:lpstr>
      <vt:lpstr>FRANCOUZSKÝ KLASICISMUS MOLIÉRE (moljér) (1622 – 1673)</vt:lpstr>
      <vt:lpstr>MOLIÉRE - ŽIVOT</vt:lpstr>
      <vt:lpstr>MOLIÉRE - ŽIVOT</vt:lpstr>
      <vt:lpstr>MOLIÉRE - DÍLO</vt:lpstr>
      <vt:lpstr>MOLIÉRE - DÍLO</vt:lpstr>
      <vt:lpstr>MOLIÉRE - DÍLO</vt:lpstr>
      <vt:lpstr>MOLIÉRE – LAKOMEC (1668) FABULE</vt:lpstr>
      <vt:lpstr>MOLIÉRE – LAKOMEC (1668) HARPAGON - CHARAKTERISTIKA</vt:lpstr>
      <vt:lpstr> MOLIÉRE – TARTUFFE (1664) </vt:lpstr>
      <vt:lpstr>MOLIÉRE – TARTUFFE (1664) FABULE</vt:lpstr>
      <vt:lpstr>MOLIÉRE – ZDRAVÝ NEMOCNÝ (1673)</vt:lpstr>
      <vt:lpstr>MOLIÉRE – MISANTROP </vt:lpstr>
      <vt:lpstr> FRANCOUZSKÝ KLASICISMUS JEAN RACINE (žan rasin) (1639 – 1699) </vt:lpstr>
      <vt:lpstr>JEAN RACINE – FAIDRA (1677)</vt:lpstr>
      <vt:lpstr>JEAN RACINE </vt:lpstr>
      <vt:lpstr>FRANCOUZSKÝ KLASICISMUS  PIERRE CORNEILLE (1606 – 1684)</vt:lpstr>
      <vt:lpstr>PIERRE CORNEILLE (pjér kornej) CID (1637)</vt:lpstr>
      <vt:lpstr>FRANCOUZSKÝ KLASICISMUS JEAN DE LA FONTAINE (1621 – 1695)</vt:lpstr>
      <vt:lpstr>JEAN DE LA FONTAINE BAJKY (1694)</vt:lpstr>
      <vt:lpstr>JEAN DE LA FONTAINE - BAJKY LIŠÁK A HROZNY</vt:lpstr>
      <vt:lpstr>ITALSKÝ KLASICISMUS CARLO GOLDONI (1707 – 1793)</vt:lpstr>
      <vt:lpstr>CARLO GOLDONI</vt:lpstr>
      <vt:lpstr>CARLO GOLDONI</vt:lpstr>
      <vt:lpstr>CARLO GOLDONI SLUHA DVOU PÁNŮ (1745)</vt:lpstr>
      <vt:lpstr>CARLO GOLDONI POPRASK NA LAGUNĚ (1762)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KLASICISMUS VE SVĚTOVÉ LITERATUŘE</dc:title>
  <dc:creator>yvett</dc:creator>
  <cp:lastModifiedBy>Hasmanová Veronika</cp:lastModifiedBy>
  <cp:revision>65</cp:revision>
  <dcterms:created xsi:type="dcterms:W3CDTF">2023-01-13T20:35:49Z</dcterms:created>
  <dcterms:modified xsi:type="dcterms:W3CDTF">2023-05-30T06:37:17Z</dcterms:modified>
</cp:coreProperties>
</file>