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59" r:id="rId9"/>
    <p:sldId id="267" r:id="rId10"/>
    <p:sldId id="260" r:id="rId11"/>
    <p:sldId id="268" r:id="rId12"/>
    <p:sldId id="269" r:id="rId13"/>
    <p:sldId id="261" r:id="rId14"/>
    <p:sldId id="272" r:id="rId15"/>
    <p:sldId id="271" r:id="rId16"/>
    <p:sldId id="270" r:id="rId17"/>
    <p:sldId id="26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E553-3E80-4055-B623-D48A2EBC6837}" type="datetimeFigureOut">
              <a:rPr lang="cs-CZ" smtClean="0"/>
              <a:pPr/>
              <a:t>13.06.2023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3366B-ED72-49B9-867B-DD85450FBF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OSVÍCENSTVÍ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VE SVĚTOVÉ LITERATUŘE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cs-CZ" b="1" dirty="0">
                <a:solidFill>
                  <a:srgbClr val="C00000"/>
                </a:solidFill>
              </a:rPr>
              <a:t> VOLTAIRE</a:t>
            </a:r>
          </a:p>
          <a:p>
            <a:pPr>
              <a:buFont typeface="Wingdings" pitchFamily="2" charset="2"/>
              <a:buChar char="q"/>
            </a:pPr>
            <a:r>
              <a:rPr lang="cs-CZ" b="1" dirty="0">
                <a:solidFill>
                  <a:srgbClr val="C00000"/>
                </a:solidFill>
              </a:rPr>
              <a:t> DENIS DIDEROT</a:t>
            </a:r>
          </a:p>
          <a:p>
            <a:pPr>
              <a:buFont typeface="Wingdings" pitchFamily="2" charset="2"/>
              <a:buChar char="q"/>
            </a:pPr>
            <a:r>
              <a:rPr lang="cs-CZ" b="1" dirty="0">
                <a:solidFill>
                  <a:srgbClr val="C00000"/>
                </a:solidFill>
              </a:rPr>
              <a:t> JONATHAN SWIFT</a:t>
            </a:r>
          </a:p>
          <a:p>
            <a:pPr>
              <a:buFont typeface="Wingdings" pitchFamily="2" charset="2"/>
              <a:buChar char="q"/>
            </a:pPr>
            <a:r>
              <a:rPr lang="cs-CZ" b="1" dirty="0">
                <a:solidFill>
                  <a:srgbClr val="C00000"/>
                </a:solidFill>
              </a:rPr>
              <a:t> DANIEL DEFOE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FRANCOUZSKÉ OSVÍCENTVÍ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DENIS DIDEROT</a:t>
            </a:r>
            <a:r>
              <a:rPr lang="cs-CZ" b="1" dirty="0"/>
              <a:t> (1713 – 1784)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 fontScale="62500" lnSpcReduction="20000"/>
          </a:bodyPr>
          <a:lstStyle/>
          <a:p>
            <a:r>
              <a:rPr lang="cs-CZ" sz="4200" b="1" dirty="0"/>
              <a:t>(</a:t>
            </a:r>
            <a:r>
              <a:rPr lang="cs-CZ" sz="4200" b="1" dirty="0" err="1"/>
              <a:t>deny</a:t>
            </a:r>
            <a:r>
              <a:rPr lang="cs-CZ" sz="4200" b="1" dirty="0"/>
              <a:t> </a:t>
            </a:r>
            <a:r>
              <a:rPr lang="cs-CZ" sz="4200" b="1" dirty="0" err="1"/>
              <a:t>didro</a:t>
            </a:r>
            <a:r>
              <a:rPr lang="cs-CZ" sz="4200" b="1" dirty="0"/>
              <a:t>) - </a:t>
            </a:r>
            <a:r>
              <a:rPr lang="cs-CZ" sz="4200" b="1" dirty="0">
                <a:solidFill>
                  <a:srgbClr val="0000FF"/>
                </a:solidFill>
              </a:rPr>
              <a:t>filozof, estetik, osvícenský spisovatel, teoretik umění a výtvarný kritik</a:t>
            </a:r>
          </a:p>
          <a:p>
            <a:pPr lvl="0"/>
            <a:r>
              <a:rPr lang="cs-CZ" sz="4200" b="1" dirty="0"/>
              <a:t>hlavní organizátor a vydavatel </a:t>
            </a:r>
            <a:r>
              <a:rPr lang="cs-CZ" sz="4200" b="1" dirty="0">
                <a:solidFill>
                  <a:srgbClr val="C00000"/>
                </a:solidFill>
              </a:rPr>
              <a:t>Encyklopedie</a:t>
            </a:r>
            <a:r>
              <a:rPr lang="cs-CZ" sz="4200" b="1" dirty="0"/>
              <a:t> – redaktor a autor asi 1000 hesel</a:t>
            </a:r>
          </a:p>
          <a:p>
            <a:pPr lvl="0"/>
            <a:r>
              <a:rPr lang="cs-CZ" sz="4200" b="1" dirty="0"/>
              <a:t>pocházel z </a:t>
            </a:r>
            <a:r>
              <a:rPr lang="cs-CZ" sz="4200" b="1" dirty="0">
                <a:solidFill>
                  <a:srgbClr val="3333FF"/>
                </a:solidFill>
              </a:rPr>
              <a:t>tradiční katolické rodiny</a:t>
            </a:r>
            <a:r>
              <a:rPr lang="cs-CZ" sz="4200" b="1" dirty="0"/>
              <a:t>, měl se stát knězem – </a:t>
            </a:r>
            <a:r>
              <a:rPr lang="cs-CZ" sz="4200" b="1" dirty="0">
                <a:solidFill>
                  <a:srgbClr val="FF3300"/>
                </a:solidFill>
              </a:rPr>
              <a:t>studoval jezuitskou školu, odkud v r. 1734 uprchl do Paříže</a:t>
            </a:r>
          </a:p>
          <a:p>
            <a:pPr lvl="0"/>
            <a:r>
              <a:rPr lang="cs-CZ" sz="4200" b="1" dirty="0"/>
              <a:t>v Paříži působil jako </a:t>
            </a:r>
            <a:r>
              <a:rPr lang="cs-CZ" sz="4200" b="1" dirty="0">
                <a:solidFill>
                  <a:srgbClr val="0000FF"/>
                </a:solidFill>
              </a:rPr>
              <a:t>učitel a překladatel</a:t>
            </a:r>
            <a:r>
              <a:rPr lang="cs-CZ" sz="4200" b="1" dirty="0"/>
              <a:t>, nakonec se stal hlavní osobností spojenou s Encyklopedií</a:t>
            </a:r>
          </a:p>
          <a:p>
            <a:pPr lvl="0"/>
            <a:r>
              <a:rPr lang="cs-CZ" sz="4200" b="1" dirty="0"/>
              <a:t>žil v </a:t>
            </a:r>
            <a:r>
              <a:rPr lang="cs-CZ" sz="4200" b="1" dirty="0">
                <a:solidFill>
                  <a:srgbClr val="0070C0"/>
                </a:solidFill>
              </a:rPr>
              <a:t>nuzných poměrech </a:t>
            </a:r>
            <a:r>
              <a:rPr lang="cs-CZ" sz="4200" b="1" dirty="0"/>
              <a:t>– když chtěl vyplatit věno své dceři, musel prodat svou vyhlášenou knihovnu (koupila ji </a:t>
            </a:r>
            <a:r>
              <a:rPr lang="cs-CZ" sz="4200" b="1" dirty="0">
                <a:solidFill>
                  <a:srgbClr val="C00000"/>
                </a:solidFill>
              </a:rPr>
              <a:t>carevna Kateřina II.</a:t>
            </a:r>
            <a:r>
              <a:rPr lang="cs-CZ" sz="4200" b="1" dirty="0"/>
              <a:t>,</a:t>
            </a:r>
            <a:r>
              <a:rPr lang="cs-CZ" sz="4200" b="1" dirty="0">
                <a:solidFill>
                  <a:srgbClr val="C00000"/>
                </a:solidFill>
              </a:rPr>
              <a:t> </a:t>
            </a:r>
            <a:r>
              <a:rPr lang="cs-CZ" sz="4200" b="1" dirty="0"/>
              <a:t>která mu přidala i </a:t>
            </a:r>
            <a:r>
              <a:rPr lang="cs-CZ" sz="4200" b="1" dirty="0">
                <a:solidFill>
                  <a:srgbClr val="3333FF"/>
                </a:solidFill>
              </a:rPr>
              <a:t>roční rentu</a:t>
            </a:r>
            <a:r>
              <a:rPr lang="cs-CZ" sz="4200" b="1" dirty="0"/>
              <a:t>)</a:t>
            </a:r>
          </a:p>
          <a:p>
            <a:pPr lvl="0"/>
            <a:r>
              <a:rPr lang="cs-CZ" sz="4200" b="1" dirty="0"/>
              <a:t>zemřel v Paříži</a:t>
            </a:r>
          </a:p>
          <a:p>
            <a:pPr>
              <a:buNone/>
            </a:pPr>
            <a:endParaRPr lang="cs-CZ" b="1" u="sng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DENIS DIDEROT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JEPTIŠKA </a:t>
            </a:r>
            <a:r>
              <a:rPr lang="cs-CZ" b="1" dirty="0"/>
              <a:t>(1794)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sz="4200" b="1" dirty="0">
                <a:solidFill>
                  <a:srgbClr val="3333FF"/>
                </a:solidFill>
              </a:rPr>
              <a:t>antiklerikální román psaný formou dopisů hlavní hrdinky Zuzany</a:t>
            </a:r>
          </a:p>
          <a:p>
            <a:pPr lvl="0"/>
            <a:r>
              <a:rPr lang="cs-CZ" sz="4200" b="1" dirty="0">
                <a:solidFill>
                  <a:srgbClr val="0000FF"/>
                </a:solidFill>
              </a:rPr>
              <a:t>autobiografie hlavní hrdinky</a:t>
            </a:r>
            <a:r>
              <a:rPr lang="cs-CZ" sz="4200" b="1" dirty="0"/>
              <a:t>, která je proti své vůli </a:t>
            </a:r>
            <a:r>
              <a:rPr lang="cs-CZ" sz="4200" b="1" dirty="0">
                <a:solidFill>
                  <a:srgbClr val="FF0000"/>
                </a:solidFill>
              </a:rPr>
              <a:t>přinucena vstoupit do kláštera</a:t>
            </a:r>
          </a:p>
          <a:p>
            <a:pPr lvl="0"/>
            <a:r>
              <a:rPr lang="cs-CZ" sz="4200" b="1" dirty="0">
                <a:solidFill>
                  <a:srgbClr val="C00000"/>
                </a:solidFill>
              </a:rPr>
              <a:t>Zuzana sděluje markýzi de </a:t>
            </a:r>
            <a:r>
              <a:rPr lang="cs-CZ" sz="4200" b="1" dirty="0" err="1">
                <a:solidFill>
                  <a:srgbClr val="C00000"/>
                </a:solidFill>
              </a:rPr>
              <a:t>Croismare</a:t>
            </a:r>
            <a:r>
              <a:rPr lang="cs-CZ" sz="4200" b="1" dirty="0">
                <a:solidFill>
                  <a:srgbClr val="C00000"/>
                </a:solidFill>
              </a:rPr>
              <a:t> své životní osudy</a:t>
            </a:r>
          </a:p>
          <a:p>
            <a:pPr lvl="0">
              <a:buFont typeface="Wingdings" pitchFamily="2" charset="2"/>
              <a:buChar char="Ø"/>
            </a:pPr>
            <a:r>
              <a:rPr lang="cs-CZ" sz="4200" b="1" dirty="0"/>
              <a:t> jakožto nemanželské dítě byla  nucena stát se proti své vůli jeptiškou</a:t>
            </a:r>
          </a:p>
          <a:p>
            <a:pPr lvl="0">
              <a:buFont typeface="Wingdings" pitchFamily="2" charset="2"/>
              <a:buChar char="Ø"/>
            </a:pPr>
            <a:r>
              <a:rPr lang="cs-CZ" sz="4200" b="1" dirty="0"/>
              <a:t> mezi ní a sestrami v klášteře dochází k řadě neshod</a:t>
            </a:r>
          </a:p>
          <a:p>
            <a:pPr lvl="0">
              <a:buFont typeface="Wingdings" pitchFamily="2" charset="2"/>
              <a:buChar char="Ø"/>
            </a:pPr>
            <a:r>
              <a:rPr lang="cs-CZ" sz="4200" b="1" dirty="0"/>
              <a:t> Zuzana dosáhne alespoň přemístění do jiného kláštera, kde se stává oblíbenkyní lesbické matky představené</a:t>
            </a:r>
          </a:p>
          <a:p>
            <a:pPr lvl="0">
              <a:buFont typeface="Wingdings" pitchFamily="2" charset="2"/>
              <a:buChar char="Ø"/>
            </a:pPr>
            <a:r>
              <a:rPr lang="cs-CZ" sz="4200" b="1" dirty="0"/>
              <a:t> po její smrti je terčem opovržení celého kláštera</a:t>
            </a:r>
          </a:p>
          <a:p>
            <a:pPr lvl="0">
              <a:buFont typeface="Wingdings" pitchFamily="2" charset="2"/>
              <a:buChar char="Ø"/>
            </a:pPr>
            <a:r>
              <a:rPr lang="cs-CZ" sz="4200" b="1" dirty="0"/>
              <a:t> za pomoci mnicha se podaří utéct, ale brzy nachází smrt v ulicích Paříže</a:t>
            </a:r>
          </a:p>
          <a:p>
            <a:pPr lvl="0">
              <a:buNone/>
            </a:pPr>
            <a:endParaRPr lang="cs-CZ" sz="3300" dirty="0"/>
          </a:p>
          <a:p>
            <a:pPr>
              <a:buNone/>
            </a:pPr>
            <a:endParaRPr lang="cs-CZ" sz="3300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DENIS DIDEROT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JAKUB FATALISTA </a:t>
            </a:r>
            <a:r>
              <a:rPr lang="cs-CZ" b="1" dirty="0"/>
              <a:t>(1785)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929222"/>
          </a:xfrm>
        </p:spPr>
        <p:txBody>
          <a:bodyPr>
            <a:noAutofit/>
          </a:bodyPr>
          <a:lstStyle/>
          <a:p>
            <a:pPr lvl="0"/>
            <a:r>
              <a:rPr lang="cs-CZ" sz="2500" b="1" dirty="0"/>
              <a:t>divadelní variací na román je </a:t>
            </a:r>
            <a:r>
              <a:rPr lang="cs-CZ" sz="2500" b="1" dirty="0">
                <a:solidFill>
                  <a:srgbClr val="3333FF"/>
                </a:solidFill>
              </a:rPr>
              <a:t>divadelní hra Milana Kundery </a:t>
            </a:r>
            <a:r>
              <a:rPr lang="cs-CZ" sz="2500" b="1" i="1" dirty="0">
                <a:solidFill>
                  <a:srgbClr val="C00000"/>
                </a:solidFill>
              </a:rPr>
              <a:t>Jakub a jeho pán</a:t>
            </a:r>
            <a:r>
              <a:rPr lang="cs-CZ" sz="2500" b="1" dirty="0"/>
              <a:t> (1981)</a:t>
            </a:r>
          </a:p>
          <a:p>
            <a:pPr lvl="0"/>
            <a:r>
              <a:rPr lang="cs-CZ" sz="2500" b="1" dirty="0">
                <a:solidFill>
                  <a:srgbClr val="0000FF"/>
                </a:solidFill>
              </a:rPr>
              <a:t>román, příběhy ztvárněny jako dialog</a:t>
            </a:r>
          </a:p>
          <a:p>
            <a:pPr>
              <a:buFont typeface="Wingdings" pitchFamily="2" charset="2"/>
              <a:buChar char="Ø"/>
            </a:pPr>
            <a:r>
              <a:rPr lang="cs-CZ" sz="2500" b="1" dirty="0"/>
              <a:t> mezi autorem, čtenářem a hospodskou s jejími posluchači</a:t>
            </a:r>
          </a:p>
          <a:p>
            <a:pPr lvl="0">
              <a:buFont typeface="Wingdings" pitchFamily="2" charset="2"/>
              <a:buChar char="Ø"/>
            </a:pPr>
            <a:r>
              <a:rPr lang="cs-CZ" sz="2500" b="1" dirty="0"/>
              <a:t> dialogy mezi sluhou Jakubem (střízlivý, podřízený osudu) a jeho pánem (představitel zanikající aristokracie)</a:t>
            </a:r>
          </a:p>
          <a:p>
            <a:pPr lvl="0"/>
            <a:r>
              <a:rPr lang="cs-CZ" sz="2500" b="1" dirty="0">
                <a:solidFill>
                  <a:srgbClr val="0000FF"/>
                </a:solidFill>
              </a:rPr>
              <a:t>zdánlivě bezcílné putování Jakuba a jeho pána </a:t>
            </a:r>
            <a:r>
              <a:rPr lang="cs-CZ" sz="2500" b="1" dirty="0"/>
              <a:t>– to tvoří rámec pro vyprávění, </a:t>
            </a:r>
            <a:r>
              <a:rPr lang="cs-CZ" sz="2500" b="1" dirty="0">
                <a:solidFill>
                  <a:srgbClr val="FF0000"/>
                </a:solidFill>
              </a:rPr>
              <a:t>filosofické úvahy, diskuze se čtenáři</a:t>
            </a:r>
          </a:p>
          <a:p>
            <a:r>
              <a:rPr lang="cs-CZ" sz="2500" b="1" dirty="0">
                <a:solidFill>
                  <a:srgbClr val="3333FF"/>
                </a:solidFill>
              </a:rPr>
              <a:t>otázky morálky, svobody rozhodování, osudovosti</a:t>
            </a:r>
          </a:p>
          <a:p>
            <a:pPr lvl="0"/>
            <a:r>
              <a:rPr lang="cs-CZ" sz="2500" b="1" dirty="0">
                <a:solidFill>
                  <a:srgbClr val="FF0000"/>
                </a:solidFill>
              </a:rPr>
              <a:t>neuzavřený konec </a:t>
            </a:r>
            <a:r>
              <a:rPr lang="cs-CZ" sz="2500" b="1" dirty="0"/>
              <a:t>(možnost dokončit příběh čtenářem)</a:t>
            </a:r>
          </a:p>
          <a:p>
            <a:pPr lvl="0">
              <a:buFont typeface="Wingdings" pitchFamily="2" charset="2"/>
              <a:buChar char="Ø"/>
            </a:pPr>
            <a:r>
              <a:rPr lang="cs-CZ" sz="2500" b="1" dirty="0"/>
              <a:t> čtenáři jsou nabídnuta </a:t>
            </a:r>
            <a:r>
              <a:rPr lang="cs-CZ" sz="2500" b="1" dirty="0">
                <a:solidFill>
                  <a:srgbClr val="FF0000"/>
                </a:solidFill>
              </a:rPr>
              <a:t>3 možná rozuzlení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ANGLICKÉ OSVÍCENSTVÍ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JONATHAN SWIFT </a:t>
            </a:r>
            <a:r>
              <a:rPr lang="cs-CZ" b="1" dirty="0"/>
              <a:t>(</a:t>
            </a:r>
            <a:r>
              <a:rPr lang="cs-CZ" b="1" dirty="0" err="1"/>
              <a:t>džoneten</a:t>
            </a:r>
            <a:r>
              <a:rPr lang="cs-CZ" b="1" dirty="0"/>
              <a:t> </a:t>
            </a:r>
            <a:r>
              <a:rPr lang="cs-CZ" b="1" dirty="0" err="1"/>
              <a:t>swift</a:t>
            </a:r>
            <a:r>
              <a:rPr lang="cs-CZ" b="1" dirty="0"/>
              <a:t>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3000" b="1" dirty="0"/>
              <a:t>(1667 – 1745)</a:t>
            </a:r>
          </a:p>
          <a:p>
            <a:pPr lvl="0"/>
            <a:r>
              <a:rPr lang="cs-CZ" b="1" dirty="0">
                <a:solidFill>
                  <a:srgbClr val="3333FF"/>
                </a:solidFill>
              </a:rPr>
              <a:t>anglikánský kněz, Ir, básník, spisovatel a </a:t>
            </a:r>
            <a:r>
              <a:rPr lang="cs-CZ" b="1" dirty="0">
                <a:solidFill>
                  <a:srgbClr val="FF0000"/>
                </a:solidFill>
              </a:rPr>
              <a:t>pamfletista </a:t>
            </a:r>
            <a:r>
              <a:rPr lang="cs-CZ" b="1" dirty="0"/>
              <a:t>(hanopis, lit. dílo s hanlivým, kritizujícím obsahem, nejčastěji zaměřen proti společnosti)</a:t>
            </a:r>
          </a:p>
          <a:p>
            <a:pPr lvl="0"/>
            <a:r>
              <a:rPr lang="cs-CZ" b="1" dirty="0"/>
              <a:t>považován za největšího anglicky píšícího </a:t>
            </a:r>
            <a:r>
              <a:rPr lang="cs-CZ" b="1" dirty="0">
                <a:solidFill>
                  <a:srgbClr val="FF0000"/>
                </a:solidFill>
              </a:rPr>
              <a:t>satirika</a:t>
            </a:r>
            <a:r>
              <a:rPr lang="cs-CZ" b="1" dirty="0"/>
              <a:t> své doby</a:t>
            </a:r>
          </a:p>
          <a:p>
            <a:pPr lvl="0"/>
            <a:r>
              <a:rPr lang="cs-CZ" b="1" dirty="0"/>
              <a:t>narodil se v Dublinu, brzy po narození ztratil oba rodiče, vychovával ho strýc</a:t>
            </a:r>
          </a:p>
          <a:p>
            <a:pPr lvl="0"/>
            <a:r>
              <a:rPr lang="cs-CZ" b="1" dirty="0"/>
              <a:t>pracoval jako sekretář a vychovatel</a:t>
            </a:r>
          </a:p>
          <a:p>
            <a:pPr lvl="0"/>
            <a:r>
              <a:rPr lang="cs-CZ" b="1" dirty="0"/>
              <a:t>1694 – </a:t>
            </a:r>
            <a:r>
              <a:rPr lang="cs-CZ" b="1" dirty="0">
                <a:solidFill>
                  <a:srgbClr val="0000FF"/>
                </a:solidFill>
              </a:rPr>
              <a:t>vysvěcen na kněze, začal se věnovat literatuře</a:t>
            </a:r>
          </a:p>
          <a:p>
            <a:pPr>
              <a:buNone/>
            </a:pPr>
            <a:endParaRPr lang="cs-CZ" sz="4400" b="1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JONATHAN SWIFT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b="1" dirty="0"/>
              <a:t>do jeho života vstoupily </a:t>
            </a:r>
            <a:r>
              <a:rPr lang="cs-CZ" sz="3500" b="1" dirty="0">
                <a:solidFill>
                  <a:srgbClr val="0000FF"/>
                </a:solidFill>
              </a:rPr>
              <a:t>2 ženy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 Stella </a:t>
            </a:r>
            <a:r>
              <a:rPr lang="cs-CZ" b="1" dirty="0"/>
              <a:t>– důvěrné přátelství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0000FF"/>
                </a:solidFill>
              </a:rPr>
              <a:t>Esther</a:t>
            </a:r>
            <a:r>
              <a:rPr lang="cs-CZ" b="1" dirty="0">
                <a:solidFill>
                  <a:srgbClr val="0000FF"/>
                </a:solidFill>
              </a:rPr>
              <a:t>, zvaná </a:t>
            </a:r>
            <a:r>
              <a:rPr lang="cs-CZ" b="1" dirty="0" err="1">
                <a:solidFill>
                  <a:srgbClr val="0000FF"/>
                </a:solidFill>
              </a:rPr>
              <a:t>Vanessa</a:t>
            </a: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b="1" dirty="0"/>
              <a:t>– neopětoval ji lásku</a:t>
            </a:r>
          </a:p>
          <a:p>
            <a:r>
              <a:rPr lang="cs-CZ" b="1" dirty="0"/>
              <a:t>korespondence s Ester </a:t>
            </a:r>
            <a:r>
              <a:rPr lang="cs-CZ" b="1" dirty="0" err="1"/>
              <a:t>Johnsonovou</a:t>
            </a:r>
            <a:r>
              <a:rPr lang="cs-CZ" b="1" dirty="0"/>
              <a:t> vyšla pod názvem </a:t>
            </a:r>
            <a:r>
              <a:rPr lang="cs-CZ" b="1" dirty="0">
                <a:solidFill>
                  <a:srgbClr val="C00000"/>
                </a:solidFill>
              </a:rPr>
              <a:t>Deník Stelle</a:t>
            </a:r>
          </a:p>
          <a:p>
            <a:pPr>
              <a:buNone/>
            </a:pPr>
            <a:endParaRPr lang="cs-CZ" b="1" dirty="0"/>
          </a:p>
          <a:p>
            <a:r>
              <a:rPr lang="cs-CZ" sz="3500" b="1" dirty="0"/>
              <a:t>autor trpěl dlouhodobou </a:t>
            </a:r>
            <a:r>
              <a:rPr lang="cs-CZ" sz="3500" b="1" dirty="0">
                <a:solidFill>
                  <a:srgbClr val="0000FF"/>
                </a:solidFill>
              </a:rPr>
              <a:t>nemocí nervového původu</a:t>
            </a:r>
          </a:p>
          <a:p>
            <a:r>
              <a:rPr lang="cs-CZ" sz="3500" b="1" dirty="0"/>
              <a:t>během nemoci přišel o sluch a o schopnost mluvit – nakonec </a:t>
            </a:r>
            <a:r>
              <a:rPr lang="cs-CZ" sz="3500" b="1" dirty="0">
                <a:solidFill>
                  <a:srgbClr val="0000FF"/>
                </a:solidFill>
              </a:rPr>
              <a:t>zešílel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JONATHAN SWIFT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GULLIVEROVY CESTY (1726)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25000" lnSpcReduction="20000"/>
          </a:bodyPr>
          <a:lstStyle/>
          <a:p>
            <a:r>
              <a:rPr lang="cs-CZ" sz="10400" b="1" dirty="0" err="1"/>
              <a:t>Swiftovo</a:t>
            </a:r>
            <a:r>
              <a:rPr lang="cs-CZ" sz="10400" b="1" dirty="0"/>
              <a:t> klíčové dílo, </a:t>
            </a:r>
            <a:r>
              <a:rPr lang="cs-CZ" sz="10400" b="1" dirty="0">
                <a:solidFill>
                  <a:srgbClr val="0000FF"/>
                </a:solidFill>
              </a:rPr>
              <a:t>imaginární cestopis</a:t>
            </a:r>
            <a:r>
              <a:rPr lang="cs-CZ" sz="10400" b="1" dirty="0"/>
              <a:t>, vydal ho anonymně</a:t>
            </a:r>
          </a:p>
          <a:p>
            <a:r>
              <a:rPr lang="cs-CZ" sz="10400" b="1" dirty="0">
                <a:solidFill>
                  <a:srgbClr val="C00000"/>
                </a:solidFill>
              </a:rPr>
              <a:t>čtyřdílný utopistický román</a:t>
            </a:r>
          </a:p>
          <a:p>
            <a:r>
              <a:rPr lang="cs-CZ" sz="10400" b="1" dirty="0">
                <a:solidFill>
                  <a:srgbClr val="FF0000"/>
                </a:solidFill>
              </a:rPr>
              <a:t>alegorie na mravy a společenské zřízení v Anglii </a:t>
            </a:r>
          </a:p>
          <a:p>
            <a:r>
              <a:rPr lang="cs-CZ" sz="10400" b="1" dirty="0"/>
              <a:t>kniha obsahuje zábavné příběhy, satirický pohled obyvatel jiných civilizací na </a:t>
            </a:r>
            <a:r>
              <a:rPr lang="cs-CZ" sz="10400" b="1" dirty="0" err="1"/>
              <a:t>Gullivera</a:t>
            </a:r>
            <a:r>
              <a:rPr lang="cs-CZ" sz="10400" b="1" dirty="0"/>
              <a:t> a zemi, odkud přichází</a:t>
            </a:r>
          </a:p>
          <a:p>
            <a:r>
              <a:rPr lang="cs-CZ" sz="10400" b="1" dirty="0"/>
              <a:t>parodické užití </a:t>
            </a:r>
            <a:r>
              <a:rPr lang="cs-CZ" sz="10400" b="1" dirty="0">
                <a:solidFill>
                  <a:srgbClr val="3333FF"/>
                </a:solidFill>
              </a:rPr>
              <a:t>tradičních motivů dobrodružných románů</a:t>
            </a:r>
            <a:r>
              <a:rPr lang="cs-CZ" sz="10400" b="1" dirty="0"/>
              <a:t> – </a:t>
            </a:r>
            <a:r>
              <a:rPr lang="cs-CZ" sz="10400" b="1" dirty="0">
                <a:solidFill>
                  <a:srgbClr val="FF0000"/>
                </a:solidFill>
              </a:rPr>
              <a:t>bouře, ztroskotání, putování hlavního hrdiny</a:t>
            </a:r>
          </a:p>
          <a:p>
            <a:r>
              <a:rPr lang="cs-CZ" sz="10400" b="1" dirty="0"/>
              <a:t>karikatura Homérovy Odyssey – </a:t>
            </a:r>
            <a:r>
              <a:rPr lang="cs-CZ" sz="10400" b="1" dirty="0" err="1"/>
              <a:t>Gulliver</a:t>
            </a:r>
            <a:r>
              <a:rPr lang="cs-CZ" sz="10400" b="1" dirty="0"/>
              <a:t> cestuje 16 let</a:t>
            </a:r>
          </a:p>
          <a:p>
            <a:pPr>
              <a:buNone/>
            </a:pPr>
            <a:endParaRPr lang="cs-CZ" sz="8800" b="1" dirty="0">
              <a:solidFill>
                <a:srgbClr val="FF0000"/>
              </a:solidFill>
            </a:endParaRPr>
          </a:p>
          <a:p>
            <a:pPr lvl="0"/>
            <a:r>
              <a:rPr lang="cs-CZ" sz="8800" b="1" dirty="0">
                <a:solidFill>
                  <a:srgbClr val="FF0000"/>
                </a:solidFill>
              </a:rPr>
              <a:t>utopie </a:t>
            </a:r>
            <a:r>
              <a:rPr lang="cs-CZ" sz="8800" b="1" dirty="0"/>
              <a:t>– </a:t>
            </a:r>
            <a:r>
              <a:rPr lang="cs-CZ" sz="8800" b="1" dirty="0">
                <a:solidFill>
                  <a:srgbClr val="0000FF"/>
                </a:solidFill>
              </a:rPr>
              <a:t>prozaický žánr, druh fantastické literatury, líčí domněle dokonalé společenské poměry a v pomyslné zemi s dobrodružným a tajemným prvkem</a:t>
            </a:r>
          </a:p>
          <a:p>
            <a:endParaRPr lang="cs-CZ" sz="7700" b="1" dirty="0"/>
          </a:p>
          <a:p>
            <a:endParaRPr lang="cs-CZ" sz="4300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JONATHAN SWIFT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GULLIVEROVY CESTY (1726)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cs-CZ" sz="6500" b="1" dirty="0">
                <a:solidFill>
                  <a:srgbClr val="0000FF"/>
                </a:solidFill>
              </a:rPr>
              <a:t>syntéza filosofického, utopického a dobrodružného románu</a:t>
            </a:r>
          </a:p>
          <a:p>
            <a:pPr lvl="0"/>
            <a:r>
              <a:rPr lang="cs-CZ" sz="6500" b="1" dirty="0"/>
              <a:t>imaginární cestopis – pouť hl. hrdiny (kapitán </a:t>
            </a:r>
            <a:r>
              <a:rPr lang="cs-CZ" sz="6500" b="1" dirty="0" err="1"/>
              <a:t>Lemuela</a:t>
            </a:r>
            <a:r>
              <a:rPr lang="cs-CZ" sz="6500" b="1" dirty="0"/>
              <a:t> </a:t>
            </a:r>
            <a:r>
              <a:rPr lang="cs-CZ" sz="6500" b="1" dirty="0" err="1"/>
              <a:t>Gulliver</a:t>
            </a:r>
            <a:r>
              <a:rPr lang="cs-CZ" sz="6500" b="1" dirty="0"/>
              <a:t>) </a:t>
            </a:r>
            <a:r>
              <a:rPr lang="cs-CZ" sz="6500" b="1" dirty="0">
                <a:solidFill>
                  <a:srgbClr val="FF0000"/>
                </a:solidFill>
              </a:rPr>
              <a:t>do čtyř fantastických krajin s podivnými bytostmi</a:t>
            </a:r>
          </a:p>
          <a:p>
            <a:pPr lvl="0">
              <a:buFont typeface="Wingdings" pitchFamily="2" charset="2"/>
              <a:buChar char="Ø"/>
            </a:pPr>
            <a:r>
              <a:rPr lang="cs-CZ" sz="6500" b="1" dirty="0">
                <a:solidFill>
                  <a:srgbClr val="0000FF"/>
                </a:solidFill>
              </a:rPr>
              <a:t>1. – 3. část </a:t>
            </a:r>
            <a:r>
              <a:rPr lang="cs-CZ" sz="6500" b="1" dirty="0"/>
              <a:t>- </a:t>
            </a:r>
            <a:r>
              <a:rPr lang="cs-CZ" sz="6500" b="1" dirty="0">
                <a:solidFill>
                  <a:srgbClr val="C00000"/>
                </a:solidFill>
              </a:rPr>
              <a:t>liliputánští trpaslíci, obři, </a:t>
            </a:r>
            <a:r>
              <a:rPr lang="cs-CZ" sz="6500" b="1" dirty="0" err="1">
                <a:solidFill>
                  <a:srgbClr val="C00000"/>
                </a:solidFill>
              </a:rPr>
              <a:t>potrhlí</a:t>
            </a:r>
            <a:r>
              <a:rPr lang="cs-CZ" sz="6500" b="1" dirty="0">
                <a:solidFill>
                  <a:srgbClr val="C00000"/>
                </a:solidFill>
              </a:rPr>
              <a:t> hvězdáři z Létajícího ostrova</a:t>
            </a:r>
          </a:p>
          <a:p>
            <a:pPr>
              <a:buFont typeface="Wingdings" pitchFamily="2" charset="2"/>
              <a:buChar char="Ø"/>
            </a:pPr>
            <a:r>
              <a:rPr lang="cs-CZ" sz="6500" b="1" dirty="0">
                <a:solidFill>
                  <a:srgbClr val="3333FF"/>
                </a:solidFill>
              </a:rPr>
              <a:t>4. část </a:t>
            </a:r>
            <a:r>
              <a:rPr lang="cs-CZ" sz="6500" b="1" dirty="0"/>
              <a:t>- rozumní, poctiví, čestní koně </a:t>
            </a:r>
            <a:r>
              <a:rPr lang="cs-CZ" sz="6500" b="1" dirty="0" err="1"/>
              <a:t>Hvajninimové</a:t>
            </a:r>
            <a:r>
              <a:rPr lang="cs-CZ" sz="6500" b="1" dirty="0"/>
              <a:t> (lidstvo, jak by mělo být) a jejich dobytčata </a:t>
            </a:r>
            <a:r>
              <a:rPr lang="cs-CZ" sz="6500" b="1" dirty="0" err="1"/>
              <a:t>Jahuové</a:t>
            </a:r>
            <a:r>
              <a:rPr lang="cs-CZ" sz="6500" b="1" dirty="0"/>
              <a:t> (špinaví, suroví, podlí, zištní – skuteční lidé na zemi)</a:t>
            </a:r>
          </a:p>
          <a:p>
            <a:pPr>
              <a:buFont typeface="Wingdings" pitchFamily="2" charset="2"/>
              <a:buChar char="Ø"/>
            </a:pPr>
            <a:r>
              <a:rPr lang="cs-CZ" sz="6500" b="1" dirty="0">
                <a:solidFill>
                  <a:srgbClr val="C00000"/>
                </a:solidFill>
              </a:rPr>
              <a:t>lidé slouží koňům</a:t>
            </a:r>
          </a:p>
          <a:p>
            <a:pPr lvl="0"/>
            <a:r>
              <a:rPr lang="cs-CZ" sz="6500" b="1" dirty="0">
                <a:solidFill>
                  <a:srgbClr val="C00000"/>
                </a:solidFill>
              </a:rPr>
              <a:t>alegorie, parodie, satira </a:t>
            </a:r>
            <a:r>
              <a:rPr lang="cs-CZ" sz="6500" b="1" dirty="0"/>
              <a:t>– </a:t>
            </a:r>
            <a:r>
              <a:rPr lang="cs-CZ" sz="6500" b="1" dirty="0">
                <a:solidFill>
                  <a:srgbClr val="0000FF"/>
                </a:solidFill>
              </a:rPr>
              <a:t>ostrá kritika soudobé Anglie a evropské civilizace, skepse, představa ideálního světa</a:t>
            </a:r>
          </a:p>
          <a:p>
            <a:pPr lvl="0"/>
            <a:r>
              <a:rPr lang="cs-CZ" sz="6500" b="1" dirty="0"/>
              <a:t>autor relativizuje sílu lidského rozumu</a:t>
            </a:r>
          </a:p>
          <a:p>
            <a:pPr lvl="0"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ANGLICKÉ OSVÍCENSTVÍ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DANIEL DEFOE </a:t>
            </a:r>
            <a:r>
              <a:rPr lang="cs-CZ" b="1" dirty="0"/>
              <a:t>(</a:t>
            </a:r>
            <a:r>
              <a:rPr lang="cs-CZ" b="1" dirty="0" err="1"/>
              <a:t>denyel</a:t>
            </a:r>
            <a:r>
              <a:rPr lang="cs-CZ" b="1" dirty="0"/>
              <a:t> </a:t>
            </a:r>
            <a:r>
              <a:rPr lang="cs-CZ" b="1" dirty="0" err="1"/>
              <a:t>dyfou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300" b="1" dirty="0"/>
              <a:t>(asi 1660 – 1731) – rozený Daniel </a:t>
            </a:r>
            <a:r>
              <a:rPr lang="cs-CZ" sz="3300" b="1" dirty="0" err="1"/>
              <a:t>Foe</a:t>
            </a:r>
            <a:endParaRPr lang="cs-CZ" sz="3300" b="1" dirty="0">
              <a:solidFill>
                <a:srgbClr val="FF0000"/>
              </a:solidFill>
            </a:endParaRPr>
          </a:p>
          <a:p>
            <a:pPr lvl="0"/>
            <a:r>
              <a:rPr lang="cs-CZ" sz="3300" b="1" dirty="0">
                <a:solidFill>
                  <a:srgbClr val="0000FF"/>
                </a:solidFill>
              </a:rPr>
              <a:t>obchodník, továrník, politický agent, spisovatel a novinář</a:t>
            </a:r>
          </a:p>
          <a:p>
            <a:pPr lvl="0"/>
            <a:r>
              <a:rPr lang="cs-CZ" sz="3300" b="1" dirty="0"/>
              <a:t>jeho život opředen tajemstvím</a:t>
            </a:r>
          </a:p>
          <a:p>
            <a:pPr lvl="0"/>
            <a:r>
              <a:rPr lang="cs-CZ" sz="3300" b="1" dirty="0"/>
              <a:t>v mládí odmítl převzít otcovu řeznickou živnost a </a:t>
            </a:r>
            <a:r>
              <a:rPr lang="cs-CZ" sz="3300" b="1" dirty="0">
                <a:solidFill>
                  <a:srgbClr val="FF0000"/>
                </a:solidFill>
              </a:rPr>
              <a:t>začal prodávat různé zboží</a:t>
            </a:r>
          </a:p>
          <a:p>
            <a:pPr lvl="0"/>
            <a:r>
              <a:rPr lang="cs-CZ" sz="3300" b="1" dirty="0"/>
              <a:t>mnohokrát stanul před </a:t>
            </a:r>
            <a:r>
              <a:rPr lang="cs-CZ" sz="3300" b="1" dirty="0">
                <a:solidFill>
                  <a:srgbClr val="3333FF"/>
                </a:solidFill>
              </a:rPr>
              <a:t>soudem kvůli obžalobě z podvodů </a:t>
            </a:r>
          </a:p>
          <a:p>
            <a:pPr lvl="0">
              <a:buFont typeface="Wingdings" pitchFamily="2" charset="2"/>
              <a:buChar char="Ø"/>
            </a:pPr>
            <a:r>
              <a:rPr lang="cs-CZ" sz="3300" b="1" dirty="0"/>
              <a:t> 1703 byl odsouzen a postaven na pranýř</a:t>
            </a:r>
          </a:p>
          <a:p>
            <a:pPr lvl="0"/>
            <a:r>
              <a:rPr lang="cs-CZ" sz="3300" b="1" dirty="0">
                <a:solidFill>
                  <a:srgbClr val="C00000"/>
                </a:solidFill>
              </a:rPr>
              <a:t>1704 – začal organizovat špionážní síť, je považován za zakladatele anglické špionážní služby</a:t>
            </a:r>
          </a:p>
          <a:p>
            <a:pPr lvl="0">
              <a:buNone/>
            </a:pPr>
            <a:endParaRPr lang="cs-CZ" b="1" u="sng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DANIEL DEFOE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/>
              <a:t>Defoe</a:t>
            </a:r>
            <a:r>
              <a:rPr lang="cs-CZ" b="1" dirty="0"/>
              <a:t> zemřel v bytě svého přítele, kam se ukryl před věřiteli</a:t>
            </a:r>
          </a:p>
          <a:p>
            <a:r>
              <a:rPr lang="cs-CZ" b="1" dirty="0"/>
              <a:t>před smrtí celé své jmění předal svému synovi</a:t>
            </a:r>
          </a:p>
          <a:p>
            <a:r>
              <a:rPr lang="cs-CZ" b="1" dirty="0">
                <a:solidFill>
                  <a:srgbClr val="3333FF"/>
                </a:solidFill>
              </a:rPr>
              <a:t>pochován byl pod falešným jménem</a:t>
            </a:r>
          </a:p>
          <a:p>
            <a:pPr>
              <a:buNone/>
            </a:pPr>
            <a:r>
              <a:rPr lang="cs-CZ" sz="3300" b="1" dirty="0"/>
              <a:t>Dílo:</a:t>
            </a:r>
          </a:p>
          <a:p>
            <a:r>
              <a:rPr lang="cs-CZ" sz="3500" b="1" dirty="0"/>
              <a:t>napsal sérii </a:t>
            </a:r>
            <a:r>
              <a:rPr lang="cs-CZ" sz="3500" b="1" dirty="0">
                <a:solidFill>
                  <a:srgbClr val="0000FF"/>
                </a:solidFill>
              </a:rPr>
              <a:t>fiktivních autobiografií </a:t>
            </a:r>
            <a:r>
              <a:rPr lang="cs-CZ" sz="3500" b="1" dirty="0"/>
              <a:t>(</a:t>
            </a:r>
            <a:r>
              <a:rPr lang="cs-CZ" sz="3500" b="1" dirty="0">
                <a:solidFill>
                  <a:srgbClr val="C00000"/>
                </a:solidFill>
              </a:rPr>
              <a:t>Kapitán </a:t>
            </a:r>
            <a:r>
              <a:rPr lang="cs-CZ" sz="3500" b="1" dirty="0" err="1">
                <a:solidFill>
                  <a:srgbClr val="C00000"/>
                </a:solidFill>
              </a:rPr>
              <a:t>Singleton</a:t>
            </a:r>
            <a:r>
              <a:rPr lang="cs-CZ" sz="3500" b="1" dirty="0">
                <a:solidFill>
                  <a:srgbClr val="C00000"/>
                </a:solidFill>
              </a:rPr>
              <a:t>, Moll </a:t>
            </a:r>
            <a:r>
              <a:rPr lang="cs-CZ" sz="3500" b="1" dirty="0" err="1">
                <a:solidFill>
                  <a:srgbClr val="C00000"/>
                </a:solidFill>
              </a:rPr>
              <a:t>Flandersová</a:t>
            </a:r>
            <a:r>
              <a:rPr lang="cs-CZ" sz="3500" b="1" dirty="0">
                <a:solidFill>
                  <a:srgbClr val="C00000"/>
                </a:solidFill>
              </a:rPr>
              <a:t>, Plukovník Jack, </a:t>
            </a:r>
            <a:r>
              <a:rPr lang="cs-CZ" sz="3500" b="1" dirty="0" err="1">
                <a:solidFill>
                  <a:srgbClr val="C00000"/>
                </a:solidFill>
              </a:rPr>
              <a:t>Roxana</a:t>
            </a:r>
            <a:r>
              <a:rPr lang="cs-CZ" sz="3500" b="1" dirty="0"/>
              <a:t>) – zde položil základy realistického románu 18. století</a:t>
            </a:r>
          </a:p>
          <a:p>
            <a:r>
              <a:rPr lang="cs-CZ" sz="3500" b="1" dirty="0"/>
              <a:t>nejslavnějším dílem je román </a:t>
            </a:r>
            <a:r>
              <a:rPr lang="cs-CZ" sz="3500" b="1" dirty="0">
                <a:solidFill>
                  <a:srgbClr val="C00000"/>
                </a:solidFill>
              </a:rPr>
              <a:t>Robinson </a:t>
            </a:r>
            <a:r>
              <a:rPr lang="cs-CZ" sz="3500" b="1" dirty="0" err="1">
                <a:solidFill>
                  <a:srgbClr val="C00000"/>
                </a:solidFill>
              </a:rPr>
              <a:t>Crusoe</a:t>
            </a:r>
            <a:endParaRPr lang="cs-CZ" sz="3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Život a zvláštní podivná dobrodružství Robinsona </a:t>
            </a:r>
            <a:r>
              <a:rPr lang="cs-CZ" b="1" dirty="0" err="1">
                <a:solidFill>
                  <a:srgbClr val="FF0000"/>
                </a:solidFill>
              </a:rPr>
              <a:t>Crusoe</a:t>
            </a:r>
            <a:r>
              <a:rPr lang="cs-CZ" b="1" dirty="0">
                <a:solidFill>
                  <a:srgbClr val="FF0000"/>
                </a:solidFill>
              </a:rPr>
              <a:t>, námořníka z Yorku</a:t>
            </a:r>
            <a:br>
              <a:rPr lang="cs-CZ" b="1" dirty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3600" b="1" dirty="0">
                <a:solidFill>
                  <a:srgbClr val="0000FF"/>
                </a:solidFill>
              </a:rPr>
              <a:t>smyšlená autobiografie (1719), dobrodružný román o ztroskotání na pustém ostrově</a:t>
            </a:r>
          </a:p>
          <a:p>
            <a:pPr lvl="0"/>
            <a:r>
              <a:rPr lang="cs-CZ" sz="3600" b="1" dirty="0">
                <a:solidFill>
                  <a:srgbClr val="C00000"/>
                </a:solidFill>
              </a:rPr>
              <a:t>28 let života na ostrově </a:t>
            </a:r>
            <a:r>
              <a:rPr lang="cs-CZ" sz="3600" b="1" dirty="0"/>
              <a:t>– oslava pracovitosti, odvaha překonávat překážky, člověk vítězí nad přírodou</a:t>
            </a:r>
          </a:p>
          <a:p>
            <a:pPr lvl="0"/>
            <a:r>
              <a:rPr lang="cs-CZ" sz="3600" b="1" dirty="0"/>
              <a:t>Robinson postupně ostrov civilizuje, zachrání a převychová </a:t>
            </a:r>
            <a:r>
              <a:rPr lang="cs-CZ" sz="3600" b="1" dirty="0">
                <a:solidFill>
                  <a:srgbClr val="3333FF"/>
                </a:solidFill>
              </a:rPr>
              <a:t>divocha Pátka</a:t>
            </a:r>
            <a:r>
              <a:rPr lang="cs-CZ" sz="3600" b="1" dirty="0"/>
              <a:t>, vytváří si domov, ale </a:t>
            </a:r>
            <a:r>
              <a:rPr lang="cs-CZ" sz="3600" b="1" dirty="0">
                <a:solidFill>
                  <a:srgbClr val="3333FF"/>
                </a:solidFill>
              </a:rPr>
              <a:t>touží se vrátit do rodné země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SVĚTOVÉ OSVÍCENSTVÍ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3400" b="1" dirty="0">
                <a:solidFill>
                  <a:srgbClr val="C00000"/>
                </a:solidFill>
              </a:rPr>
              <a:t>18. století, navazuje na renesanci</a:t>
            </a:r>
          </a:p>
          <a:p>
            <a:pPr lvl="0"/>
            <a:r>
              <a:rPr lang="cs-CZ" b="1" dirty="0">
                <a:solidFill>
                  <a:srgbClr val="0000FF"/>
                </a:solidFill>
              </a:rPr>
              <a:t>sepětí filosofie, vědy a literatury</a:t>
            </a:r>
          </a:p>
          <a:p>
            <a:pPr lvl="0"/>
            <a:r>
              <a:rPr lang="cs-CZ" b="1" dirty="0"/>
              <a:t>šíření </a:t>
            </a:r>
            <a:r>
              <a:rPr lang="cs-CZ" b="1" dirty="0">
                <a:solidFill>
                  <a:srgbClr val="0000FF"/>
                </a:solidFill>
              </a:rPr>
              <a:t>vzdělanosti</a:t>
            </a:r>
            <a:r>
              <a:rPr lang="cs-CZ" b="1" dirty="0"/>
              <a:t>,</a:t>
            </a:r>
            <a:r>
              <a:rPr lang="cs-CZ" b="1" dirty="0">
                <a:solidFill>
                  <a:srgbClr val="0000FF"/>
                </a:solidFill>
              </a:rPr>
              <a:t> opora o přírodní vědy</a:t>
            </a:r>
            <a:r>
              <a:rPr lang="cs-CZ" b="1" dirty="0"/>
              <a:t>, cílem </a:t>
            </a:r>
            <a:r>
              <a:rPr lang="cs-CZ" b="1" dirty="0">
                <a:solidFill>
                  <a:srgbClr val="C00000"/>
                </a:solidFill>
              </a:rPr>
              <a:t>dokonale poznat přírodu a svět</a:t>
            </a:r>
          </a:p>
          <a:p>
            <a:pPr lvl="0"/>
            <a:r>
              <a:rPr lang="cs-CZ" b="1" dirty="0"/>
              <a:t>nová politická a společenská ideologie – </a:t>
            </a:r>
            <a:r>
              <a:rPr lang="cs-CZ" b="1" dirty="0">
                <a:solidFill>
                  <a:srgbClr val="FF0000"/>
                </a:solidFill>
              </a:rPr>
              <a:t>na základě rozumu a vědy se snaží překonat náboženské ideologie a absolutismus</a:t>
            </a:r>
          </a:p>
          <a:p>
            <a:pPr lvl="0"/>
            <a:r>
              <a:rPr lang="cs-CZ" b="1" dirty="0"/>
              <a:t>osvícenství se nejvíce rozšířilo v </a:t>
            </a:r>
            <a:r>
              <a:rPr lang="cs-CZ" b="1" dirty="0">
                <a:solidFill>
                  <a:srgbClr val="0070C0"/>
                </a:solidFill>
              </a:rPr>
              <a:t>Anglii</a:t>
            </a:r>
            <a:r>
              <a:rPr lang="cs-CZ" b="1" dirty="0"/>
              <a:t> a ve </a:t>
            </a:r>
            <a:r>
              <a:rPr lang="cs-CZ" b="1" dirty="0">
                <a:solidFill>
                  <a:srgbClr val="0070C0"/>
                </a:solidFill>
              </a:rPr>
              <a:t>Francii</a:t>
            </a:r>
          </a:p>
          <a:p>
            <a:pPr lvl="0">
              <a:buNone/>
            </a:pPr>
            <a:endParaRPr lang="cs-CZ" dirty="0"/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Život a zvláštní podivná dobrodružství Robinsona </a:t>
            </a:r>
            <a:r>
              <a:rPr lang="cs-CZ" b="1" dirty="0" err="1">
                <a:solidFill>
                  <a:srgbClr val="FF0000"/>
                </a:solidFill>
              </a:rPr>
              <a:t>Crusoe</a:t>
            </a:r>
            <a:r>
              <a:rPr lang="cs-CZ" b="1" dirty="0">
                <a:solidFill>
                  <a:srgbClr val="FF0000"/>
                </a:solidFill>
              </a:rPr>
              <a:t>, námořníka z Yorku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nový typ románu – dobrodružný román, kolébkou je Anglie</a:t>
            </a:r>
          </a:p>
          <a:p>
            <a:r>
              <a:rPr lang="cs-CZ" b="1" dirty="0"/>
              <a:t>román údajně vychází ze skutečného příběhu námořníka Alexandra </a:t>
            </a:r>
            <a:r>
              <a:rPr lang="cs-CZ" b="1" dirty="0" err="1"/>
              <a:t>Selkirka</a:t>
            </a:r>
            <a:r>
              <a:rPr lang="cs-CZ" b="1" dirty="0"/>
              <a:t>, který strávil na opuštěném ostrově Juan </a:t>
            </a:r>
            <a:r>
              <a:rPr lang="cs-CZ" b="1" dirty="0" err="1"/>
              <a:t>Fernandez</a:t>
            </a:r>
            <a:r>
              <a:rPr lang="cs-CZ" b="1" dirty="0"/>
              <a:t> 5 let</a:t>
            </a:r>
          </a:p>
          <a:p>
            <a:r>
              <a:rPr lang="cs-CZ" b="1" dirty="0"/>
              <a:t>po ztroskotání lodi se hlavní hrdina, vypravěč celého příběhu, dostane na pustý ostrov</a:t>
            </a:r>
          </a:p>
          <a:p>
            <a:r>
              <a:rPr lang="cs-CZ" b="1" dirty="0"/>
              <a:t>jen málo věcí se mu podaří zachránit z lodi</a:t>
            </a:r>
          </a:p>
          <a:p>
            <a:r>
              <a:rPr lang="cs-CZ" b="1" dirty="0"/>
              <a:t>s důvtipem a houževnatostí získává vše potřebné k životu</a:t>
            </a:r>
          </a:p>
          <a:p>
            <a:r>
              <a:rPr lang="cs-CZ" b="1" dirty="0"/>
              <a:t>postupem času chová zvířata, pěstuje obilí a postaví si člun</a:t>
            </a:r>
          </a:p>
          <a:p>
            <a:r>
              <a:rPr lang="cs-CZ" b="1" dirty="0">
                <a:solidFill>
                  <a:srgbClr val="0000FF"/>
                </a:solidFill>
              </a:rPr>
              <a:t>Robinson stráví na ostrově 28 let a poté je zachráněn anglickou lodí, která ho dopraví domů do vlasti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ROBINSON CRUSOE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r>
              <a:rPr lang="cs-CZ" sz="2900" b="1" dirty="0">
                <a:solidFill>
                  <a:srgbClr val="0000FF"/>
                </a:solidFill>
              </a:rPr>
              <a:t>typ nového hrdiny </a:t>
            </a:r>
            <a:r>
              <a:rPr lang="cs-CZ" sz="2900" b="1" dirty="0"/>
              <a:t>– člověk podnikavý a praktický, je schopen překonat nástrahy přírody, dokonce si ji dokáže podmanit</a:t>
            </a:r>
          </a:p>
          <a:p>
            <a:r>
              <a:rPr lang="cs-CZ" sz="2900" b="1" dirty="0">
                <a:solidFill>
                  <a:srgbClr val="C00000"/>
                </a:solidFill>
              </a:rPr>
              <a:t>kniha přesně vystihovala přesvědčení osvícenství o neomezených možnostech lidského rozumu</a:t>
            </a:r>
          </a:p>
          <a:p>
            <a:r>
              <a:rPr lang="cs-CZ" sz="2900" b="1" dirty="0"/>
              <a:t>obliba románu dala vzniknout novému žánru – </a:t>
            </a:r>
            <a:r>
              <a:rPr lang="cs-CZ" sz="2900" b="1" dirty="0">
                <a:solidFill>
                  <a:srgbClr val="FF0000"/>
                </a:solidFill>
              </a:rPr>
              <a:t>robinsonáda </a:t>
            </a:r>
            <a:r>
              <a:rPr lang="cs-CZ" sz="2900" b="1" dirty="0"/>
              <a:t>(princip osamělého hrdiny, který se sám musí potýkat s nepřízní osudu – u nás:</a:t>
            </a:r>
            <a:r>
              <a:rPr lang="cs-CZ" sz="2900" b="1" dirty="0">
                <a:solidFill>
                  <a:srgbClr val="0000FF"/>
                </a:solidFill>
              </a:rPr>
              <a:t> Marie Majerová - Robinsonka</a:t>
            </a:r>
            <a:r>
              <a:rPr lang="cs-CZ" sz="2900" b="1" dirty="0"/>
              <a:t>)</a:t>
            </a:r>
          </a:p>
          <a:p>
            <a:r>
              <a:rPr lang="cs-CZ" sz="2900" b="1" dirty="0"/>
              <a:t>do češtiny převyprávěl </a:t>
            </a:r>
            <a:r>
              <a:rPr lang="cs-CZ" sz="2900" b="1" dirty="0">
                <a:solidFill>
                  <a:srgbClr val="3333FF"/>
                </a:solidFill>
              </a:rPr>
              <a:t>Josef </a:t>
            </a:r>
            <a:r>
              <a:rPr lang="cs-CZ" sz="2900" b="1" dirty="0" err="1">
                <a:solidFill>
                  <a:srgbClr val="3333FF"/>
                </a:solidFill>
              </a:rPr>
              <a:t>Věromír</a:t>
            </a:r>
            <a:r>
              <a:rPr lang="cs-CZ" sz="2900" b="1" dirty="0">
                <a:solidFill>
                  <a:srgbClr val="3333FF"/>
                </a:solidFill>
              </a:rPr>
              <a:t> Pleva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SVĚTOVÉ OSVÍCENSTVÍ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4700" b="1" dirty="0">
                <a:solidFill>
                  <a:srgbClr val="FF0000"/>
                </a:solidFill>
              </a:rPr>
              <a:t>ZNAKY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 lvl="0"/>
            <a:r>
              <a:rPr lang="cs-CZ" b="1" dirty="0"/>
              <a:t>víra ve schopnost člověka</a:t>
            </a:r>
          </a:p>
          <a:p>
            <a:pPr lvl="0"/>
            <a:r>
              <a:rPr lang="cs-CZ" b="1" dirty="0">
                <a:solidFill>
                  <a:srgbClr val="0000FF"/>
                </a:solidFill>
              </a:rPr>
              <a:t>kult proti absolutismu, církvi (pověry), snaha o překonání náboženské ideologie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kult rozumu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 racionalismus </a:t>
            </a:r>
            <a:r>
              <a:rPr lang="cs-CZ" b="1" dirty="0"/>
              <a:t>– </a:t>
            </a:r>
            <a:r>
              <a:rPr lang="cs-CZ" sz="3000" b="1" dirty="0"/>
              <a:t>myšlenkový směr považující rozum za jediný nebo rozhodující zdroj poznání (lat. ratio – rozum)</a:t>
            </a:r>
          </a:p>
          <a:p>
            <a:pPr lvl="0"/>
            <a:r>
              <a:rPr lang="cs-CZ" b="1" dirty="0"/>
              <a:t>důraz na </a:t>
            </a:r>
            <a:r>
              <a:rPr lang="cs-CZ" b="1" dirty="0">
                <a:solidFill>
                  <a:srgbClr val="0070C0"/>
                </a:solidFill>
              </a:rPr>
              <a:t>svobodu myšlení, optimismus</a:t>
            </a:r>
          </a:p>
          <a:p>
            <a:pPr lvl="0"/>
            <a:r>
              <a:rPr lang="cs-CZ" b="1" dirty="0"/>
              <a:t>osvícenské reformy – </a:t>
            </a:r>
            <a:r>
              <a:rPr lang="cs-CZ" b="1" dirty="0">
                <a:solidFill>
                  <a:srgbClr val="0000FF"/>
                </a:solidFill>
              </a:rPr>
              <a:t>náboženská tolerance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FRANCOUZSKÉ OSVÍCENSTVÍ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VOLTAIRE </a:t>
            </a:r>
            <a:r>
              <a:rPr lang="cs-CZ" b="1" dirty="0"/>
              <a:t>(</a:t>
            </a:r>
            <a:r>
              <a:rPr lang="cs-CZ" b="1" dirty="0" err="1"/>
              <a:t>voltér</a:t>
            </a:r>
            <a:r>
              <a:rPr lang="cs-CZ" b="1" dirty="0"/>
              <a:t>) (1694 – 1778)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500" b="1" dirty="0"/>
              <a:t>vlastním jménem </a:t>
            </a:r>
            <a:r>
              <a:rPr lang="cs-CZ" sz="3500" b="1" dirty="0">
                <a:solidFill>
                  <a:srgbClr val="C00000"/>
                </a:solidFill>
              </a:rPr>
              <a:t>Francois Marie </a:t>
            </a:r>
            <a:r>
              <a:rPr lang="cs-CZ" sz="3500" b="1" dirty="0" err="1">
                <a:solidFill>
                  <a:srgbClr val="C00000"/>
                </a:solidFill>
              </a:rPr>
              <a:t>Arouet</a:t>
            </a:r>
            <a:r>
              <a:rPr lang="cs-CZ" sz="3500" b="1" dirty="0">
                <a:solidFill>
                  <a:srgbClr val="C00000"/>
                </a:solidFill>
              </a:rPr>
              <a:t> </a:t>
            </a:r>
            <a:r>
              <a:rPr lang="cs-CZ" sz="3500" b="1" dirty="0"/>
              <a:t>(</a:t>
            </a:r>
            <a:r>
              <a:rPr lang="cs-CZ" sz="3500" b="1" dirty="0" err="1"/>
              <a:t>fransoa</a:t>
            </a:r>
            <a:r>
              <a:rPr lang="cs-CZ" sz="3500" b="1" dirty="0"/>
              <a:t> </a:t>
            </a:r>
            <a:r>
              <a:rPr lang="cs-CZ" sz="3500" b="1" dirty="0" err="1"/>
              <a:t>mari</a:t>
            </a:r>
            <a:r>
              <a:rPr lang="cs-CZ" sz="3500" b="1" dirty="0"/>
              <a:t> </a:t>
            </a:r>
            <a:r>
              <a:rPr lang="cs-CZ" sz="3500" b="1" dirty="0" err="1"/>
              <a:t>arue</a:t>
            </a:r>
            <a:r>
              <a:rPr lang="cs-CZ" sz="3500" b="1" dirty="0"/>
              <a:t>)</a:t>
            </a:r>
          </a:p>
          <a:p>
            <a:pPr lvl="0"/>
            <a:r>
              <a:rPr lang="cs-CZ" sz="3500" b="1" dirty="0">
                <a:solidFill>
                  <a:srgbClr val="0070C0"/>
                </a:solidFill>
              </a:rPr>
              <a:t>spisovatel, filozof, encyklopedista, dramatik, historik</a:t>
            </a:r>
          </a:p>
          <a:p>
            <a:pPr lvl="0"/>
            <a:r>
              <a:rPr lang="cs-CZ" sz="3500" b="1" dirty="0"/>
              <a:t>jmenován </a:t>
            </a:r>
            <a:r>
              <a:rPr lang="cs-CZ" sz="3500" b="1" dirty="0">
                <a:solidFill>
                  <a:srgbClr val="0000FF"/>
                </a:solidFill>
              </a:rPr>
              <a:t>královským dějepiscem, povýšen do šlechtického stavu</a:t>
            </a:r>
          </a:p>
          <a:p>
            <a:pPr lvl="0"/>
            <a:r>
              <a:rPr lang="cs-CZ" sz="3500" b="1" dirty="0"/>
              <a:t>těšil se úctě švédského a dánského krále, ruské carevny i Ludvíka XV. </a:t>
            </a:r>
          </a:p>
          <a:p>
            <a:pPr lvl="0"/>
            <a:r>
              <a:rPr lang="cs-CZ" sz="3500" b="1" dirty="0">
                <a:solidFill>
                  <a:srgbClr val="C00000"/>
                </a:solidFill>
              </a:rPr>
              <a:t>odpor k církvi, fanatismu, dogmatismu, propagoval svobodu a rovnost lidí</a:t>
            </a:r>
          </a:p>
          <a:p>
            <a:pPr lvl="0">
              <a:buNone/>
            </a:pPr>
            <a:endParaRPr lang="cs-CZ" dirty="0"/>
          </a:p>
          <a:p>
            <a:r>
              <a:rPr lang="cs-CZ" sz="3500" dirty="0"/>
              <a:t>Dílo: </a:t>
            </a:r>
            <a:r>
              <a:rPr lang="cs-CZ" sz="3500" b="1" dirty="0">
                <a:solidFill>
                  <a:srgbClr val="FF0000"/>
                </a:solidFill>
              </a:rPr>
              <a:t>Filosofické listy, Filosofický slovník, Století Ludvíka XIV. </a:t>
            </a:r>
            <a:r>
              <a:rPr lang="cs-CZ" sz="3500" dirty="0"/>
              <a:t>(historický spis)…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VOLTAIRE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měl pestrý život</a:t>
            </a:r>
          </a:p>
          <a:p>
            <a:r>
              <a:rPr lang="cs-CZ" b="1" dirty="0"/>
              <a:t>kvůli své satirické tvorbě namířené proti králi byl </a:t>
            </a:r>
            <a:r>
              <a:rPr lang="cs-CZ" b="1" dirty="0">
                <a:solidFill>
                  <a:srgbClr val="3333FF"/>
                </a:solidFill>
              </a:rPr>
              <a:t>vězněn v Bastile </a:t>
            </a:r>
            <a:r>
              <a:rPr lang="cs-CZ" b="1" dirty="0"/>
              <a:t>(napsal zde svoje první drama, zde vymyslel i svůj pseudonym)</a:t>
            </a:r>
          </a:p>
          <a:p>
            <a:r>
              <a:rPr lang="cs-CZ" b="1" dirty="0"/>
              <a:t>za urážku mladého šlechtice z významné rodiny </a:t>
            </a:r>
            <a:r>
              <a:rPr lang="cs-CZ" b="1" dirty="0">
                <a:solidFill>
                  <a:srgbClr val="3333FF"/>
                </a:solidFill>
              </a:rPr>
              <a:t>musel odejít do Anglie</a:t>
            </a:r>
          </a:p>
          <a:p>
            <a:r>
              <a:rPr lang="cs-CZ" b="1" dirty="0"/>
              <a:t>po návratu do Paříže se stal </a:t>
            </a:r>
            <a:r>
              <a:rPr lang="cs-CZ" b="1" dirty="0">
                <a:solidFill>
                  <a:srgbClr val="C00000"/>
                </a:solidFill>
              </a:rPr>
              <a:t>historiografem Ludvíka XV. a členem Francouzské královské akademie věd </a:t>
            </a:r>
            <a:r>
              <a:rPr lang="cs-CZ" b="1" dirty="0"/>
              <a:t>– </a:t>
            </a:r>
            <a:r>
              <a:rPr lang="cs-CZ" b="1" dirty="0">
                <a:solidFill>
                  <a:srgbClr val="0000FF"/>
                </a:solidFill>
              </a:rPr>
              <a:t>vypovězen od dvora</a:t>
            </a:r>
          </a:p>
          <a:p>
            <a:r>
              <a:rPr lang="cs-CZ" b="1" dirty="0"/>
              <a:t>pak </a:t>
            </a:r>
            <a:r>
              <a:rPr lang="cs-CZ" b="1" dirty="0">
                <a:solidFill>
                  <a:srgbClr val="0000FF"/>
                </a:solidFill>
              </a:rPr>
              <a:t>působil na dvoře Friedricha II. </a:t>
            </a:r>
            <a:r>
              <a:rPr lang="cs-CZ" b="1" dirty="0"/>
              <a:t>– rozpory s ním ho donutily </a:t>
            </a:r>
            <a:r>
              <a:rPr lang="cs-CZ" b="1" dirty="0">
                <a:solidFill>
                  <a:srgbClr val="0000FF"/>
                </a:solidFill>
              </a:rPr>
              <a:t>odejít i z Pruska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VOLTAIRE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Autofit/>
          </a:bodyPr>
          <a:lstStyle/>
          <a:p>
            <a:r>
              <a:rPr lang="cs-CZ" sz="2900" b="1" dirty="0"/>
              <a:t>vysmíval se církevním i světským autoritám</a:t>
            </a:r>
          </a:p>
          <a:p>
            <a:r>
              <a:rPr lang="cs-CZ" sz="2900" b="1" dirty="0">
                <a:solidFill>
                  <a:srgbClr val="FF0000"/>
                </a:solidFill>
              </a:rPr>
              <a:t>Filosofický slovník </a:t>
            </a:r>
            <a:r>
              <a:rPr lang="cs-CZ" sz="2900" b="1" dirty="0"/>
              <a:t>napsal za pobytu na dvoře pruského krále </a:t>
            </a:r>
            <a:r>
              <a:rPr lang="cs-CZ" sz="2900" b="1" dirty="0">
                <a:solidFill>
                  <a:srgbClr val="0000FF"/>
                </a:solidFill>
              </a:rPr>
              <a:t>Friedricha II.</a:t>
            </a:r>
          </a:p>
          <a:p>
            <a:pPr>
              <a:buFont typeface="Wingdings" pitchFamily="2" charset="2"/>
              <a:buChar char="Ø"/>
            </a:pPr>
            <a:r>
              <a:rPr lang="cs-CZ" sz="2900" b="1" dirty="0">
                <a:solidFill>
                  <a:srgbClr val="0070C0"/>
                </a:solidFill>
              </a:rPr>
              <a:t> podává zde zábavnou formou definice biblických i filosofických termínů</a:t>
            </a:r>
          </a:p>
          <a:p>
            <a:r>
              <a:rPr lang="cs-CZ" sz="2900" b="1" dirty="0">
                <a:solidFill>
                  <a:srgbClr val="3333FF"/>
                </a:solidFill>
              </a:rPr>
              <a:t>byl pronásledován katolickou inkvizicí, jeho knihy byly zakázané</a:t>
            </a:r>
          </a:p>
          <a:p>
            <a:r>
              <a:rPr lang="cs-CZ" sz="2900" b="1" dirty="0"/>
              <a:t>po jeho smrti </a:t>
            </a:r>
            <a:r>
              <a:rPr lang="cs-CZ" sz="2900" b="1" dirty="0">
                <a:solidFill>
                  <a:srgbClr val="0070C0"/>
                </a:solidFill>
              </a:rPr>
              <a:t>církev odmítla jeho ostatky pohřbít</a:t>
            </a:r>
          </a:p>
          <a:p>
            <a:pPr>
              <a:buFont typeface="Wingdings" pitchFamily="2" charset="2"/>
              <a:buChar char="Ø"/>
            </a:pPr>
            <a:r>
              <a:rPr lang="cs-CZ" sz="2900" b="1" dirty="0"/>
              <a:t> až za Velké francouzské revoluce byly jeho </a:t>
            </a:r>
            <a:r>
              <a:rPr lang="cs-CZ" sz="2900" b="1" dirty="0">
                <a:solidFill>
                  <a:srgbClr val="3333FF"/>
                </a:solidFill>
              </a:rPr>
              <a:t>ostatky přeneseny do pařížského Pantheonu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VOLTAIRE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/>
          <a:lstStyle/>
          <a:p>
            <a:r>
              <a:rPr lang="cs-CZ" b="1" dirty="0"/>
              <a:t>věřil, že </a:t>
            </a:r>
            <a:r>
              <a:rPr lang="cs-CZ" b="1" dirty="0">
                <a:solidFill>
                  <a:srgbClr val="0000FF"/>
                </a:solidFill>
              </a:rPr>
              <a:t>člověk je schopen dosáhnout lepší budoucnosti díky vědě, kultuře a zlepšování řádu</a:t>
            </a:r>
          </a:p>
          <a:p>
            <a:r>
              <a:rPr lang="cs-CZ" b="1" dirty="0"/>
              <a:t>vystupuje však </a:t>
            </a:r>
            <a:r>
              <a:rPr lang="cs-CZ" b="1" dirty="0">
                <a:solidFill>
                  <a:srgbClr val="0000FF"/>
                </a:solidFill>
              </a:rPr>
              <a:t>proti optimismu a víře v dobro celého světa</a:t>
            </a:r>
          </a:p>
          <a:p>
            <a:r>
              <a:rPr lang="cs-CZ" b="1" dirty="0"/>
              <a:t>reprezentuje racionalismus 18. st. – tolerance v duchu vlastního hesla -</a:t>
            </a:r>
          </a:p>
          <a:p>
            <a:pPr algn="ctr">
              <a:buNone/>
            </a:pPr>
            <a:r>
              <a:rPr lang="cs-CZ" sz="3500" b="1" dirty="0">
                <a:solidFill>
                  <a:srgbClr val="C00000"/>
                </a:solidFill>
              </a:rPr>
              <a:t>„nesouhlasím s tebou, ale budu se bít za tvé právo říct svůj názor“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VOLTAIRE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CANDIDE </a:t>
            </a:r>
            <a:r>
              <a:rPr lang="cs-CZ" b="1" dirty="0"/>
              <a:t>(1758)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800" b="1" dirty="0" err="1">
                <a:solidFill>
                  <a:srgbClr val="C00000"/>
                </a:solidFill>
              </a:rPr>
              <a:t>Candide</a:t>
            </a:r>
            <a:r>
              <a:rPr lang="cs-CZ" sz="3800" b="1" dirty="0">
                <a:solidFill>
                  <a:srgbClr val="C00000"/>
                </a:solidFill>
              </a:rPr>
              <a:t> neboli Optimismus </a:t>
            </a:r>
            <a:r>
              <a:rPr lang="cs-CZ" b="1" dirty="0"/>
              <a:t>(</a:t>
            </a:r>
            <a:r>
              <a:rPr lang="cs-CZ" b="1" dirty="0" err="1"/>
              <a:t>kandyd</a:t>
            </a:r>
            <a:r>
              <a:rPr lang="cs-CZ" b="1" dirty="0"/>
              <a:t>) </a:t>
            </a:r>
            <a:endParaRPr lang="cs-CZ" dirty="0"/>
          </a:p>
          <a:p>
            <a:pPr lvl="0"/>
            <a:r>
              <a:rPr lang="cs-CZ" sz="3400" b="1" dirty="0">
                <a:solidFill>
                  <a:srgbClr val="3333FF"/>
                </a:solidFill>
              </a:rPr>
              <a:t>filosofický román </a:t>
            </a:r>
            <a:r>
              <a:rPr lang="cs-CZ" sz="3400" b="1" dirty="0"/>
              <a:t>– autorovo filosofické stanovisko </a:t>
            </a:r>
          </a:p>
          <a:p>
            <a:pPr lvl="0"/>
            <a:r>
              <a:rPr lang="cs-CZ" sz="3400" b="1" dirty="0">
                <a:solidFill>
                  <a:srgbClr val="C00000"/>
                </a:solidFill>
              </a:rPr>
              <a:t>kritický obraz soudobé společnosti</a:t>
            </a:r>
          </a:p>
          <a:p>
            <a:pPr lvl="0"/>
            <a:r>
              <a:rPr lang="cs-CZ" sz="3400" b="1" dirty="0"/>
              <a:t>podrobil zde </a:t>
            </a:r>
            <a:r>
              <a:rPr lang="cs-CZ" sz="3400" b="1" dirty="0">
                <a:solidFill>
                  <a:srgbClr val="C00000"/>
                </a:solidFill>
              </a:rPr>
              <a:t>satiře módní učení o všeobecné harmonii</a:t>
            </a:r>
          </a:p>
          <a:p>
            <a:pPr lvl="0"/>
            <a:r>
              <a:rPr lang="cs-CZ" sz="3400" b="1" dirty="0"/>
              <a:t>forma </a:t>
            </a:r>
            <a:r>
              <a:rPr lang="cs-CZ" sz="3400" b="1" dirty="0">
                <a:solidFill>
                  <a:srgbClr val="0000FF"/>
                </a:solidFill>
              </a:rPr>
              <a:t>dobrodružného cestopisu </a:t>
            </a:r>
            <a:r>
              <a:rPr lang="cs-CZ" sz="3400" b="1" dirty="0"/>
              <a:t>– </a:t>
            </a:r>
            <a:r>
              <a:rPr lang="cs-CZ" sz="3400" b="1" dirty="0">
                <a:solidFill>
                  <a:srgbClr val="C00000"/>
                </a:solidFill>
              </a:rPr>
              <a:t>dobrodružně laděný příběh o putování morálně čistého mladíka </a:t>
            </a:r>
            <a:r>
              <a:rPr lang="cs-CZ" sz="3400" b="1" dirty="0" err="1">
                <a:solidFill>
                  <a:srgbClr val="C00000"/>
                </a:solidFill>
              </a:rPr>
              <a:t>Candida</a:t>
            </a:r>
            <a:r>
              <a:rPr lang="cs-CZ" sz="3400" b="1" dirty="0">
                <a:solidFill>
                  <a:srgbClr val="C00000"/>
                </a:solidFill>
              </a:rPr>
              <a:t>, který hledá štěstí</a:t>
            </a:r>
          </a:p>
          <a:p>
            <a:pPr lvl="0"/>
            <a:r>
              <a:rPr lang="cs-CZ" sz="3400" b="1" dirty="0" err="1"/>
              <a:t>Candid</a:t>
            </a:r>
            <a:r>
              <a:rPr lang="cs-CZ" sz="3400" b="1" dirty="0"/>
              <a:t> naráží na tvrdost absolutistické moci a prodejnost soudů</a:t>
            </a:r>
          </a:p>
          <a:p>
            <a:pPr lvl="0"/>
            <a:r>
              <a:rPr lang="cs-CZ" sz="3400" b="1" dirty="0"/>
              <a:t>hledání štěstí, kritika absolutismu, válek, hlouposti</a:t>
            </a:r>
          </a:p>
          <a:p>
            <a:pPr lvl="0"/>
            <a:r>
              <a:rPr lang="cs-CZ" sz="3400" b="1" dirty="0">
                <a:solidFill>
                  <a:srgbClr val="0000FF"/>
                </a:solidFill>
              </a:rPr>
              <a:t>zesměšnění nekritického optimismu </a:t>
            </a:r>
            <a:r>
              <a:rPr lang="cs-CZ" sz="3400" b="1" dirty="0"/>
              <a:t>(víry v Boží prozřetelnost)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VOLTAIRE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CANDIDE </a:t>
            </a:r>
            <a:r>
              <a:rPr lang="cs-CZ" b="1" dirty="0"/>
              <a:t>(částečná fabule)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Autofit/>
          </a:bodyPr>
          <a:lstStyle/>
          <a:p>
            <a:r>
              <a:rPr lang="cs-CZ" sz="2400" b="1" dirty="0"/>
              <a:t>mladý, nezkušený a „čistý“ </a:t>
            </a:r>
            <a:r>
              <a:rPr lang="cs-CZ" sz="2400" b="1" dirty="0" err="1"/>
              <a:t>Candide</a:t>
            </a:r>
            <a:r>
              <a:rPr lang="cs-CZ" sz="2400" b="1" dirty="0"/>
              <a:t> je vychováván na zámku barona </a:t>
            </a:r>
            <a:r>
              <a:rPr lang="cs-CZ" sz="2400" b="1" dirty="0" err="1"/>
              <a:t>Thunder</a:t>
            </a:r>
            <a:r>
              <a:rPr lang="cs-CZ" sz="2400" b="1" dirty="0"/>
              <a:t>-ten-</a:t>
            </a:r>
            <a:r>
              <a:rPr lang="cs-CZ" sz="2400" b="1" dirty="0" err="1"/>
              <a:t>Tronckha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0000FF"/>
                </a:solidFill>
              </a:rPr>
              <a:t>filozofem </a:t>
            </a:r>
            <a:r>
              <a:rPr lang="cs-CZ" sz="2400" b="1" dirty="0" err="1">
                <a:solidFill>
                  <a:srgbClr val="0000FF"/>
                </a:solidFill>
              </a:rPr>
              <a:t>Panglosem</a:t>
            </a:r>
            <a:endParaRPr lang="cs-CZ" sz="2400" b="1" dirty="0">
              <a:solidFill>
                <a:srgbClr val="0000FF"/>
              </a:solidFill>
            </a:endParaRPr>
          </a:p>
          <a:p>
            <a:r>
              <a:rPr lang="cs-CZ" sz="2400" b="1" dirty="0"/>
              <a:t>nevinně </a:t>
            </a:r>
            <a:r>
              <a:rPr lang="cs-CZ" sz="2400" b="1" dirty="0">
                <a:solidFill>
                  <a:srgbClr val="0070C0"/>
                </a:solidFill>
              </a:rPr>
              <a:t>políbí ruku baronovy dcery Kunhuty </a:t>
            </a:r>
            <a:r>
              <a:rPr lang="cs-CZ" sz="2400" b="1" dirty="0"/>
              <a:t>- je </a:t>
            </a:r>
            <a:r>
              <a:rPr lang="cs-CZ" sz="2400" b="1" dirty="0">
                <a:solidFill>
                  <a:srgbClr val="0070C0"/>
                </a:solidFill>
              </a:rPr>
              <a:t>vyhnán z ráje kopanci pana barona a fackami paní baronky</a:t>
            </a:r>
          </a:p>
          <a:p>
            <a:r>
              <a:rPr lang="cs-CZ" sz="2400" b="1" dirty="0"/>
              <a:t>na cestách Evropou, Novým světem, k národům civilizovaným i primitivním postupně nabývá zkušenosti, </a:t>
            </a:r>
            <a:r>
              <a:rPr lang="cs-CZ" sz="2400" b="1" dirty="0">
                <a:solidFill>
                  <a:srgbClr val="0000FF"/>
                </a:solidFill>
              </a:rPr>
              <a:t>setkává se s četnými formami zla </a:t>
            </a:r>
            <a:r>
              <a:rPr lang="cs-CZ" sz="2400" b="1" dirty="0"/>
              <a:t>– ať už je působí </a:t>
            </a:r>
            <a:r>
              <a:rPr lang="cs-CZ" sz="2400" b="1" dirty="0">
                <a:solidFill>
                  <a:srgbClr val="0000FF"/>
                </a:solidFill>
              </a:rPr>
              <a:t>jednotlivec, společnost nebo příroda</a:t>
            </a:r>
          </a:p>
          <a:p>
            <a:r>
              <a:rPr lang="cs-CZ" sz="2400" b="1" dirty="0" err="1"/>
              <a:t>Candide</a:t>
            </a:r>
            <a:r>
              <a:rPr lang="cs-CZ" sz="2400" b="1" dirty="0"/>
              <a:t> se přesto </a:t>
            </a:r>
            <a:r>
              <a:rPr lang="cs-CZ" sz="2400" b="1" dirty="0">
                <a:solidFill>
                  <a:srgbClr val="C00000"/>
                </a:solidFill>
              </a:rPr>
              <a:t>nevzdává optimismu, jemuž ho </a:t>
            </a:r>
            <a:r>
              <a:rPr lang="cs-CZ" sz="2400" b="1" dirty="0" err="1">
                <a:solidFill>
                  <a:srgbClr val="C00000"/>
                </a:solidFill>
              </a:rPr>
              <a:t>Panglos</a:t>
            </a:r>
            <a:r>
              <a:rPr lang="cs-CZ" sz="2400" b="1" dirty="0">
                <a:solidFill>
                  <a:srgbClr val="C00000"/>
                </a:solidFill>
              </a:rPr>
              <a:t> naučil</a:t>
            </a:r>
          </a:p>
          <a:p>
            <a:r>
              <a:rPr lang="cs-CZ" sz="2400" b="1" dirty="0"/>
              <a:t>kniha </a:t>
            </a:r>
            <a:r>
              <a:rPr lang="cs-CZ" sz="2400" b="1" dirty="0">
                <a:solidFill>
                  <a:srgbClr val="0070C0"/>
                </a:solidFill>
              </a:rPr>
              <a:t>oblíbená mezi lidovými vrstvami</a:t>
            </a:r>
            <a:r>
              <a:rPr lang="cs-CZ" sz="2400" b="1" dirty="0"/>
              <a:t>, ale </a:t>
            </a:r>
            <a:r>
              <a:rPr lang="cs-CZ" sz="2400" b="1" dirty="0">
                <a:solidFill>
                  <a:srgbClr val="0070C0"/>
                </a:solidFill>
              </a:rPr>
              <a:t>zakázána v Paříži, Ženevě a Římě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1586</Words>
  <Application>Microsoft Office PowerPoint</Application>
  <PresentationFormat>Předvádění na obrazovce (4:3)</PresentationFormat>
  <Paragraphs>151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sady Office</vt:lpstr>
      <vt:lpstr>OSVÍCENSTVÍ VE SVĚTOVÉ LITERATUŘE</vt:lpstr>
      <vt:lpstr>SVĚTOVÉ OSVÍCENSTVÍ</vt:lpstr>
      <vt:lpstr>SVĚTOVÉ OSVÍCENSTVÍ ZNAKY</vt:lpstr>
      <vt:lpstr>FRANCOUZSKÉ OSVÍCENSTVÍ VOLTAIRE (voltér) (1694 – 1778)</vt:lpstr>
      <vt:lpstr>VOLTAIRE</vt:lpstr>
      <vt:lpstr>VOLTAIRE</vt:lpstr>
      <vt:lpstr>VOLTAIRE</vt:lpstr>
      <vt:lpstr>VOLTAIRE CANDIDE (1758)</vt:lpstr>
      <vt:lpstr>VOLTAIRE CANDIDE (částečná fabule)</vt:lpstr>
      <vt:lpstr>FRANCOUZSKÉ OSVÍCENTVÍ DENIS DIDEROT (1713 – 1784)</vt:lpstr>
      <vt:lpstr>DENIS DIDEROT JEPTIŠKA (1794)</vt:lpstr>
      <vt:lpstr>DENIS DIDEROT JAKUB FATALISTA (1785)</vt:lpstr>
      <vt:lpstr>ANGLICKÉ OSVÍCENSTVÍ JONATHAN SWIFT (džoneten swift) </vt:lpstr>
      <vt:lpstr>JONATHAN SWIFT</vt:lpstr>
      <vt:lpstr>JONATHAN SWIFT GULLIVEROVY CESTY (1726)</vt:lpstr>
      <vt:lpstr>JONATHAN SWIFT GULLIVEROVY CESTY (1726)</vt:lpstr>
      <vt:lpstr>ANGLICKÉ OSVÍCENSTVÍ DANIEL DEFOE (denyel dyfou)</vt:lpstr>
      <vt:lpstr>DANIEL DEFOE</vt:lpstr>
      <vt:lpstr> Život a zvláštní podivná dobrodružství Robinsona Crusoe, námořníka z Yorku </vt:lpstr>
      <vt:lpstr>Život a zvláštní podivná dobrodružství Robinsona Crusoe, námořníka z Yorku</vt:lpstr>
      <vt:lpstr>ROBINSON CRUSOE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OSVÍCENSTVÍ VE SVĚTOVÉ LITERATUŘE</dc:title>
  <dc:creator>yvett</dc:creator>
  <cp:lastModifiedBy>Hasmanová Veronika</cp:lastModifiedBy>
  <cp:revision>25</cp:revision>
  <dcterms:created xsi:type="dcterms:W3CDTF">2023-01-16T17:25:52Z</dcterms:created>
  <dcterms:modified xsi:type="dcterms:W3CDTF">2023-06-13T06:05:26Z</dcterms:modified>
</cp:coreProperties>
</file>