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3" r:id="rId5"/>
    <p:sldId id="272" r:id="rId6"/>
    <p:sldId id="258" r:id="rId7"/>
    <p:sldId id="259" r:id="rId8"/>
    <p:sldId id="276" r:id="rId9"/>
    <p:sldId id="277" r:id="rId10"/>
    <p:sldId id="275" r:id="rId11"/>
    <p:sldId id="278" r:id="rId12"/>
    <p:sldId id="260" r:id="rId13"/>
    <p:sldId id="280" r:id="rId14"/>
    <p:sldId id="282" r:id="rId15"/>
    <p:sldId id="281" r:id="rId16"/>
    <p:sldId id="283" r:id="rId17"/>
    <p:sldId id="261" r:id="rId18"/>
    <p:sldId id="279" r:id="rId19"/>
    <p:sldId id="262" r:id="rId20"/>
    <p:sldId id="290" r:id="rId21"/>
    <p:sldId id="293" r:id="rId22"/>
    <p:sldId id="284" r:id="rId23"/>
    <p:sldId id="292" r:id="rId24"/>
    <p:sldId id="294" r:id="rId25"/>
    <p:sldId id="295" r:id="rId26"/>
    <p:sldId id="296" r:id="rId27"/>
    <p:sldId id="291" r:id="rId28"/>
    <p:sldId id="298" r:id="rId29"/>
    <p:sldId id="299" r:id="rId30"/>
    <p:sldId id="297" r:id="rId31"/>
    <p:sldId id="263" r:id="rId32"/>
    <p:sldId id="264" r:id="rId33"/>
    <p:sldId id="265" r:id="rId34"/>
    <p:sldId id="266" r:id="rId35"/>
    <p:sldId id="285" r:id="rId36"/>
    <p:sldId id="269" r:id="rId37"/>
    <p:sldId id="289" r:id="rId38"/>
    <p:sldId id="287" r:id="rId39"/>
    <p:sldId id="288" r:id="rId40"/>
    <p:sldId id="267" r:id="rId41"/>
    <p:sldId id="268" r:id="rId42"/>
    <p:sldId id="286" r:id="rId43"/>
    <p:sldId id="270" r:id="rId44"/>
    <p:sldId id="271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3300"/>
    <a:srgbClr val="A50021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9A09-F488-4ED0-BF8E-C32E34B5D068}" type="datetimeFigureOut">
              <a:rPr lang="cs-CZ" smtClean="0"/>
              <a:pPr/>
              <a:t>22.05.2023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86CD-D7AF-4344-A91E-18EFA28E3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solidFill>
                  <a:srgbClr val="FF0000"/>
                </a:solidFill>
              </a:rPr>
              <a:t>BAROKO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ČESKÁ LITERATURA </a:t>
            </a:r>
          </a:p>
          <a:p>
            <a:r>
              <a:rPr lang="cs-CZ" sz="4400" b="1" dirty="0">
                <a:solidFill>
                  <a:srgbClr val="FF0000"/>
                </a:solidFill>
              </a:rPr>
              <a:t>V DOBĚ BAROKA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 (1592 – 1670)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ZAHRANIČNÍ CESTY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>
                <a:solidFill>
                  <a:srgbClr val="C00000"/>
                </a:solidFill>
              </a:rPr>
              <a:t>Anglie</a:t>
            </a:r>
            <a:r>
              <a:rPr lang="cs-CZ" b="1" dirty="0"/>
              <a:t> (1641)</a:t>
            </a:r>
            <a:r>
              <a:rPr lang="cs-CZ" dirty="0"/>
              <a:t> –</a:t>
            </a:r>
            <a:r>
              <a:rPr lang="cs-CZ" b="1" dirty="0">
                <a:solidFill>
                  <a:srgbClr val="0070C0"/>
                </a:solidFill>
              </a:rPr>
              <a:t> pozvání parlamentu, návrh na organizaci vědy a školství </a:t>
            </a:r>
            <a:r>
              <a:rPr lang="cs-CZ" dirty="0"/>
              <a:t>(Anglii opouští pod tlakem anglické občanské války)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Švédsko</a:t>
            </a:r>
            <a:r>
              <a:rPr lang="cs-CZ" b="1" dirty="0"/>
              <a:t> (1642)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dochází uznání jako autor jazykových učebnic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Uhry</a:t>
            </a:r>
            <a:r>
              <a:rPr lang="cs-CZ" b="1" dirty="0"/>
              <a:t> (1651)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pozvání sedmihradského knížete, organizuje reformu školství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psal česky, latinsky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původně chtěl psát jen česky (uměl německy)</a:t>
            </a:r>
          </a:p>
          <a:p>
            <a:pPr lvl="0"/>
            <a:r>
              <a:rPr lang="cs-CZ" dirty="0"/>
              <a:t>shromažďoval materiál pro velký </a:t>
            </a:r>
            <a:r>
              <a:rPr lang="cs-CZ" b="1" dirty="0">
                <a:solidFill>
                  <a:srgbClr val="0070C0"/>
                </a:solidFill>
              </a:rPr>
              <a:t>česko-latinský slovník </a:t>
            </a:r>
            <a:r>
              <a:rPr lang="cs-CZ" dirty="0"/>
              <a:t>– </a:t>
            </a:r>
            <a:r>
              <a:rPr lang="cs-CZ" b="1" dirty="0">
                <a:solidFill>
                  <a:srgbClr val="C00000"/>
                </a:solidFill>
              </a:rPr>
              <a:t>shořel v </a:t>
            </a:r>
            <a:r>
              <a:rPr lang="cs-CZ" b="1" dirty="0" err="1">
                <a:solidFill>
                  <a:srgbClr val="C00000"/>
                </a:solidFill>
              </a:rPr>
              <a:t>Lešně</a:t>
            </a:r>
            <a:r>
              <a:rPr lang="cs-CZ" b="1" dirty="0">
                <a:solidFill>
                  <a:srgbClr val="C00000"/>
                </a:solidFill>
              </a:rPr>
              <a:t> (1656) </a:t>
            </a:r>
            <a:r>
              <a:rPr lang="cs-CZ" dirty="0"/>
              <a:t>– shořela většina jeho děl</a:t>
            </a:r>
          </a:p>
          <a:p>
            <a:pPr lvl="0"/>
            <a:r>
              <a:rPr lang="cs-CZ" b="1" dirty="0"/>
              <a:t>po požáru v </a:t>
            </a:r>
            <a:r>
              <a:rPr lang="cs-CZ" b="1" dirty="0" err="1"/>
              <a:t>Lešně</a:t>
            </a:r>
            <a:r>
              <a:rPr lang="cs-CZ" b="1" dirty="0"/>
              <a:t> odchází do </a:t>
            </a:r>
            <a:r>
              <a:rPr lang="cs-CZ" b="1" dirty="0">
                <a:solidFill>
                  <a:srgbClr val="C00000"/>
                </a:solidFill>
              </a:rPr>
              <a:t>Amsterdamu</a:t>
            </a:r>
            <a:r>
              <a:rPr lang="cs-CZ" b="1" dirty="0"/>
              <a:t>, zde i umírá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VŠEVĚDNÉ (pansofické)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800" b="1" dirty="0">
                <a:solidFill>
                  <a:srgbClr val="FF0000"/>
                </a:solidFill>
              </a:rPr>
              <a:t>Všeobecná porada o nápravě věcí lidských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</a:t>
            </a:r>
            <a:r>
              <a:rPr lang="cs-CZ" sz="3500" b="1" dirty="0"/>
              <a:t>nedokončeno, mělo být jeho životním dílem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objeveno až v roce 1935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</a:t>
            </a:r>
            <a:r>
              <a:rPr lang="cs-CZ" sz="3500" b="1" dirty="0">
                <a:solidFill>
                  <a:srgbClr val="0070C0"/>
                </a:solidFill>
              </a:rPr>
              <a:t>pansofie</a:t>
            </a:r>
            <a:r>
              <a:rPr lang="cs-CZ" sz="3500" dirty="0"/>
              <a:t> – vševěda, filosofický směr, snaží se skrze poznání a zahrnutí všech vědních oborů </a:t>
            </a:r>
            <a:r>
              <a:rPr lang="cs-CZ" sz="3500" b="1" dirty="0">
                <a:solidFill>
                  <a:srgbClr val="0070C0"/>
                </a:solidFill>
              </a:rPr>
              <a:t>harmonizovat svět a zbourat bariéry mezi lidmi (i jazykové)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Komenský </a:t>
            </a:r>
            <a:r>
              <a:rPr lang="cs-CZ" sz="3500" b="1" dirty="0">
                <a:solidFill>
                  <a:srgbClr val="0070C0"/>
                </a:solidFill>
              </a:rPr>
              <a:t>označil pansofii jako cestu k nápravě konfliktního světa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DIDAKTICKÉ SPISY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8300" b="1" dirty="0">
                <a:solidFill>
                  <a:srgbClr val="FF0000"/>
                </a:solidFill>
              </a:rPr>
              <a:t>Brána jazyků otevřená</a:t>
            </a:r>
            <a:endParaRPr lang="cs-CZ" sz="8300" dirty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cs-CZ" sz="7700" b="1" dirty="0"/>
              <a:t> učebnice </a:t>
            </a:r>
            <a:r>
              <a:rPr lang="cs-CZ" sz="7700" b="1" dirty="0">
                <a:solidFill>
                  <a:srgbClr val="0070C0"/>
                </a:solidFill>
              </a:rPr>
              <a:t>latiny a moderních jazyků</a:t>
            </a:r>
          </a:p>
          <a:p>
            <a:pPr lvl="0">
              <a:buNone/>
            </a:pPr>
            <a:endParaRPr lang="cs-CZ" sz="8300" b="1" dirty="0"/>
          </a:p>
          <a:p>
            <a:pPr lvl="0"/>
            <a:r>
              <a:rPr lang="cs-CZ" sz="8300" b="1" dirty="0" err="1">
                <a:solidFill>
                  <a:srgbClr val="FF0000"/>
                </a:solidFill>
              </a:rPr>
              <a:t>Informatorium</a:t>
            </a:r>
            <a:r>
              <a:rPr lang="cs-CZ" sz="8300" b="1" dirty="0">
                <a:solidFill>
                  <a:srgbClr val="FF0000"/>
                </a:solidFill>
              </a:rPr>
              <a:t> školy mateřské</a:t>
            </a:r>
          </a:p>
          <a:p>
            <a:pPr lvl="0">
              <a:buFont typeface="Wingdings" pitchFamily="2" charset="2"/>
              <a:buChar char="Ø"/>
            </a:pPr>
            <a:r>
              <a:rPr lang="cs-CZ" sz="7700" dirty="0"/>
              <a:t> první dílo vůbec, které se </a:t>
            </a:r>
            <a:r>
              <a:rPr lang="cs-CZ" sz="7700" b="1" dirty="0">
                <a:solidFill>
                  <a:srgbClr val="0070C0"/>
                </a:solidFill>
              </a:rPr>
              <a:t>soustředilo na výchovu dětí v předškolním věku v rodině</a:t>
            </a:r>
          </a:p>
          <a:p>
            <a:pPr lvl="0">
              <a:buFont typeface="Wingdings" pitchFamily="2" charset="2"/>
              <a:buChar char="Ø"/>
            </a:pPr>
            <a:r>
              <a:rPr lang="cs-CZ" sz="7700" dirty="0"/>
              <a:t> jako první pedagog </a:t>
            </a:r>
            <a:r>
              <a:rPr lang="cs-CZ" sz="7700" b="1" dirty="0">
                <a:solidFill>
                  <a:srgbClr val="0070C0"/>
                </a:solidFill>
              </a:rPr>
              <a:t>upozornil na význam předškolní výchovy, především estetické složky</a:t>
            </a:r>
          </a:p>
          <a:p>
            <a:pPr lvl="0">
              <a:buNone/>
            </a:pPr>
            <a:endParaRPr lang="cs-CZ" sz="7700" b="1" dirty="0"/>
          </a:p>
          <a:p>
            <a:pPr lvl="0"/>
            <a:r>
              <a:rPr lang="cs-CZ" sz="7700" b="1" dirty="0">
                <a:solidFill>
                  <a:srgbClr val="FF0000"/>
                </a:solidFill>
              </a:rPr>
              <a:t>Svět v obrazech</a:t>
            </a:r>
          </a:p>
          <a:p>
            <a:pPr lvl="0"/>
            <a:r>
              <a:rPr lang="cs-CZ" sz="7700" b="1" dirty="0">
                <a:solidFill>
                  <a:srgbClr val="FF0000"/>
                </a:solidFill>
              </a:rPr>
              <a:t>Velká didaktika</a:t>
            </a:r>
          </a:p>
          <a:p>
            <a:pPr lvl="0"/>
            <a:r>
              <a:rPr lang="cs-CZ" sz="7700" b="1" dirty="0">
                <a:solidFill>
                  <a:srgbClr val="FF0000"/>
                </a:solidFill>
              </a:rPr>
              <a:t>Analytická didaktika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A. KOMENSKÝ – DIDAKTICKÉ SPISY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VELKÁ 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</a:rPr>
              <a:t>Velká didaktika </a:t>
            </a:r>
            <a:r>
              <a:rPr lang="cs-CZ" sz="4000" b="1" dirty="0"/>
              <a:t>(1657)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/>
              <a:t> propaguje </a:t>
            </a:r>
            <a:r>
              <a:rPr lang="cs-CZ" sz="3800" b="1" dirty="0">
                <a:solidFill>
                  <a:srgbClr val="0070C0"/>
                </a:solidFill>
              </a:rPr>
              <a:t>systematičnost vzdělání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/>
              <a:t> snaží se udělat </a:t>
            </a:r>
            <a:r>
              <a:rPr lang="cs-CZ" sz="3800" b="1" dirty="0">
                <a:solidFill>
                  <a:srgbClr val="0070C0"/>
                </a:solidFill>
              </a:rPr>
              <a:t>z pedagogiky vědní obor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/>
              <a:t> obsahuje </a:t>
            </a:r>
            <a:r>
              <a:rPr lang="cs-CZ" sz="3800" b="1" dirty="0">
                <a:solidFill>
                  <a:srgbClr val="C00000"/>
                </a:solidFill>
              </a:rPr>
              <a:t>zásady moderní pedagogiky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/>
              <a:t> promyšlená </a:t>
            </a:r>
            <a:r>
              <a:rPr lang="cs-CZ" sz="3800" b="1" dirty="0">
                <a:solidFill>
                  <a:srgbClr val="0070C0"/>
                </a:solidFill>
              </a:rPr>
              <a:t>soustava výchovy a vzdělávání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A. KOMENSKÝ – DIDAKTICKÉ SPISY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VELKÁ 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600" b="1" dirty="0"/>
              <a:t>Zásady, které se mají dodržovat při vyučování: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názornost, přiměřenost, postup od známého k neznámému, od jednoduššího ke složitějšímu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děti mají mít vědomosti i dovednosti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škola má být přístupná pro všechny – bez ohledu na majetek a pohlaví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důležitá je znalost cizích jazyků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tělesná výchova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zdůrazněna potřeba kázně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vzdělávání je neustálé, celoživotní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A. KOMENSKÝ – DIDAKTICKÉ SPISY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VELKÁ 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Rozlišuje stupně vzdělávání:</a:t>
            </a:r>
          </a:p>
          <a:p>
            <a:r>
              <a:rPr lang="cs-CZ" b="1" dirty="0">
                <a:solidFill>
                  <a:srgbClr val="C00000"/>
                </a:solidFill>
              </a:rPr>
              <a:t>do 6 let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dítě má vyrůstat v rodině, má být vychováváno matkou, získat základní vzdělání a výchovu </a:t>
            </a:r>
            <a:r>
              <a:rPr lang="cs-CZ" dirty="0"/>
              <a:t>– </a:t>
            </a:r>
            <a:r>
              <a:rPr lang="cs-CZ" b="1" dirty="0"/>
              <a:t>výchova do 5 let</a:t>
            </a:r>
            <a:r>
              <a:rPr lang="cs-CZ" dirty="0"/>
              <a:t>, pak se už chyby ve výchově nenapraví</a:t>
            </a:r>
          </a:p>
          <a:p>
            <a:r>
              <a:rPr lang="cs-CZ" b="1" dirty="0">
                <a:solidFill>
                  <a:srgbClr val="C00000"/>
                </a:solidFill>
              </a:rPr>
              <a:t>6 – 12 let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obecná škola 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čtení, psaní – </a:t>
            </a:r>
            <a:r>
              <a:rPr lang="cs-CZ" b="1" dirty="0">
                <a:solidFill>
                  <a:srgbClr val="0070C0"/>
                </a:solidFill>
              </a:rPr>
              <a:t>v rodném jazyce</a:t>
            </a:r>
            <a:r>
              <a:rPr lang="cs-CZ" b="1" dirty="0"/>
              <a:t>, počítání, náboženství, zpěv, ruční práce a reálie – učení o přírodě a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A. KOMENSKÝ – DIDAKTICKÉ SPISY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VELKÁ 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000" dirty="0"/>
              <a:t> </a:t>
            </a:r>
            <a:r>
              <a:rPr lang="cs-CZ" sz="3000" b="1" dirty="0">
                <a:solidFill>
                  <a:srgbClr val="C00000"/>
                </a:solidFill>
              </a:rPr>
              <a:t>12 – 18 let </a:t>
            </a:r>
            <a:r>
              <a:rPr lang="cs-CZ" sz="3000" dirty="0"/>
              <a:t>– </a:t>
            </a:r>
            <a:r>
              <a:rPr lang="cs-CZ" sz="3000" b="1" dirty="0">
                <a:solidFill>
                  <a:srgbClr val="0070C0"/>
                </a:solidFill>
              </a:rPr>
              <a:t>střední škola </a:t>
            </a:r>
          </a:p>
          <a:p>
            <a:pPr>
              <a:buFont typeface="Wingdings" pitchFamily="2" charset="2"/>
              <a:buChar char="Ø"/>
            </a:pPr>
            <a:r>
              <a:rPr lang="cs-CZ" sz="3000" dirty="0"/>
              <a:t> </a:t>
            </a:r>
            <a:r>
              <a:rPr lang="cs-CZ" sz="3000" b="1" dirty="0">
                <a:solidFill>
                  <a:srgbClr val="0070C0"/>
                </a:solidFill>
              </a:rPr>
              <a:t>výuka v latině </a:t>
            </a:r>
            <a:r>
              <a:rPr lang="cs-CZ" sz="3000" dirty="0"/>
              <a:t>– </a:t>
            </a:r>
            <a:r>
              <a:rPr lang="cs-CZ" sz="3000" b="1" dirty="0"/>
              <a:t>gramatika, rétorika, dialektika, aritmetika, geometrie, astronomie, muzikologie, přírodní vědy, zeměpis, dějepis, matematika, cizí jazyky – hlavně němčina, řečtina</a:t>
            </a:r>
          </a:p>
          <a:p>
            <a:r>
              <a:rPr lang="cs-CZ" sz="3000" b="1" dirty="0">
                <a:solidFill>
                  <a:srgbClr val="C00000"/>
                </a:solidFill>
              </a:rPr>
              <a:t>18 – 24 let </a:t>
            </a:r>
            <a:r>
              <a:rPr lang="cs-CZ" sz="3000" dirty="0"/>
              <a:t>– </a:t>
            </a:r>
            <a:r>
              <a:rPr lang="cs-CZ" sz="3000" b="1" dirty="0">
                <a:solidFill>
                  <a:srgbClr val="0070C0"/>
                </a:solidFill>
              </a:rPr>
              <a:t>akademie</a:t>
            </a:r>
          </a:p>
          <a:p>
            <a:pPr>
              <a:buFont typeface="Wingdings" pitchFamily="2" charset="2"/>
              <a:buChar char="Ø"/>
            </a:pPr>
            <a:r>
              <a:rPr lang="cs-CZ" sz="3000" dirty="0"/>
              <a:t> </a:t>
            </a:r>
            <a:r>
              <a:rPr lang="cs-CZ" sz="3000" b="1" dirty="0"/>
              <a:t>VŠ, kde by se studovala teologie, práva nebo medicína</a:t>
            </a:r>
          </a:p>
          <a:p>
            <a:pPr>
              <a:buFont typeface="Wingdings" pitchFamily="2" charset="2"/>
              <a:buChar char="Ø"/>
            </a:pPr>
            <a:r>
              <a:rPr lang="cs-CZ" sz="3000" dirty="0"/>
              <a:t> </a:t>
            </a:r>
            <a:r>
              <a:rPr lang="cs-CZ" sz="3000" b="1" dirty="0">
                <a:solidFill>
                  <a:srgbClr val="0070C0"/>
                </a:solidFill>
              </a:rPr>
              <a:t>střídání teorie a praxe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ÚTĚŠNÉ SPISY – FILOSOFICKÉ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10000" dirty="0"/>
              <a:t>v těchto spisech je </a:t>
            </a:r>
            <a:r>
              <a:rPr lang="cs-CZ" sz="10000" b="1" dirty="0">
                <a:solidFill>
                  <a:srgbClr val="0070C0"/>
                </a:solidFill>
              </a:rPr>
              <a:t>svět vnímán jako místo neustálého neklidu, groteskního hemžení, života jako bloudění, divadla, snu</a:t>
            </a:r>
          </a:p>
          <a:p>
            <a:r>
              <a:rPr lang="cs-CZ" sz="10000" b="1" dirty="0">
                <a:solidFill>
                  <a:srgbClr val="C00000"/>
                </a:solidFill>
              </a:rPr>
              <a:t>protikladem</a:t>
            </a:r>
            <a:r>
              <a:rPr lang="cs-CZ" sz="10000" dirty="0"/>
              <a:t> </a:t>
            </a:r>
            <a:r>
              <a:rPr lang="cs-CZ" sz="10000" b="1" dirty="0">
                <a:solidFill>
                  <a:srgbClr val="0070C0"/>
                </a:solidFill>
              </a:rPr>
              <a:t>nejistého pozemského bytí je Bůh</a:t>
            </a:r>
          </a:p>
          <a:p>
            <a:pPr>
              <a:buNone/>
            </a:pPr>
            <a:endParaRPr lang="cs-CZ" sz="10800" dirty="0"/>
          </a:p>
          <a:p>
            <a:pPr lvl="0"/>
            <a:r>
              <a:rPr lang="cs-CZ" sz="12400" b="1" dirty="0">
                <a:solidFill>
                  <a:srgbClr val="FF0000"/>
                </a:solidFill>
              </a:rPr>
              <a:t>Truchlivý </a:t>
            </a:r>
            <a:r>
              <a:rPr lang="cs-CZ" sz="10800" b="1" dirty="0"/>
              <a:t>(1622, 1624…)</a:t>
            </a:r>
            <a:endParaRPr lang="cs-CZ" sz="10800" b="1" dirty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cs-CZ" sz="10000" b="1" dirty="0">
                <a:solidFill>
                  <a:srgbClr val="0070C0"/>
                </a:solidFill>
              </a:rPr>
              <a:t>forma dialogu mezi Truchlivým (jeho ústy mluví autor), Rozumem, Vírou a Kristem</a:t>
            </a:r>
          </a:p>
          <a:p>
            <a:pPr lvl="0">
              <a:buFont typeface="Wingdings" pitchFamily="2" charset="2"/>
              <a:buChar char="Ø"/>
            </a:pPr>
            <a:r>
              <a:rPr lang="cs-CZ" sz="10000" b="1" dirty="0">
                <a:solidFill>
                  <a:srgbClr val="0070C0"/>
                </a:solidFill>
              </a:rPr>
              <a:t>Komenský hledá východisko z bolesti a duševního zmatku</a:t>
            </a:r>
          </a:p>
          <a:p>
            <a:pPr lvl="0">
              <a:buFont typeface="Wingdings" pitchFamily="2" charset="2"/>
              <a:buChar char="Ø"/>
            </a:pPr>
            <a:r>
              <a:rPr lang="cs-CZ" sz="10000" dirty="0"/>
              <a:t>měl dva díly, </a:t>
            </a:r>
            <a:r>
              <a:rPr lang="cs-CZ" sz="10000" b="1" dirty="0"/>
              <a:t>třetí napsán po zklamání z Vestfálského míru</a:t>
            </a:r>
          </a:p>
          <a:p>
            <a:pPr lvl="0">
              <a:buFont typeface="Wingdings" pitchFamily="2" charset="2"/>
              <a:buChar char="Ø"/>
            </a:pPr>
            <a:r>
              <a:rPr lang="cs-CZ" sz="10000" b="1" dirty="0"/>
              <a:t>připsán i čtvrtý díl </a:t>
            </a:r>
            <a:r>
              <a:rPr lang="cs-CZ" sz="10000" dirty="0"/>
              <a:t>– </a:t>
            </a:r>
            <a:r>
              <a:rPr lang="cs-CZ" sz="10000" b="1" dirty="0">
                <a:solidFill>
                  <a:srgbClr val="0070C0"/>
                </a:solidFill>
              </a:rPr>
              <a:t>Smutný hlas</a:t>
            </a:r>
          </a:p>
          <a:p>
            <a:pPr lvl="0">
              <a:buFont typeface="Wingdings" pitchFamily="2" charset="2"/>
              <a:buChar char="Ø"/>
            </a:pPr>
            <a:r>
              <a:rPr lang="cs-CZ" sz="10000" b="1" dirty="0"/>
              <a:t> napsáno po smrti jeho první ženy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ÚTĚŠNÉ SPISY – FILOSOFICKÉ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>
                <a:solidFill>
                  <a:srgbClr val="FF0000"/>
                </a:solidFill>
              </a:rPr>
              <a:t>Listové do nebe </a:t>
            </a:r>
            <a:r>
              <a:rPr lang="cs-CZ" sz="3800" b="1" dirty="0"/>
              <a:t>(1616)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5 fiktivních dopisů – píší je chudí Kristu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Kristus na ně odpovídá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nabádá ke </a:t>
            </a:r>
            <a:r>
              <a:rPr lang="cs-CZ" b="1" dirty="0">
                <a:solidFill>
                  <a:srgbClr val="C00000"/>
                </a:solidFill>
              </a:rPr>
              <a:t>smírnému řešení všech konfliktů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Komenský </a:t>
            </a:r>
            <a:r>
              <a:rPr lang="cs-CZ" b="1" dirty="0"/>
              <a:t>alegoricky vyjadřuje své pocity z dané doby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Komenský </a:t>
            </a:r>
            <a:r>
              <a:rPr lang="cs-CZ" b="1" dirty="0">
                <a:solidFill>
                  <a:srgbClr val="0070C0"/>
                </a:solidFill>
              </a:rPr>
              <a:t>sympatizuje s chudými, ale v duchu zásad Jednoty bratrské nepožaduje revoluční řešení</a:t>
            </a:r>
          </a:p>
          <a:p>
            <a:pPr>
              <a:buNone/>
            </a:pP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Hlubina bezpečnosti</a:t>
            </a:r>
          </a:p>
          <a:p>
            <a:r>
              <a:rPr lang="cs-CZ" b="1" dirty="0">
                <a:solidFill>
                  <a:srgbClr val="FF0000"/>
                </a:solidFill>
              </a:rPr>
              <a:t>Labyrint světa a ráj srdce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LABYRINT SVĚTA A RÁJ SRDCE </a:t>
            </a:r>
            <a:r>
              <a:rPr lang="cs-CZ" b="1" dirty="0"/>
              <a:t>(1623)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11600" b="1" dirty="0"/>
              <a:t>rozsáhlá </a:t>
            </a:r>
            <a:r>
              <a:rPr lang="cs-CZ" sz="11600" b="1" dirty="0">
                <a:solidFill>
                  <a:srgbClr val="C00000"/>
                </a:solidFill>
              </a:rPr>
              <a:t>alegorická skladba </a:t>
            </a:r>
            <a:r>
              <a:rPr lang="cs-CZ" sz="11600" b="1" dirty="0"/>
              <a:t>– zobrazuje </a:t>
            </a:r>
            <a:r>
              <a:rPr lang="cs-CZ" sz="11600" b="1" dirty="0">
                <a:solidFill>
                  <a:srgbClr val="0070C0"/>
                </a:solidFill>
              </a:rPr>
              <a:t>deziluzi z poznání marnosti celého lidského světa</a:t>
            </a:r>
          </a:p>
          <a:p>
            <a:pPr lvl="0"/>
            <a:r>
              <a:rPr lang="cs-CZ" sz="11600" dirty="0" smtClean="0"/>
              <a:t>napsána</a:t>
            </a:r>
            <a:r>
              <a:rPr lang="cs-CZ" sz="11600" b="1" dirty="0" smtClean="0">
                <a:solidFill>
                  <a:srgbClr val="0070C0"/>
                </a:solidFill>
              </a:rPr>
              <a:t> </a:t>
            </a:r>
            <a:r>
              <a:rPr lang="cs-CZ" sz="11600" b="1" dirty="0">
                <a:solidFill>
                  <a:srgbClr val="0070C0"/>
                </a:solidFill>
              </a:rPr>
              <a:t>česky</a:t>
            </a:r>
          </a:p>
          <a:p>
            <a:pPr lvl="0"/>
            <a:r>
              <a:rPr lang="cs-CZ" sz="11600" b="1" dirty="0" smtClean="0">
                <a:solidFill>
                  <a:srgbClr val="0070C0"/>
                </a:solidFill>
              </a:rPr>
              <a:t>filosofický</a:t>
            </a:r>
            <a:r>
              <a:rPr lang="cs-CZ" sz="11600" b="1" dirty="0">
                <a:solidFill>
                  <a:srgbClr val="0070C0"/>
                </a:solidFill>
              </a:rPr>
              <a:t>, náboženský, autobiografický spis</a:t>
            </a:r>
          </a:p>
          <a:p>
            <a:pPr lvl="0"/>
            <a:r>
              <a:rPr lang="cs-CZ" sz="11600" b="1" dirty="0" smtClean="0">
                <a:solidFill>
                  <a:srgbClr val="C00000"/>
                </a:solidFill>
              </a:rPr>
              <a:t>autostylizace </a:t>
            </a:r>
            <a:r>
              <a:rPr lang="cs-CZ" sz="11600" dirty="0"/>
              <a:t>– hlavní hrdina je </a:t>
            </a:r>
            <a:r>
              <a:rPr lang="cs-CZ" sz="11600" b="1" dirty="0">
                <a:solidFill>
                  <a:srgbClr val="0070C0"/>
                </a:solidFill>
              </a:rPr>
              <a:t>poutník</a:t>
            </a:r>
            <a:r>
              <a:rPr lang="cs-CZ" sz="11600" dirty="0"/>
              <a:t> (Komenský) </a:t>
            </a:r>
            <a:r>
              <a:rPr lang="cs-CZ" sz="11600" b="1" dirty="0"/>
              <a:t>přichází do středověkého města a zkoumá ho</a:t>
            </a:r>
          </a:p>
          <a:p>
            <a:pPr lvl="0"/>
            <a:r>
              <a:rPr lang="cs-CZ" sz="11600" b="1" dirty="0" smtClean="0">
                <a:solidFill>
                  <a:srgbClr val="FF0000"/>
                </a:solidFill>
              </a:rPr>
              <a:t>m</a:t>
            </a:r>
            <a:r>
              <a:rPr lang="cs-CZ" sz="11600" b="1" dirty="0" smtClean="0">
                <a:solidFill>
                  <a:srgbClr val="FF0000"/>
                </a:solidFill>
              </a:rPr>
              <a:t>á 2 díly</a:t>
            </a:r>
            <a:r>
              <a:rPr lang="cs-CZ" sz="11600" b="1" dirty="0" smtClean="0"/>
              <a:t>, 1</a:t>
            </a:r>
            <a:r>
              <a:rPr lang="cs-CZ" sz="11600" b="1" dirty="0"/>
              <a:t>. díl – zabírá 2/3 díla</a:t>
            </a:r>
          </a:p>
          <a:p>
            <a:pPr lvl="0"/>
            <a:r>
              <a:rPr lang="cs-CZ" sz="11600" b="1" dirty="0"/>
              <a:t>m</a:t>
            </a:r>
            <a:r>
              <a:rPr lang="cs-CZ" sz="11600" b="1" dirty="0" smtClean="0"/>
              <a:t>ísto všemohoucího Boha řídí město – svět </a:t>
            </a:r>
            <a:r>
              <a:rPr lang="cs-CZ" sz="11600" b="1" dirty="0" smtClean="0">
                <a:solidFill>
                  <a:srgbClr val="0070C0"/>
                </a:solidFill>
              </a:rPr>
              <a:t>pohanská, nedokonalá božstva</a:t>
            </a:r>
            <a:r>
              <a:rPr lang="cs-CZ" sz="11600" b="1" dirty="0" smtClean="0"/>
              <a:t> – </a:t>
            </a:r>
            <a:r>
              <a:rPr lang="cs-CZ" sz="11600" b="1" dirty="0" smtClean="0">
                <a:solidFill>
                  <a:srgbClr val="C00000"/>
                </a:solidFill>
              </a:rPr>
              <a:t>Osud, Fortuna, královna Moudrost se svou družinou</a:t>
            </a:r>
            <a:endParaRPr lang="cs-CZ" sz="116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BAROKO V ČESKÝCH ZEMÍCH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500" b="1" dirty="0">
                <a:solidFill>
                  <a:srgbClr val="FF0000"/>
                </a:solidFill>
              </a:rPr>
              <a:t>17. – 18. století</a:t>
            </a:r>
          </a:p>
          <a:p>
            <a:pPr>
              <a:buFont typeface="Wingdings" pitchFamily="2" charset="2"/>
              <a:buChar char="Ø"/>
            </a:pPr>
            <a:r>
              <a:rPr lang="cs-CZ" sz="4200" dirty="0"/>
              <a:t>poznamenáno </a:t>
            </a:r>
            <a:r>
              <a:rPr lang="cs-CZ" sz="4200" b="1" dirty="0">
                <a:solidFill>
                  <a:srgbClr val="0070C0"/>
                </a:solidFill>
              </a:rPr>
              <a:t>válečným konfliktem </a:t>
            </a:r>
            <a:r>
              <a:rPr lang="cs-CZ" sz="4200" dirty="0"/>
              <a:t>(válka 1618 - 1648), </a:t>
            </a:r>
            <a:r>
              <a:rPr lang="cs-CZ" sz="4200" b="1" dirty="0">
                <a:solidFill>
                  <a:srgbClr val="0070C0"/>
                </a:solidFill>
              </a:rPr>
              <a:t>morem, absolutismem </a:t>
            </a:r>
            <a:r>
              <a:rPr lang="cs-CZ" sz="4200" dirty="0"/>
              <a:t>dynastie Habsburků (1526–1918)</a:t>
            </a:r>
          </a:p>
          <a:p>
            <a:r>
              <a:rPr lang="cs-CZ" sz="4500" b="1" dirty="0">
                <a:solidFill>
                  <a:srgbClr val="FF0000"/>
                </a:solidFill>
              </a:rPr>
              <a:t>1620 – bitva na Bílé hoře </a:t>
            </a:r>
            <a:r>
              <a:rPr lang="cs-CZ" sz="4500" dirty="0"/>
              <a:t>– </a:t>
            </a:r>
            <a:r>
              <a:rPr lang="cs-CZ" sz="4500" b="1" dirty="0"/>
              <a:t>nekatolíci poraženi</a:t>
            </a:r>
          </a:p>
          <a:p>
            <a:pPr lvl="0">
              <a:buFont typeface="Wingdings" pitchFamily="2" charset="2"/>
              <a:buChar char="Ø"/>
            </a:pPr>
            <a:r>
              <a:rPr lang="cs-CZ" sz="4200" dirty="0"/>
              <a:t> vítězství Habsburků nad českým stavovským povstáním</a:t>
            </a:r>
          </a:p>
          <a:p>
            <a:pPr lvl="0">
              <a:buFont typeface="Wingdings" pitchFamily="2" charset="2"/>
              <a:buChar char="Ø"/>
            </a:pPr>
            <a:r>
              <a:rPr lang="cs-CZ" sz="4200" dirty="0"/>
              <a:t> </a:t>
            </a:r>
            <a:r>
              <a:rPr lang="cs-CZ" sz="4200" b="1" dirty="0"/>
              <a:t>poprava 27 pánů</a:t>
            </a:r>
          </a:p>
          <a:p>
            <a:pPr lvl="0">
              <a:buFont typeface="Wingdings" pitchFamily="2" charset="2"/>
              <a:buChar char="Ø"/>
            </a:pPr>
            <a:r>
              <a:rPr lang="cs-CZ" sz="4200" dirty="0"/>
              <a:t> </a:t>
            </a:r>
            <a:r>
              <a:rPr lang="cs-CZ" sz="4500" b="1" dirty="0">
                <a:solidFill>
                  <a:srgbClr val="0070C0"/>
                </a:solidFill>
              </a:rPr>
              <a:t>násilná rekatolizace </a:t>
            </a:r>
            <a:r>
              <a:rPr lang="cs-CZ" sz="4200" dirty="0"/>
              <a:t>– měšťané a šlechtici se buď přihlásili ke katolické víře, nebo museli odejít ze země, nesvobodní poddaní museli přijmout katolickou víru</a:t>
            </a:r>
          </a:p>
          <a:p>
            <a:r>
              <a:rPr lang="cs-CZ" sz="4500" b="1" dirty="0">
                <a:solidFill>
                  <a:srgbClr val="FF0000"/>
                </a:solidFill>
              </a:rPr>
              <a:t>1627 – Obnovené zřízení zemské</a:t>
            </a:r>
          </a:p>
          <a:p>
            <a:pPr>
              <a:buFont typeface="Wingdings" pitchFamily="2" charset="2"/>
              <a:buChar char="Ø"/>
            </a:pPr>
            <a:r>
              <a:rPr lang="cs-CZ" sz="4500" b="1" dirty="0">
                <a:solidFill>
                  <a:srgbClr val="0070C0"/>
                </a:solidFill>
              </a:rPr>
              <a:t>římské katolictví jako jediné povolené vyznání</a:t>
            </a:r>
          </a:p>
          <a:p>
            <a:r>
              <a:rPr lang="cs-CZ" sz="4500" b="1" dirty="0">
                <a:solidFill>
                  <a:srgbClr val="FF0000"/>
                </a:solidFill>
              </a:rPr>
              <a:t>1648 – uzavřen vestfálský mír </a:t>
            </a:r>
            <a:r>
              <a:rPr lang="cs-CZ" sz="4500" b="1" dirty="0"/>
              <a:t>(konec třicetileté války i nadějí na návrat exulantů domů)</a:t>
            </a:r>
            <a:endParaRPr lang="cs-CZ" sz="45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42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007D2E-A135-401F-98EE-2836EF51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LABYRINT </a:t>
            </a:r>
            <a:r>
              <a:rPr lang="cs-CZ" b="1" dirty="0">
                <a:solidFill>
                  <a:srgbClr val="FF0000"/>
                </a:solidFill>
              </a:rPr>
              <a:t>SVĚTA A RÁJ </a:t>
            </a:r>
            <a:r>
              <a:rPr lang="cs-CZ" b="1" dirty="0" smtClean="0">
                <a:solidFill>
                  <a:srgbClr val="FF0000"/>
                </a:solidFill>
              </a:rPr>
              <a:t>SRDCE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1. díl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868C9B9-BBA8-4A49-8859-54B18D95C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cs-CZ" sz="14800" b="1" dirty="0" smtClean="0"/>
              <a:t>po městě poutníka provází </a:t>
            </a:r>
            <a:r>
              <a:rPr lang="cs-CZ" sz="14800" b="1" dirty="0" smtClean="0">
                <a:solidFill>
                  <a:srgbClr val="C00000"/>
                </a:solidFill>
              </a:rPr>
              <a:t>Vševěd - </a:t>
            </a:r>
            <a:r>
              <a:rPr lang="cs-CZ" sz="14800" b="1" dirty="0" err="1" smtClean="0">
                <a:solidFill>
                  <a:srgbClr val="C00000"/>
                </a:solidFill>
              </a:rPr>
              <a:t>Všudybud</a:t>
            </a:r>
            <a:r>
              <a:rPr lang="cs-CZ" sz="14800" b="1" dirty="0" smtClean="0">
                <a:solidFill>
                  <a:srgbClr val="C00000"/>
                </a:solidFill>
              </a:rPr>
              <a:t> </a:t>
            </a:r>
            <a:r>
              <a:rPr lang="cs-CZ" sz="14800" b="1" dirty="0" smtClean="0">
                <a:solidFill>
                  <a:srgbClr val="0070C0"/>
                </a:solidFill>
              </a:rPr>
              <a:t>(zosobněná lidská zvídavost, alegorie přirozené touhy po poznání) </a:t>
            </a:r>
            <a:r>
              <a:rPr lang="cs-CZ" sz="14800" b="1" dirty="0" smtClean="0"/>
              <a:t>a </a:t>
            </a:r>
            <a:r>
              <a:rPr lang="cs-CZ" sz="14800" b="1" dirty="0" smtClean="0">
                <a:solidFill>
                  <a:srgbClr val="C00000"/>
                </a:solidFill>
              </a:rPr>
              <a:t>Mámení - Mámil </a:t>
            </a:r>
            <a:r>
              <a:rPr lang="cs-CZ" sz="14800" b="1" dirty="0" smtClean="0">
                <a:solidFill>
                  <a:srgbClr val="0070C0"/>
                </a:solidFill>
              </a:rPr>
              <a:t>(alegorie zvyku přijímat bez uvažování cizí názory a domněnky)</a:t>
            </a:r>
          </a:p>
          <a:p>
            <a:pPr lvl="0"/>
            <a:r>
              <a:rPr lang="cs-CZ" sz="14800" b="1" dirty="0" smtClean="0">
                <a:solidFill>
                  <a:srgbClr val="C00000"/>
                </a:solidFill>
              </a:rPr>
              <a:t>nasazují poutníkovi brýle a uzdu </a:t>
            </a:r>
            <a:r>
              <a:rPr lang="cs-CZ" sz="14800" b="1" dirty="0" smtClean="0">
                <a:solidFill>
                  <a:srgbClr val="0070C0"/>
                </a:solidFill>
              </a:rPr>
              <a:t>(sešitá ze všetečnosti a urputnosti), </a:t>
            </a:r>
            <a:r>
              <a:rPr lang="cs-CZ" sz="14800" b="1" dirty="0" smtClean="0">
                <a:solidFill>
                  <a:srgbClr val="C00000"/>
                </a:solidFill>
              </a:rPr>
              <a:t>které mají přikrášlit jeho pohled na svět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63427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LABYRINT SVĚTA A RÁJ </a:t>
            </a:r>
            <a:r>
              <a:rPr lang="cs-CZ" b="1" dirty="0" smtClean="0">
                <a:solidFill>
                  <a:srgbClr val="FF0000"/>
                </a:solidFill>
              </a:rPr>
              <a:t>SRDCE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1. 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cs-CZ" sz="16000" b="1" dirty="0" smtClean="0"/>
              <a:t>samozvaní </a:t>
            </a:r>
            <a:r>
              <a:rPr lang="cs-CZ" sz="16000" b="1" dirty="0" smtClean="0"/>
              <a:t>průvodci se snaží poutníkovi </a:t>
            </a:r>
            <a:r>
              <a:rPr lang="cs-CZ" sz="16000" b="1" dirty="0" smtClean="0">
                <a:solidFill>
                  <a:srgbClr val="0070C0"/>
                </a:solidFill>
              </a:rPr>
              <a:t>vnutit představu o světě, snaží se ho podvést, oklamat, napálit ho a nabídnout mu místo pravdy lež</a:t>
            </a:r>
          </a:p>
          <a:p>
            <a:pPr lvl="0"/>
            <a:r>
              <a:rPr lang="cs-CZ" sz="16000" b="1" dirty="0" smtClean="0">
                <a:solidFill>
                  <a:srgbClr val="C00000"/>
                </a:solidFill>
              </a:rPr>
              <a:t>Vševěd - </a:t>
            </a:r>
            <a:r>
              <a:rPr lang="cs-CZ" sz="16000" b="1" dirty="0" err="1" smtClean="0">
                <a:solidFill>
                  <a:srgbClr val="C00000"/>
                </a:solidFill>
              </a:rPr>
              <a:t>Všudybud</a:t>
            </a:r>
            <a:r>
              <a:rPr lang="cs-CZ" sz="16000" b="1" dirty="0" smtClean="0">
                <a:solidFill>
                  <a:srgbClr val="C00000"/>
                </a:solidFill>
              </a:rPr>
              <a:t> a Mámení – Mámil </a:t>
            </a:r>
            <a:r>
              <a:rPr lang="cs-CZ" sz="16000" b="1" dirty="0" smtClean="0">
                <a:solidFill>
                  <a:srgbClr val="0070C0"/>
                </a:solidFill>
              </a:rPr>
              <a:t>dávají dílu dramatický spád – jsou součástí většiny </a:t>
            </a:r>
            <a:r>
              <a:rPr lang="cs-CZ" sz="16000" b="1" dirty="0" smtClean="0">
                <a:solidFill>
                  <a:srgbClr val="C00000"/>
                </a:solidFill>
              </a:rPr>
              <a:t>vtipných dialogů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LABYRINT SVĚTA A RÁJ </a:t>
            </a:r>
            <a:r>
              <a:rPr lang="cs-CZ" b="1" dirty="0" smtClean="0">
                <a:solidFill>
                  <a:srgbClr val="FF0000"/>
                </a:solidFill>
              </a:rPr>
              <a:t>SRDCE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1. díl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3500" b="1" dirty="0" smtClean="0">
                <a:solidFill>
                  <a:srgbClr val="C00000"/>
                </a:solidFill>
              </a:rPr>
              <a:t>brýle </a:t>
            </a:r>
            <a:r>
              <a:rPr lang="cs-CZ" sz="3500" b="1" dirty="0">
                <a:solidFill>
                  <a:srgbClr val="C00000"/>
                </a:solidFill>
              </a:rPr>
              <a:t>jsou poutníkovi naštěstí nasazeny špatně, takže vidí vše tak, jak je </a:t>
            </a:r>
            <a:r>
              <a:rPr lang="cs-CZ" sz="3500" dirty="0"/>
              <a:t>– </a:t>
            </a:r>
            <a:r>
              <a:rPr lang="cs-CZ" sz="3500" b="1" dirty="0">
                <a:solidFill>
                  <a:srgbClr val="0070C0"/>
                </a:solidFill>
              </a:rPr>
              <a:t>vidí chamtivost lidí, neupřímnost, </a:t>
            </a:r>
            <a:r>
              <a:rPr lang="cs-CZ" sz="3500" b="1" dirty="0" smtClean="0">
                <a:solidFill>
                  <a:srgbClr val="0070C0"/>
                </a:solidFill>
              </a:rPr>
              <a:t>podvody</a:t>
            </a:r>
          </a:p>
          <a:p>
            <a:r>
              <a:rPr lang="cs-CZ" sz="3500" b="1" dirty="0"/>
              <a:t>p</a:t>
            </a:r>
            <a:r>
              <a:rPr lang="cs-CZ" sz="3500" b="1" dirty="0" smtClean="0"/>
              <a:t>outník </a:t>
            </a:r>
            <a:r>
              <a:rPr lang="cs-CZ" sz="3500" b="1" dirty="0" smtClean="0">
                <a:solidFill>
                  <a:srgbClr val="0000FF"/>
                </a:solidFill>
              </a:rPr>
              <a:t>vše </a:t>
            </a:r>
            <a:r>
              <a:rPr lang="cs-CZ" sz="3500" b="1" dirty="0" smtClean="0">
                <a:solidFill>
                  <a:srgbClr val="0000FF"/>
                </a:solidFill>
              </a:rPr>
              <a:t>kritizuje </a:t>
            </a:r>
            <a:r>
              <a:rPr lang="cs-CZ" sz="3500" b="1" dirty="0" smtClean="0"/>
              <a:t>a </a:t>
            </a:r>
            <a:r>
              <a:rPr lang="cs-CZ" sz="3500" b="1" dirty="0" smtClean="0">
                <a:solidFill>
                  <a:srgbClr val="0000FF"/>
                </a:solidFill>
              </a:rPr>
              <a:t>nemůže si vybrat žádný ze šesti nabízených řádů</a:t>
            </a:r>
          </a:p>
          <a:p>
            <a:r>
              <a:rPr lang="cs-CZ" sz="3500" b="1" dirty="0"/>
              <a:t>p</a:t>
            </a:r>
            <a:r>
              <a:rPr lang="cs-CZ" sz="3500" b="1" dirty="0" smtClean="0"/>
              <a:t>outník </a:t>
            </a:r>
            <a:r>
              <a:rPr lang="cs-CZ" sz="3500" b="1" dirty="0" smtClean="0">
                <a:solidFill>
                  <a:srgbClr val="0000FF"/>
                </a:solidFill>
              </a:rPr>
              <a:t>nenachází nikde uspokojení</a:t>
            </a:r>
            <a:r>
              <a:rPr lang="cs-CZ" sz="3500" b="1" dirty="0" smtClean="0"/>
              <a:t>, dokonce </a:t>
            </a:r>
            <a:r>
              <a:rPr lang="cs-CZ" sz="3500" b="1" dirty="0" smtClean="0">
                <a:solidFill>
                  <a:srgbClr val="C00000"/>
                </a:solidFill>
              </a:rPr>
              <a:t>ani na hradě královny světa Moudrosti</a:t>
            </a:r>
            <a:r>
              <a:rPr lang="cs-CZ" sz="3500" b="1" dirty="0" smtClean="0"/>
              <a:t>, protože v ní </a:t>
            </a:r>
            <a:r>
              <a:rPr lang="cs-CZ" sz="3500" b="1" dirty="0" smtClean="0">
                <a:solidFill>
                  <a:srgbClr val="C00000"/>
                </a:solidFill>
              </a:rPr>
              <a:t>odhaluje MARNOST</a:t>
            </a:r>
          </a:p>
          <a:p>
            <a:r>
              <a:rPr lang="cs-CZ" sz="3500" b="1" dirty="0"/>
              <a:t>s</a:t>
            </a:r>
            <a:r>
              <a:rPr lang="cs-CZ" sz="3500" b="1" dirty="0" smtClean="0"/>
              <a:t>etkává se s </a:t>
            </a:r>
            <a:r>
              <a:rPr lang="cs-CZ" sz="3500" b="1" dirty="0" smtClean="0">
                <a:solidFill>
                  <a:srgbClr val="C00000"/>
                </a:solidFill>
              </a:rPr>
              <a:t>Osudem</a:t>
            </a:r>
            <a:r>
              <a:rPr lang="cs-CZ" sz="3500" b="1" dirty="0" smtClean="0"/>
              <a:t>, který každému určuje jeho budoucí povolání</a:t>
            </a:r>
            <a:endParaRPr lang="cs-CZ" sz="3500" b="1" dirty="0"/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LABYRINT SVĚTA A RÁJ </a:t>
            </a:r>
            <a:r>
              <a:rPr lang="cs-CZ" b="1" dirty="0" smtClean="0">
                <a:solidFill>
                  <a:srgbClr val="FF0000"/>
                </a:solidFill>
              </a:rPr>
              <a:t>SRDCE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1. 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300" b="1" dirty="0" smtClean="0">
                <a:solidFill>
                  <a:srgbClr val="0070C0"/>
                </a:solidFill>
              </a:rPr>
              <a:t>d</a:t>
            </a:r>
            <a:r>
              <a:rPr lang="cs-CZ" sz="3300" b="1" dirty="0" smtClean="0">
                <a:solidFill>
                  <a:srgbClr val="0070C0"/>
                </a:solidFill>
              </a:rPr>
              <a:t>ramatické dialogy </a:t>
            </a:r>
            <a:r>
              <a:rPr lang="cs-CZ" sz="3300" b="1" dirty="0" smtClean="0"/>
              <a:t>mezi </a:t>
            </a:r>
            <a:r>
              <a:rPr lang="cs-CZ" sz="3300" b="1" dirty="0" smtClean="0">
                <a:solidFill>
                  <a:srgbClr val="C00000"/>
                </a:solidFill>
              </a:rPr>
              <a:t>poutníkem a jeho průvodci</a:t>
            </a:r>
          </a:p>
          <a:p>
            <a:r>
              <a:rPr lang="cs-CZ" sz="3300" b="1" dirty="0" smtClean="0">
                <a:solidFill>
                  <a:srgbClr val="0070C0"/>
                </a:solidFill>
              </a:rPr>
              <a:t>v monolozích </a:t>
            </a:r>
            <a:r>
              <a:rPr lang="cs-CZ" sz="3300" b="1" dirty="0" smtClean="0"/>
              <a:t>pronáší poutník poznámky k sobě nebo stranou</a:t>
            </a:r>
          </a:p>
          <a:p>
            <a:r>
              <a:rPr lang="cs-CZ" sz="3400" b="1" dirty="0" smtClean="0"/>
              <a:t>p</a:t>
            </a:r>
            <a:r>
              <a:rPr lang="cs-CZ" sz="3400" b="1" dirty="0" smtClean="0"/>
              <a:t>ouť vzbuzuje ve čtenáři </a:t>
            </a:r>
            <a:r>
              <a:rPr lang="cs-CZ" sz="3400" b="1" dirty="0" smtClean="0">
                <a:solidFill>
                  <a:srgbClr val="0000FF"/>
                </a:solidFill>
              </a:rPr>
              <a:t>dojem chaotického </a:t>
            </a:r>
            <a:r>
              <a:rPr lang="cs-CZ" sz="3400" b="1" dirty="0" smtClean="0">
                <a:solidFill>
                  <a:srgbClr val="C00000"/>
                </a:solidFill>
              </a:rPr>
              <a:t>labyrintu, bezvýchodného bludiště </a:t>
            </a:r>
            <a:r>
              <a:rPr lang="cs-CZ" sz="3400" b="1" dirty="0" smtClean="0">
                <a:solidFill>
                  <a:srgbClr val="0000FF"/>
                </a:solidFill>
              </a:rPr>
              <a:t>plného zmatků, bezradného a bezúčelného života, který musí člověka </a:t>
            </a:r>
            <a:r>
              <a:rPr lang="cs-CZ" sz="3400" b="1" dirty="0" smtClean="0">
                <a:solidFill>
                  <a:srgbClr val="C00000"/>
                </a:solidFill>
              </a:rPr>
              <a:t>naplňovat pesimismem</a:t>
            </a:r>
            <a:endParaRPr lang="cs-CZ" sz="3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795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LABYRINT SVĚTA A RÁJ SRDCE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400" b="1" dirty="0" smtClean="0"/>
              <a:t>Komenského původní plán zamyslet se nad smyslem lidského života, nad tím, v čem tkví pravé štěstí, se postupně mění v </a:t>
            </a:r>
            <a:r>
              <a:rPr lang="cs-CZ" sz="3400" b="1" dirty="0" smtClean="0">
                <a:solidFill>
                  <a:srgbClr val="0000FF"/>
                </a:solidFill>
              </a:rPr>
              <a:t>přemýšlení o marnosti světa </a:t>
            </a:r>
            <a:r>
              <a:rPr lang="cs-CZ" sz="3400" b="1" dirty="0" smtClean="0"/>
              <a:t>(ve smyslu biblického výroku, připisovaného králi Šalamounovi)</a:t>
            </a:r>
          </a:p>
          <a:p>
            <a:pPr algn="ctr">
              <a:buNone/>
            </a:pPr>
            <a:r>
              <a:rPr lang="cs-CZ" sz="3800" b="1" dirty="0" smtClean="0">
                <a:solidFill>
                  <a:srgbClr val="C00000"/>
                </a:solidFill>
              </a:rPr>
              <a:t>„Marnost nad marnostmi a všecko je marnost.“</a:t>
            </a:r>
            <a:endParaRPr lang="cs-CZ" sz="3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LABYRINT SVĚTA A RÁJ </a:t>
            </a:r>
            <a:r>
              <a:rPr lang="cs-CZ" b="1" dirty="0" smtClean="0">
                <a:solidFill>
                  <a:srgbClr val="FF0000"/>
                </a:solidFill>
              </a:rPr>
              <a:t>SRDCE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1. 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</a:t>
            </a:r>
            <a:r>
              <a:rPr lang="cs-CZ" b="1" dirty="0" smtClean="0">
                <a:solidFill>
                  <a:srgbClr val="0070C0"/>
                </a:solidFill>
              </a:rPr>
              <a:t>outník je někdy dokonce ohrožován na životě a je štván z místa na místo</a:t>
            </a:r>
            <a:r>
              <a:rPr lang="cs-CZ" b="1" dirty="0" smtClean="0"/>
              <a:t>(např. málem ubit železným kyjem)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C00000"/>
                </a:solidFill>
              </a:rPr>
              <a:t>j</a:t>
            </a:r>
            <a:r>
              <a:rPr lang="cs-CZ" b="1" dirty="0" smtClean="0">
                <a:solidFill>
                  <a:srgbClr val="C00000"/>
                </a:solidFill>
              </a:rPr>
              <a:t>e nenáviděn za to, že lidi pozoruje, kritizuje, mentoruje, ale nepochodí ani tehdy, když se je snaží napodobit</a:t>
            </a:r>
          </a:p>
          <a:p>
            <a:r>
              <a:rPr lang="cs-CZ" sz="3300" b="1" dirty="0" smtClean="0"/>
              <a:t>p</a:t>
            </a:r>
            <a:r>
              <a:rPr lang="cs-CZ" sz="3300" b="1" dirty="0" smtClean="0"/>
              <a:t>outník je </a:t>
            </a:r>
            <a:r>
              <a:rPr lang="cs-CZ" sz="3300" b="1" dirty="0" smtClean="0">
                <a:solidFill>
                  <a:srgbClr val="0000FF"/>
                </a:solidFill>
              </a:rPr>
              <a:t>nakonec</a:t>
            </a:r>
            <a:r>
              <a:rPr lang="cs-CZ" sz="3300" b="1" dirty="0" smtClean="0"/>
              <a:t> </a:t>
            </a:r>
            <a:r>
              <a:rPr lang="cs-CZ" sz="3300" b="1" dirty="0" smtClean="0">
                <a:solidFill>
                  <a:srgbClr val="0000FF"/>
                </a:solidFill>
              </a:rPr>
              <a:t>předveden před královnu Moudrost, je </a:t>
            </a:r>
            <a:r>
              <a:rPr lang="cs-CZ" sz="3300" b="1" dirty="0" smtClean="0">
                <a:solidFill>
                  <a:srgbClr val="C00000"/>
                </a:solidFill>
              </a:rPr>
              <a:t>obžalován a zrazen </a:t>
            </a:r>
            <a:r>
              <a:rPr lang="cs-CZ" sz="3300" b="1" dirty="0" err="1" smtClean="0">
                <a:solidFill>
                  <a:srgbClr val="0000FF"/>
                </a:solidFill>
              </a:rPr>
              <a:t>Všudybudem</a:t>
            </a:r>
            <a:endParaRPr lang="cs-CZ" sz="33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LABYRINT SVĚTA A RÁJ </a:t>
            </a:r>
            <a:r>
              <a:rPr lang="cs-CZ" b="1" dirty="0" smtClean="0">
                <a:solidFill>
                  <a:srgbClr val="FF0000"/>
                </a:solidFill>
              </a:rPr>
              <a:t>SRDCE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1. díl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</a:t>
            </a:r>
            <a:r>
              <a:rPr lang="cs-CZ" b="1" dirty="0" smtClean="0"/>
              <a:t>outník na okamžik věří, že jeho cesta </a:t>
            </a:r>
            <a:r>
              <a:rPr lang="cs-CZ" b="1" dirty="0" smtClean="0">
                <a:solidFill>
                  <a:srgbClr val="0070C0"/>
                </a:solidFill>
              </a:rPr>
              <a:t>nebyla marná </a:t>
            </a:r>
            <a:r>
              <a:rPr lang="cs-CZ" b="1" dirty="0" smtClean="0"/>
              <a:t>– </a:t>
            </a:r>
            <a:r>
              <a:rPr lang="cs-CZ" b="1" dirty="0" smtClean="0">
                <a:solidFill>
                  <a:srgbClr val="C00000"/>
                </a:solidFill>
              </a:rPr>
              <a:t>setkává se s králem Šalamounem a jeho družinou filosofů a proroků</a:t>
            </a:r>
          </a:p>
          <a:p>
            <a:r>
              <a:rPr lang="cs-CZ" b="1" dirty="0" smtClean="0"/>
              <a:t>Šalamoun se stává na nějakou dobu poutníkovým stoupencem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Šalamoun je ale nakonec sveden </a:t>
            </a:r>
            <a:r>
              <a:rPr lang="cs-CZ" b="1" dirty="0" smtClean="0">
                <a:solidFill>
                  <a:srgbClr val="C00000"/>
                </a:solidFill>
              </a:rPr>
              <a:t>Rozkoší, Přívětivostí a Úlisností</a:t>
            </a:r>
            <a:r>
              <a:rPr lang="cs-CZ" b="1" dirty="0" smtClean="0"/>
              <a:t>,</a:t>
            </a:r>
            <a:r>
              <a:rPr lang="cs-CZ" b="1" dirty="0" smtClean="0">
                <a:solidFill>
                  <a:srgbClr val="0000FF"/>
                </a:solidFill>
              </a:rPr>
              <a:t> které ho přimějí zaplést se s ženami </a:t>
            </a:r>
            <a:r>
              <a:rPr lang="cs-CZ" b="1" dirty="0" smtClean="0"/>
              <a:t>– dochází ke zkáze celé družiny</a:t>
            </a:r>
          </a:p>
          <a:p>
            <a:r>
              <a:rPr lang="cs-CZ" sz="3400" b="1" dirty="0" smtClean="0">
                <a:solidFill>
                  <a:srgbClr val="FF0000"/>
                </a:solidFill>
              </a:rPr>
              <a:t>p</a:t>
            </a:r>
            <a:r>
              <a:rPr lang="cs-CZ" sz="3400" b="1" dirty="0" smtClean="0">
                <a:solidFill>
                  <a:srgbClr val="FF0000"/>
                </a:solidFill>
              </a:rPr>
              <a:t>outník propadá zoufalství, chce raději umřít, dokonce zapochybuje o tom, jestli je Bůh</a:t>
            </a:r>
          </a:p>
          <a:p>
            <a:pPr lvl="0"/>
            <a:r>
              <a:rPr lang="cs-CZ" sz="3400" b="1" dirty="0" smtClean="0">
                <a:solidFill>
                  <a:srgbClr val="C00000"/>
                </a:solidFill>
              </a:rPr>
              <a:t>poutník se na Boží výzvu uzavírá v ráji svého srdce</a:t>
            </a:r>
            <a:r>
              <a:rPr lang="cs-CZ" sz="3400" b="1" dirty="0" smtClean="0"/>
              <a:t> (v  samotě a božském rozjímání)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LABYRINT SVĚTA A RÁJ </a:t>
            </a:r>
            <a:r>
              <a:rPr lang="cs-CZ" b="1" dirty="0" smtClean="0">
                <a:solidFill>
                  <a:srgbClr val="FF0000"/>
                </a:solidFill>
              </a:rPr>
              <a:t>SRDCE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2.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</a:rPr>
              <a:t>2. část je protipólem 1. části – zrcadlový opak</a:t>
            </a:r>
          </a:p>
          <a:p>
            <a:pPr lvl="0"/>
            <a:r>
              <a:rPr lang="cs-CZ" b="1" dirty="0" smtClean="0"/>
              <a:t>p</a:t>
            </a:r>
            <a:r>
              <a:rPr lang="cs-CZ" b="1" dirty="0" smtClean="0"/>
              <a:t>rotipól chaotického a rozvráceného světa je zde </a:t>
            </a:r>
            <a:r>
              <a:rPr lang="cs-CZ" b="1" dirty="0" smtClean="0">
                <a:solidFill>
                  <a:srgbClr val="0000FF"/>
                </a:solidFill>
              </a:rPr>
              <a:t>absolutní ideál bez kazů jako pevné a uspořádané útočiště</a:t>
            </a:r>
          </a:p>
          <a:p>
            <a:pPr lvl="0"/>
            <a:r>
              <a:rPr lang="cs-CZ" b="1" dirty="0" smtClean="0"/>
              <a:t>v</a:t>
            </a:r>
            <a:r>
              <a:rPr lang="cs-CZ" b="1" dirty="0" smtClean="0"/>
              <a:t> této části – </a:t>
            </a:r>
            <a:r>
              <a:rPr lang="cs-CZ" b="1" dirty="0" smtClean="0">
                <a:solidFill>
                  <a:srgbClr val="C00000"/>
                </a:solidFill>
              </a:rPr>
              <a:t>úvahy, rozjímání, modlitby, kazatelská napomenutí, citáty a moudrosti Písma svatého</a:t>
            </a:r>
          </a:p>
          <a:p>
            <a:pPr lvl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cs-CZ" sz="3300" b="1" dirty="0" smtClean="0">
                <a:solidFill>
                  <a:srgbClr val="C00000"/>
                </a:solidFill>
              </a:rPr>
              <a:t>Protiklady typické pro baroko</a:t>
            </a:r>
          </a:p>
          <a:p>
            <a:pPr lvl="0">
              <a:buFont typeface="Wingdings" pitchFamily="2" charset="2"/>
              <a:buChar char="Ø"/>
            </a:pPr>
            <a:r>
              <a:rPr lang="cs-CZ" sz="3300" b="1" dirty="0" smtClean="0"/>
              <a:t> </a:t>
            </a:r>
            <a:r>
              <a:rPr lang="cs-CZ" sz="3300" b="1" dirty="0" smtClean="0">
                <a:solidFill>
                  <a:srgbClr val="008000"/>
                </a:solidFill>
              </a:rPr>
              <a:t>chaos hledání x klid</a:t>
            </a:r>
            <a:r>
              <a:rPr lang="cs-CZ" sz="3300" b="1" dirty="0" smtClean="0"/>
              <a:t>, </a:t>
            </a:r>
            <a:r>
              <a:rPr lang="cs-CZ" sz="3300" b="1" dirty="0" smtClean="0">
                <a:solidFill>
                  <a:srgbClr val="0000FF"/>
                </a:solidFill>
              </a:rPr>
              <a:t>zmatek x jistota z nalezení</a:t>
            </a:r>
            <a:r>
              <a:rPr lang="cs-CZ" sz="3300" b="1" dirty="0" smtClean="0"/>
              <a:t>, </a:t>
            </a:r>
            <a:r>
              <a:rPr lang="cs-CZ" sz="3300" b="1" dirty="0" smtClean="0">
                <a:solidFill>
                  <a:srgbClr val="7030A0"/>
                </a:solidFill>
              </a:rPr>
              <a:t>trpké útrapy bloudění x pohoda a návrat domů</a:t>
            </a:r>
            <a:r>
              <a:rPr lang="cs-CZ" sz="3300" b="1" dirty="0" smtClean="0"/>
              <a:t>,</a:t>
            </a:r>
            <a:r>
              <a:rPr lang="cs-CZ" sz="3300" b="1" dirty="0" smtClean="0">
                <a:solidFill>
                  <a:srgbClr val="FF3300"/>
                </a:solidFill>
              </a:rPr>
              <a:t> satira x mystika a spočinutí v Bohu</a:t>
            </a:r>
            <a:r>
              <a:rPr lang="cs-CZ" sz="3300" b="1" dirty="0" smtClean="0"/>
              <a:t>, </a:t>
            </a:r>
            <a:r>
              <a:rPr lang="cs-CZ" sz="3300" b="1" dirty="0" smtClean="0">
                <a:solidFill>
                  <a:srgbClr val="A50021"/>
                </a:solidFill>
              </a:rPr>
              <a:t>pesimismus x optimismus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48082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LABYRINT SVĚTA A RÁJ SRDCE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2.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</a:t>
            </a:r>
            <a:r>
              <a:rPr lang="cs-CZ" b="1" dirty="0" smtClean="0"/>
              <a:t>růvodci </a:t>
            </a:r>
            <a:r>
              <a:rPr lang="cs-CZ" b="1" dirty="0" err="1" smtClean="0"/>
              <a:t>Všudybud</a:t>
            </a:r>
            <a:r>
              <a:rPr lang="cs-CZ" b="1" dirty="0" smtClean="0"/>
              <a:t> a Mámil jsou </a:t>
            </a:r>
            <a:r>
              <a:rPr lang="cs-CZ" b="1" dirty="0" smtClean="0">
                <a:solidFill>
                  <a:srgbClr val="C00000"/>
                </a:solidFill>
              </a:rPr>
              <a:t>vystřídáni Kristem</a:t>
            </a:r>
          </a:p>
          <a:p>
            <a:r>
              <a:rPr lang="cs-CZ" b="1" dirty="0" smtClean="0"/>
              <a:t>p</a:t>
            </a:r>
            <a:r>
              <a:rPr lang="cs-CZ" b="1" dirty="0" smtClean="0"/>
              <a:t>outník </a:t>
            </a:r>
            <a:r>
              <a:rPr lang="cs-CZ" b="1" dirty="0" smtClean="0">
                <a:solidFill>
                  <a:srgbClr val="0000FF"/>
                </a:solidFill>
              </a:rPr>
              <a:t>dostává od Krista Bibli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</a:t>
            </a:r>
            <a:r>
              <a:rPr lang="cs-CZ" b="1" dirty="0" smtClean="0">
                <a:solidFill>
                  <a:srgbClr val="FF0000"/>
                </a:solidFill>
              </a:rPr>
              <a:t>outník se zachraňuje návratem do vlastního srdce, kam ho zavolal Bůh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</a:t>
            </a:r>
            <a:r>
              <a:rPr lang="cs-CZ" b="1" dirty="0" smtClean="0"/>
              <a:t>Kristem je </a:t>
            </a:r>
            <a:r>
              <a:rPr lang="cs-CZ" b="1" dirty="0" smtClean="0">
                <a:solidFill>
                  <a:srgbClr val="0070C0"/>
                </a:solidFill>
              </a:rPr>
              <a:t>poučen o smyslu světa</a:t>
            </a:r>
            <a:r>
              <a:rPr lang="cs-CZ" b="1" dirty="0" smtClean="0"/>
              <a:t>, je </a:t>
            </a:r>
            <a:r>
              <a:rPr lang="cs-CZ" b="1" dirty="0" smtClean="0">
                <a:solidFill>
                  <a:srgbClr val="0070C0"/>
                </a:solidFill>
              </a:rPr>
              <a:t>přijat mezi vyvolené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prohlíží si jejich zřízení a stavy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</a:t>
            </a:r>
            <a:r>
              <a:rPr lang="cs-CZ" b="1" dirty="0" smtClean="0"/>
              <a:t>dostává </a:t>
            </a:r>
            <a:r>
              <a:rPr lang="cs-CZ" b="1" dirty="0" smtClean="0">
                <a:solidFill>
                  <a:srgbClr val="0070C0"/>
                </a:solidFill>
              </a:rPr>
              <a:t>křídla</a:t>
            </a:r>
            <a:r>
              <a:rPr lang="cs-CZ" b="1" dirty="0" smtClean="0"/>
              <a:t> a </a:t>
            </a:r>
            <a:r>
              <a:rPr lang="cs-CZ" b="1" dirty="0" smtClean="0">
                <a:solidFill>
                  <a:srgbClr val="C00000"/>
                </a:solidFill>
              </a:rPr>
              <a:t>nakonec vidí i Boží slávu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LABYRINT SVĚTA A RÁJ SRDCE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2.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/>
              <a:t>v ráji srdce poutník </a:t>
            </a:r>
            <a:r>
              <a:rPr lang="cs-CZ" sz="4000" b="1" dirty="0" smtClean="0">
                <a:solidFill>
                  <a:srgbClr val="0000FF"/>
                </a:solidFill>
              </a:rPr>
              <a:t>srovnává mezi tím, co viděl v labyrintu světa a tím, co vidí mezi opravdovými křesťany</a:t>
            </a:r>
          </a:p>
          <a:p>
            <a:r>
              <a:rPr lang="cs-CZ" sz="4000" b="1" dirty="0" smtClean="0"/>
              <a:t>z</a:t>
            </a:r>
            <a:r>
              <a:rPr lang="cs-CZ" sz="4000" b="1" dirty="0" smtClean="0"/>
              <a:t>ákladní protiklad</a:t>
            </a:r>
          </a:p>
          <a:p>
            <a:pPr>
              <a:buFont typeface="Wingdings" pitchFamily="2" charset="2"/>
              <a:buChar char="Ø"/>
            </a:pPr>
            <a:r>
              <a:rPr lang="cs-CZ" sz="4000" b="1" dirty="0" smtClean="0">
                <a:solidFill>
                  <a:srgbClr val="C00000"/>
                </a:solidFill>
              </a:rPr>
              <a:t> </a:t>
            </a:r>
            <a:r>
              <a:rPr lang="cs-CZ" sz="4000" b="1" dirty="0" smtClean="0">
                <a:solidFill>
                  <a:srgbClr val="C00000"/>
                </a:solidFill>
              </a:rPr>
              <a:t>pokřivené charaktery lidí v labyrintu x charakter samotného Boha</a:t>
            </a:r>
            <a:endParaRPr lang="cs-CZ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BAROKO V ČESKÝCH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sz="3600" b="1" dirty="0">
                <a:solidFill>
                  <a:srgbClr val="C00000"/>
                </a:solidFill>
              </a:rPr>
              <a:t>2 proudy v písemnictví</a:t>
            </a:r>
          </a:p>
          <a:p>
            <a:pPr lvl="0">
              <a:buFont typeface="Wingdings" pitchFamily="2" charset="2"/>
              <a:buChar char="Ø"/>
            </a:pPr>
            <a:r>
              <a:rPr lang="cs-CZ" sz="3600" dirty="0"/>
              <a:t> </a:t>
            </a:r>
            <a:r>
              <a:rPr lang="cs-CZ" sz="3600" b="1" dirty="0">
                <a:solidFill>
                  <a:srgbClr val="0070C0"/>
                </a:solidFill>
              </a:rPr>
              <a:t>domácí katolická </a:t>
            </a:r>
            <a:r>
              <a:rPr lang="cs-CZ" sz="3600" b="1" dirty="0"/>
              <a:t>x</a:t>
            </a:r>
            <a:r>
              <a:rPr lang="cs-CZ" sz="3600" dirty="0"/>
              <a:t> </a:t>
            </a:r>
            <a:r>
              <a:rPr lang="cs-CZ" sz="3600" b="1" dirty="0">
                <a:solidFill>
                  <a:srgbClr val="0070C0"/>
                </a:solidFill>
              </a:rPr>
              <a:t>emigrantská  evangelická</a:t>
            </a:r>
          </a:p>
          <a:p>
            <a:pPr lvl="0">
              <a:buNone/>
            </a:pPr>
            <a:r>
              <a:rPr lang="cs-CZ" sz="3500" b="1" dirty="0">
                <a:solidFill>
                  <a:srgbClr val="C00000"/>
                </a:solidFill>
              </a:rPr>
              <a:t>Domácí (katolická) literatura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psána česky nebo latinsky, později německy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/>
              <a:t> žánry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duchovní píseň (kancionály), soubory kázání, latinské školní hry, lidové hry </a:t>
            </a:r>
            <a:r>
              <a:rPr lang="cs-CZ" dirty="0"/>
              <a:t>(o světcích, velikonoční a vánoční hry)</a:t>
            </a:r>
          </a:p>
          <a:p>
            <a:pPr>
              <a:buNone/>
            </a:pPr>
            <a:r>
              <a:rPr lang="cs-CZ" sz="3500" b="1" dirty="0">
                <a:solidFill>
                  <a:srgbClr val="C00000"/>
                </a:solidFill>
              </a:rPr>
              <a:t>Exilová (emigrantská) literatura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psána česky a latinsky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sílí pocit marnosti světa, množí se úvahy o smrti a posmrtném životě, záliba v kontrastech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žánry</a:t>
            </a:r>
            <a:r>
              <a:rPr lang="cs-CZ" dirty="0"/>
              <a:t> – hlavně </a:t>
            </a:r>
            <a:r>
              <a:rPr lang="cs-CZ" b="1" dirty="0">
                <a:solidFill>
                  <a:srgbClr val="0070C0"/>
                </a:solidFill>
              </a:rPr>
              <a:t>náboženská literatura, postily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LABYRINT SVĚTA A RÁJ SRDCE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None/>
            </a:pPr>
            <a:r>
              <a:rPr lang="cs-CZ" sz="4100" b="1" dirty="0" smtClean="0">
                <a:solidFill>
                  <a:srgbClr val="FF0000"/>
                </a:solidFill>
              </a:rPr>
              <a:t>1. část</a:t>
            </a:r>
          </a:p>
          <a:p>
            <a:r>
              <a:rPr lang="cs-CZ" sz="4100" b="1" dirty="0" smtClean="0">
                <a:solidFill>
                  <a:srgbClr val="0000FF"/>
                </a:solidFill>
              </a:rPr>
              <a:t>cesta </a:t>
            </a:r>
            <a:r>
              <a:rPr lang="cs-CZ" sz="4100" b="1" dirty="0" smtClean="0">
                <a:solidFill>
                  <a:srgbClr val="0000FF"/>
                </a:solidFill>
              </a:rPr>
              <a:t>poutníka </a:t>
            </a:r>
            <a:r>
              <a:rPr lang="cs-CZ" sz="4100" b="1" dirty="0" smtClean="0"/>
              <a:t>(v postavě se skrývá autor) </a:t>
            </a:r>
            <a:r>
              <a:rPr lang="cs-CZ" sz="4100" b="1" dirty="0" smtClean="0">
                <a:solidFill>
                  <a:srgbClr val="0000FF"/>
                </a:solidFill>
              </a:rPr>
              <a:t>po městě, které je alegorií světa</a:t>
            </a:r>
          </a:p>
          <a:p>
            <a:r>
              <a:rPr lang="cs-CZ" sz="4100" b="1" dirty="0" smtClean="0">
                <a:solidFill>
                  <a:srgbClr val="C00000"/>
                </a:solidFill>
              </a:rPr>
              <a:t> poutník </a:t>
            </a:r>
            <a:r>
              <a:rPr lang="cs-CZ" sz="4100" b="1" dirty="0" smtClean="0">
                <a:solidFill>
                  <a:srgbClr val="C00000"/>
                </a:solidFill>
              </a:rPr>
              <a:t>poznává svět a propadá </a:t>
            </a:r>
            <a:r>
              <a:rPr lang="cs-CZ" sz="4100" b="1" dirty="0" smtClean="0">
                <a:solidFill>
                  <a:srgbClr val="C00000"/>
                </a:solidFill>
              </a:rPr>
              <a:t>  zoufalství</a:t>
            </a:r>
          </a:p>
          <a:p>
            <a:pPr lvl="0">
              <a:buNone/>
            </a:pPr>
            <a:endParaRPr lang="cs-CZ" sz="40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cs-CZ" sz="4100" b="1" dirty="0" smtClean="0">
                <a:solidFill>
                  <a:srgbClr val="FF0000"/>
                </a:solidFill>
              </a:rPr>
              <a:t>2. část</a:t>
            </a:r>
            <a:endParaRPr lang="cs-CZ" sz="4100" b="1" dirty="0" smtClean="0">
              <a:solidFill>
                <a:srgbClr val="FF0000"/>
              </a:solidFill>
            </a:endParaRPr>
          </a:p>
          <a:p>
            <a:r>
              <a:rPr lang="cs-CZ" sz="4100" b="1" dirty="0" smtClean="0">
                <a:solidFill>
                  <a:srgbClr val="0000FF"/>
                </a:solidFill>
              </a:rPr>
              <a:t>poutník </a:t>
            </a:r>
            <a:r>
              <a:rPr lang="cs-CZ" sz="4100" b="1" dirty="0" smtClean="0">
                <a:solidFill>
                  <a:srgbClr val="0000FF"/>
                </a:solidFill>
              </a:rPr>
              <a:t>se zachraňuje návratem do vlastního srdce, kam ho zavolá Boží hlas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PASTÝŘSKÝ 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900" b="1" dirty="0">
                <a:solidFill>
                  <a:srgbClr val="FF0000"/>
                </a:solidFill>
              </a:rPr>
              <a:t>Kšaft umírající matky Jednoty bratrské (1650)</a:t>
            </a:r>
          </a:p>
          <a:p>
            <a:pPr>
              <a:buFont typeface="Wingdings" pitchFamily="2" charset="2"/>
              <a:buChar char="Ø"/>
            </a:pPr>
            <a:r>
              <a:rPr lang="cs-CZ" sz="3300" dirty="0"/>
              <a:t> kšaft = závěť</a:t>
            </a:r>
          </a:p>
          <a:p>
            <a:pPr>
              <a:buFont typeface="Wingdings" pitchFamily="2" charset="2"/>
              <a:buChar char="Ø"/>
            </a:pPr>
            <a:r>
              <a:rPr lang="cs-CZ" sz="3300" b="1" dirty="0">
                <a:solidFill>
                  <a:srgbClr val="0070C0"/>
                </a:solidFill>
              </a:rPr>
              <a:t>Komenský přesvědčen o neodvratném zániku JB, chce posílit členy své církve</a:t>
            </a:r>
          </a:p>
          <a:p>
            <a:pPr>
              <a:buFont typeface="Wingdings" pitchFamily="2" charset="2"/>
              <a:buChar char="Ø"/>
            </a:pPr>
            <a:r>
              <a:rPr lang="cs-CZ" sz="3300" b="1" dirty="0"/>
              <a:t>dílo vzniká po uzavření </a:t>
            </a:r>
            <a:r>
              <a:rPr lang="cs-CZ" sz="3300" b="1" dirty="0">
                <a:solidFill>
                  <a:srgbClr val="C00000"/>
                </a:solidFill>
              </a:rPr>
              <a:t>vestfálského míru </a:t>
            </a:r>
            <a:r>
              <a:rPr lang="cs-CZ" sz="3300" dirty="0"/>
              <a:t>– </a:t>
            </a:r>
            <a:r>
              <a:rPr lang="cs-CZ" sz="3300" b="1" dirty="0">
                <a:solidFill>
                  <a:srgbClr val="0070C0"/>
                </a:solidFill>
              </a:rPr>
              <a:t>definitivně ztratil naději na návrat do vlasti </a:t>
            </a:r>
          </a:p>
          <a:p>
            <a:pPr>
              <a:buFont typeface="Wingdings" pitchFamily="2" charset="2"/>
              <a:buChar char="Ø"/>
            </a:pPr>
            <a:r>
              <a:rPr lang="cs-CZ" sz="3300" b="1" dirty="0">
                <a:solidFill>
                  <a:srgbClr val="0070C0"/>
                </a:solidFill>
              </a:rPr>
              <a:t>svoji církev nechává promlouvat jako umírající matku,</a:t>
            </a:r>
            <a:r>
              <a:rPr lang="cs-CZ" sz="3300" b="1" dirty="0"/>
              <a:t> která se loučí s pozůstalými a zanechává jim svou závěť</a:t>
            </a:r>
          </a:p>
          <a:p>
            <a:pPr>
              <a:buFont typeface="Wingdings" pitchFamily="2" charset="2"/>
              <a:buChar char="Ø"/>
            </a:pPr>
            <a:r>
              <a:rPr lang="cs-CZ" sz="3300" dirty="0"/>
              <a:t> Komenský </a:t>
            </a:r>
            <a:r>
              <a:rPr lang="cs-CZ" sz="3300" b="1" dirty="0">
                <a:solidFill>
                  <a:srgbClr val="C00000"/>
                </a:solidFill>
              </a:rPr>
              <a:t>věří, že dědicem odkazu JB se stane celý český národ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DUCHOVNÍ PÍSEŇ, POEZIE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sz="3900" b="1" dirty="0">
                <a:solidFill>
                  <a:srgbClr val="FF0000"/>
                </a:solidFill>
              </a:rPr>
              <a:t>Kancionál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mnohé písně sám přebásnil a složil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/>
              <a:t> v písních citovost, expresívnost, nezvyklé rýmy</a:t>
            </a:r>
          </a:p>
          <a:p>
            <a:pPr lvl="0">
              <a:buFont typeface="Wingdings" pitchFamily="2" charset="2"/>
              <a:buChar char="Ø"/>
            </a:pPr>
            <a:endParaRPr lang="cs-CZ" b="1" dirty="0"/>
          </a:p>
          <a:p>
            <a:pPr marL="0" indent="0">
              <a:buNone/>
            </a:pPr>
            <a:r>
              <a:rPr lang="cs-CZ" sz="3900" b="1" dirty="0">
                <a:solidFill>
                  <a:srgbClr val="FF0000"/>
                </a:solidFill>
              </a:rPr>
              <a:t>O poezii české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doporučoval </a:t>
            </a:r>
            <a:r>
              <a:rPr lang="cs-CZ" b="1" dirty="0">
                <a:solidFill>
                  <a:srgbClr val="C00000"/>
                </a:solidFill>
              </a:rPr>
              <a:t>zavedení časomíry </a:t>
            </a:r>
            <a:r>
              <a:rPr lang="cs-CZ" b="1" dirty="0"/>
              <a:t>pro dosažení </a:t>
            </a:r>
            <a:r>
              <a:rPr lang="cs-CZ" b="1" dirty="0">
                <a:solidFill>
                  <a:srgbClr val="0070C0"/>
                </a:solidFill>
              </a:rPr>
              <a:t>vyšší úrovně české poezie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zabývá se</a:t>
            </a:r>
            <a:r>
              <a:rPr lang="cs-CZ" b="1" dirty="0">
                <a:solidFill>
                  <a:srgbClr val="C00000"/>
                </a:solidFill>
              </a:rPr>
              <a:t> prozódií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zvukovou stránkou jazyka, rytmem verše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</a:t>
            </a:r>
            <a:r>
              <a:rPr lang="cs-CZ" b="1" dirty="0">
                <a:solidFill>
                  <a:srgbClr val="0070C0"/>
                </a:solidFill>
              </a:rPr>
              <a:t>časomíra</a:t>
            </a:r>
            <a:r>
              <a:rPr lang="cs-CZ" b="1" dirty="0"/>
              <a:t> – verš založený na </a:t>
            </a:r>
            <a:r>
              <a:rPr lang="cs-CZ" b="1" dirty="0">
                <a:solidFill>
                  <a:srgbClr val="0070C0"/>
                </a:solidFill>
              </a:rPr>
              <a:t>střídání dlouhým a krátkých slabik</a:t>
            </a:r>
            <a:r>
              <a:rPr lang="cs-CZ" b="1" dirty="0"/>
              <a:t> podle určitého schématu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ADAM MICHNA Z OTRADOVIC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ctr">
              <a:buNone/>
            </a:pPr>
            <a:r>
              <a:rPr lang="cs-CZ" b="1" dirty="0"/>
              <a:t>(asi 1600 – 1676)</a:t>
            </a:r>
          </a:p>
          <a:p>
            <a:pPr lvl="0"/>
            <a:r>
              <a:rPr lang="cs-CZ" dirty="0"/>
              <a:t>jindřichohradecký </a:t>
            </a:r>
            <a:r>
              <a:rPr lang="cs-CZ" b="1" dirty="0">
                <a:solidFill>
                  <a:srgbClr val="0070C0"/>
                </a:solidFill>
              </a:rPr>
              <a:t>varhaník, hudební skladatel, básník, učitel hudby a zpěvu, majitel šenku</a:t>
            </a:r>
          </a:p>
          <a:p>
            <a:pPr lvl="0"/>
            <a:r>
              <a:rPr lang="cs-CZ" dirty="0"/>
              <a:t>studoval na </a:t>
            </a:r>
            <a:r>
              <a:rPr lang="cs-CZ" b="1" dirty="0">
                <a:solidFill>
                  <a:srgbClr val="C00000"/>
                </a:solidFill>
              </a:rPr>
              <a:t>jezuitské koleji</a:t>
            </a:r>
          </a:p>
          <a:p>
            <a:pPr lvl="0"/>
            <a:r>
              <a:rPr lang="cs-CZ" b="1" dirty="0"/>
              <a:t>hlavní rysy jeho tvorby</a:t>
            </a:r>
            <a:endParaRPr lang="cs-CZ" dirty="0"/>
          </a:p>
          <a:p>
            <a:pPr lvl="1"/>
            <a:r>
              <a:rPr lang="cs-CZ" sz="3200" b="1" dirty="0">
                <a:solidFill>
                  <a:srgbClr val="0070C0"/>
                </a:solidFill>
              </a:rPr>
              <a:t>popis tělesné krásy</a:t>
            </a:r>
          </a:p>
          <a:p>
            <a:pPr lvl="1"/>
            <a:r>
              <a:rPr lang="cs-CZ" sz="3200" b="1" dirty="0">
                <a:solidFill>
                  <a:srgbClr val="0070C0"/>
                </a:solidFill>
              </a:rPr>
              <a:t>úzký vztah k lidové slovesnosti, přírodě</a:t>
            </a:r>
          </a:p>
          <a:p>
            <a:pPr lvl="1"/>
            <a:r>
              <a:rPr lang="cs-CZ" sz="3200" b="1" dirty="0">
                <a:solidFill>
                  <a:srgbClr val="0070C0"/>
                </a:solidFill>
              </a:rPr>
              <a:t>texty laděny optimisticky</a:t>
            </a:r>
          </a:p>
          <a:p>
            <a:pPr lvl="1"/>
            <a:r>
              <a:rPr lang="cs-CZ" sz="3200" b="1" dirty="0">
                <a:solidFill>
                  <a:srgbClr val="0070C0"/>
                </a:solidFill>
              </a:rPr>
              <a:t>srozumitelnost co nejširšímu publiku</a:t>
            </a:r>
          </a:p>
          <a:p>
            <a:pPr lvl="1"/>
            <a:r>
              <a:rPr lang="cs-CZ" sz="3200" b="1" dirty="0">
                <a:solidFill>
                  <a:srgbClr val="0070C0"/>
                </a:solidFill>
              </a:rPr>
              <a:t>důraz na zvukovou stránku – refrén, opakování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ADAM MICHNA Z OTRADOVIC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sz="5300" b="1" dirty="0">
                <a:solidFill>
                  <a:srgbClr val="FF0000"/>
                </a:solidFill>
              </a:rPr>
              <a:t>Česká mariánská muzika, radostná i žalostná</a:t>
            </a:r>
          </a:p>
          <a:p>
            <a:pPr lvl="0">
              <a:buFont typeface="Wingdings" pitchFamily="2" charset="2"/>
              <a:buChar char="Ø"/>
            </a:pPr>
            <a:r>
              <a:rPr lang="cs-CZ" sz="4500" dirty="0">
                <a:solidFill>
                  <a:srgbClr val="0070C0"/>
                </a:solidFill>
              </a:rPr>
              <a:t> </a:t>
            </a:r>
            <a:r>
              <a:rPr lang="cs-CZ" sz="4500" b="1" dirty="0">
                <a:solidFill>
                  <a:srgbClr val="0070C0"/>
                </a:solidFill>
              </a:rPr>
              <a:t>kancionál</a:t>
            </a:r>
            <a:r>
              <a:rPr lang="cs-CZ" sz="4500" dirty="0">
                <a:solidFill>
                  <a:srgbClr val="0070C0"/>
                </a:solidFill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cs-CZ" sz="4500" b="1" dirty="0"/>
              <a:t> písně </a:t>
            </a:r>
            <a:r>
              <a:rPr lang="cs-CZ" sz="4500" dirty="0"/>
              <a:t>- např. </a:t>
            </a:r>
            <a:r>
              <a:rPr lang="cs-CZ" sz="4500" b="1" dirty="0">
                <a:solidFill>
                  <a:srgbClr val="C00000"/>
                </a:solidFill>
              </a:rPr>
              <a:t>Chtíc, aby spal</a:t>
            </a:r>
          </a:p>
          <a:p>
            <a:pPr lvl="0">
              <a:buFont typeface="Wingdings" pitchFamily="2" charset="2"/>
              <a:buChar char="Ø"/>
            </a:pPr>
            <a:r>
              <a:rPr lang="cs-CZ" sz="4500" dirty="0">
                <a:solidFill>
                  <a:srgbClr val="0070C0"/>
                </a:solidFill>
              </a:rPr>
              <a:t> </a:t>
            </a:r>
            <a:r>
              <a:rPr lang="cs-CZ" sz="4500" b="1" dirty="0">
                <a:solidFill>
                  <a:srgbClr val="0070C0"/>
                </a:solidFill>
              </a:rPr>
              <a:t>oslava Panny Marie – uctívání mariánského kultu</a:t>
            </a:r>
          </a:p>
          <a:p>
            <a:pPr lvl="0">
              <a:buFont typeface="Wingdings" pitchFamily="2" charset="2"/>
              <a:buChar char="Ø"/>
            </a:pPr>
            <a:r>
              <a:rPr lang="cs-CZ" sz="4500" b="1" dirty="0">
                <a:solidFill>
                  <a:srgbClr val="0070C0"/>
                </a:solidFill>
              </a:rPr>
              <a:t> motivy soudobé světské milostné poezie</a:t>
            </a:r>
          </a:p>
          <a:p>
            <a:pPr lvl="0">
              <a:buFont typeface="Wingdings" pitchFamily="2" charset="2"/>
              <a:buChar char="Ø"/>
            </a:pPr>
            <a:r>
              <a:rPr lang="cs-CZ" sz="4500" dirty="0">
                <a:solidFill>
                  <a:srgbClr val="C00000"/>
                </a:solidFill>
              </a:rPr>
              <a:t> </a:t>
            </a:r>
            <a:r>
              <a:rPr lang="cs-CZ" sz="4500" b="1" dirty="0">
                <a:solidFill>
                  <a:srgbClr val="C00000"/>
                </a:solidFill>
              </a:rPr>
              <a:t>1. díl </a:t>
            </a:r>
            <a:r>
              <a:rPr lang="cs-CZ" sz="4500" dirty="0"/>
              <a:t>– </a:t>
            </a:r>
            <a:r>
              <a:rPr lang="cs-CZ" sz="4500" b="1" dirty="0">
                <a:solidFill>
                  <a:srgbClr val="0070C0"/>
                </a:solidFill>
              </a:rPr>
              <a:t>písně o narození Krista</a:t>
            </a:r>
            <a:r>
              <a:rPr lang="cs-CZ" sz="4500" dirty="0"/>
              <a:t>, písně seřazeny podle </a:t>
            </a:r>
            <a:r>
              <a:rPr lang="cs-CZ" sz="4500" b="1" dirty="0"/>
              <a:t>chronologického postupu svátků podle církevního roku </a:t>
            </a:r>
            <a:r>
              <a:rPr lang="cs-CZ" sz="4500" dirty="0"/>
              <a:t>(začíná první adventní nedělí)</a:t>
            </a:r>
          </a:p>
          <a:p>
            <a:pPr lvl="0">
              <a:buFont typeface="Wingdings" pitchFamily="2" charset="2"/>
              <a:buChar char="Ø"/>
            </a:pPr>
            <a:r>
              <a:rPr lang="cs-CZ" sz="4500" b="1" dirty="0">
                <a:solidFill>
                  <a:srgbClr val="C00000"/>
                </a:solidFill>
              </a:rPr>
              <a:t> 2. díl </a:t>
            </a:r>
            <a:r>
              <a:rPr lang="cs-CZ" sz="4500" dirty="0"/>
              <a:t>– </a:t>
            </a:r>
            <a:r>
              <a:rPr lang="cs-CZ" sz="4500" b="1" dirty="0">
                <a:solidFill>
                  <a:srgbClr val="0070C0"/>
                </a:solidFill>
              </a:rPr>
              <a:t>písně zpívané o slavnostech Rodičky Boží</a:t>
            </a:r>
          </a:p>
          <a:p>
            <a:pPr lvl="0">
              <a:buFont typeface="Wingdings" pitchFamily="2" charset="2"/>
              <a:buChar char="Ø"/>
            </a:pPr>
            <a:r>
              <a:rPr lang="cs-CZ" sz="4500" b="1" dirty="0">
                <a:solidFill>
                  <a:srgbClr val="C00000"/>
                </a:solidFill>
              </a:rPr>
              <a:t> 3. díl </a:t>
            </a:r>
            <a:r>
              <a:rPr lang="cs-CZ" sz="4500" dirty="0"/>
              <a:t>– </a:t>
            </a:r>
            <a:r>
              <a:rPr lang="cs-CZ" sz="4500" b="1" dirty="0">
                <a:solidFill>
                  <a:srgbClr val="0070C0"/>
                </a:solidFill>
              </a:rPr>
              <a:t>písně umírajících a zemřelých pobožných křesťanů</a:t>
            </a:r>
          </a:p>
          <a:p>
            <a:pPr lvl="0">
              <a:buNone/>
            </a:pPr>
            <a:endParaRPr lang="cs-CZ" sz="35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ADAM MICHNA Z OTRADOVIC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cs-CZ" sz="10200" b="1" dirty="0">
                <a:solidFill>
                  <a:srgbClr val="FF0000"/>
                </a:solidFill>
              </a:rPr>
              <a:t>Loutna česká</a:t>
            </a:r>
            <a:endParaRPr lang="cs-CZ" sz="10200" dirty="0">
              <a:solidFill>
                <a:srgbClr val="FF0000"/>
              </a:solidFill>
            </a:endParaRPr>
          </a:p>
          <a:p>
            <a:pPr lvl="0"/>
            <a:r>
              <a:rPr lang="cs-CZ" sz="6800" b="1" dirty="0">
                <a:solidFill>
                  <a:srgbClr val="C00000"/>
                </a:solidFill>
              </a:rPr>
              <a:t>13 písní, motiv mystického sňatku </a:t>
            </a:r>
            <a:r>
              <a:rPr lang="cs-CZ" sz="6800" dirty="0"/>
              <a:t>– </a:t>
            </a:r>
            <a:r>
              <a:rPr lang="cs-CZ" sz="6800" b="1" dirty="0">
                <a:solidFill>
                  <a:srgbClr val="0070C0"/>
                </a:solidFill>
              </a:rPr>
              <a:t>Panny Marie s Bohem a lidské duše s Kristem</a:t>
            </a:r>
          </a:p>
          <a:p>
            <a:pPr lvl="0"/>
            <a:r>
              <a:rPr lang="cs-CZ" sz="6800" dirty="0"/>
              <a:t>přínos spočívá v umění </a:t>
            </a:r>
            <a:r>
              <a:rPr lang="cs-CZ" sz="6800" b="1" dirty="0">
                <a:solidFill>
                  <a:srgbClr val="0070C0"/>
                </a:solidFill>
              </a:rPr>
              <a:t>přiblížit se lidové písni</a:t>
            </a:r>
          </a:p>
          <a:p>
            <a:pPr lvl="0"/>
            <a:r>
              <a:rPr lang="cs-CZ" sz="6800" b="1" dirty="0"/>
              <a:t>dialogická podoba</a:t>
            </a:r>
          </a:p>
          <a:p>
            <a:pPr lvl="0"/>
            <a:r>
              <a:rPr lang="cs-CZ" sz="6800" dirty="0"/>
              <a:t>začíná námluvami, nabídkami žen</a:t>
            </a:r>
          </a:p>
          <a:p>
            <a:pPr lvl="0"/>
            <a:r>
              <a:rPr lang="cs-CZ" sz="6800" b="1" dirty="0">
                <a:solidFill>
                  <a:srgbClr val="0070C0"/>
                </a:solidFill>
              </a:rPr>
              <a:t>hledá se vhodná žena pro Boha a Krista</a:t>
            </a:r>
            <a:r>
              <a:rPr lang="cs-CZ" sz="6800" dirty="0"/>
              <a:t>, pro Boha vyvolena Anna, ta porodí Marii</a:t>
            </a:r>
          </a:p>
          <a:p>
            <a:pPr lvl="0"/>
            <a:r>
              <a:rPr lang="cs-CZ" sz="6800" b="1" dirty="0">
                <a:solidFill>
                  <a:srgbClr val="0070C0"/>
                </a:solidFill>
              </a:rPr>
              <a:t>Marie se stane matkou Krista</a:t>
            </a:r>
            <a:r>
              <a:rPr lang="cs-CZ" sz="6800" dirty="0"/>
              <a:t>, ostatní ženy odmítnuty pro některý ze svých hříchů</a:t>
            </a:r>
          </a:p>
          <a:p>
            <a:pPr lvl="0"/>
            <a:r>
              <a:rPr lang="cs-CZ" sz="6800" b="1" dirty="0">
                <a:solidFill>
                  <a:srgbClr val="0070C0"/>
                </a:solidFill>
              </a:rPr>
              <a:t>Kristu dána za nevěstu duše</a:t>
            </a:r>
            <a:r>
              <a:rPr lang="cs-CZ" sz="6800" dirty="0"/>
              <a:t>, </a:t>
            </a:r>
            <a:r>
              <a:rPr lang="cs-CZ" sz="6800" b="1" dirty="0"/>
              <a:t>která byla přivedena na správnou cestu</a:t>
            </a:r>
          </a:p>
          <a:p>
            <a:pPr lvl="0"/>
            <a:r>
              <a:rPr lang="cs-CZ" sz="6800" b="1" dirty="0"/>
              <a:t>poslední dvě básně </a:t>
            </a:r>
            <a:r>
              <a:rPr lang="cs-CZ" sz="6800" dirty="0"/>
              <a:t>– </a:t>
            </a:r>
            <a:r>
              <a:rPr lang="cs-CZ" sz="6800" b="1" dirty="0"/>
              <a:t>málo zapadají do kontextu</a:t>
            </a:r>
            <a:r>
              <a:rPr lang="cs-CZ" sz="6800" dirty="0"/>
              <a:t>, </a:t>
            </a:r>
            <a:r>
              <a:rPr lang="cs-CZ" sz="6800" b="1" dirty="0"/>
              <a:t>duše vyčítá tělu jeho činy; o marnivých pannách, které se neřídily Božími radami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BOHUSLAV BALBÍN </a:t>
            </a:r>
            <a:r>
              <a:rPr lang="cs-CZ" b="1" dirty="0"/>
              <a:t>(1621 – 1688)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500" b="1" dirty="0">
                <a:solidFill>
                  <a:srgbClr val="0070C0"/>
                </a:solidFill>
              </a:rPr>
              <a:t>největší osobnost barokního dějepisectví</a:t>
            </a:r>
          </a:p>
          <a:p>
            <a:pPr lvl="0"/>
            <a:r>
              <a:rPr lang="cs-CZ" sz="3500" b="1" dirty="0">
                <a:solidFill>
                  <a:srgbClr val="C00000"/>
                </a:solidFill>
              </a:rPr>
              <a:t>člen jezuitského řádu</a:t>
            </a:r>
            <a:r>
              <a:rPr lang="cs-CZ" sz="3500" b="1" dirty="0"/>
              <a:t>, učitel, historik, básník, dramatik, teoretik humanitních disciplín</a:t>
            </a:r>
          </a:p>
          <a:p>
            <a:pPr lvl="0"/>
            <a:r>
              <a:rPr lang="cs-CZ" sz="3500" dirty="0"/>
              <a:t>po škole vysvěcen – stal se </a:t>
            </a:r>
            <a:r>
              <a:rPr lang="cs-CZ" sz="3500" b="1" dirty="0">
                <a:solidFill>
                  <a:srgbClr val="C00000"/>
                </a:solidFill>
              </a:rPr>
              <a:t>misionářem v Čechách</a:t>
            </a:r>
          </a:p>
          <a:p>
            <a:pPr lvl="0"/>
            <a:r>
              <a:rPr lang="cs-CZ" sz="3500" b="1" dirty="0">
                <a:solidFill>
                  <a:srgbClr val="C00000"/>
                </a:solidFill>
              </a:rPr>
              <a:t>psal latinsky, ale obhajoval český jazyk</a:t>
            </a:r>
          </a:p>
          <a:p>
            <a:pPr lvl="0"/>
            <a:r>
              <a:rPr lang="cs-CZ" sz="3500" dirty="0"/>
              <a:t>vůdčí postava pobělohorského literárního dění v Čechách – </a:t>
            </a:r>
            <a:r>
              <a:rPr lang="cs-CZ" sz="3500" b="1" dirty="0">
                <a:solidFill>
                  <a:srgbClr val="0070C0"/>
                </a:solidFill>
              </a:rPr>
              <a:t>horlivý vlastenec</a:t>
            </a:r>
          </a:p>
          <a:p>
            <a:pPr lvl="0"/>
            <a:r>
              <a:rPr lang="cs-CZ" sz="3500" b="1" dirty="0"/>
              <a:t>1648</a:t>
            </a:r>
            <a:r>
              <a:rPr lang="cs-CZ" sz="3500" dirty="0"/>
              <a:t> – </a:t>
            </a:r>
            <a:r>
              <a:rPr lang="cs-CZ" sz="3500" b="1" dirty="0"/>
              <a:t>účastnil se </a:t>
            </a:r>
            <a:r>
              <a:rPr lang="cs-CZ" sz="3500" b="1" dirty="0">
                <a:solidFill>
                  <a:srgbClr val="0070C0"/>
                </a:solidFill>
              </a:rPr>
              <a:t>bojů proti Švédům</a:t>
            </a:r>
            <a:r>
              <a:rPr lang="cs-CZ" sz="3500" b="1" dirty="0"/>
              <a:t>, při obraně Staroměstské věže v Praze byl </a:t>
            </a:r>
            <a:r>
              <a:rPr lang="cs-CZ" sz="3500" b="1" dirty="0">
                <a:solidFill>
                  <a:srgbClr val="0070C0"/>
                </a:solidFill>
              </a:rPr>
              <a:t>vážně zraněn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BOHUSLAV BALBÍN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800" b="1" dirty="0">
                <a:solidFill>
                  <a:srgbClr val="FF0000"/>
                </a:solidFill>
              </a:rPr>
              <a:t>Rozmanitosti z historie Království českého </a:t>
            </a:r>
          </a:p>
          <a:p>
            <a:r>
              <a:rPr lang="cs-CZ" b="1" dirty="0"/>
              <a:t>nedokončený </a:t>
            </a:r>
            <a:r>
              <a:rPr lang="cs-CZ" b="1" dirty="0">
                <a:solidFill>
                  <a:srgbClr val="0070C0"/>
                </a:solidFill>
              </a:rPr>
              <a:t>historicko-vlastivědný popis Čech</a:t>
            </a:r>
            <a:r>
              <a:rPr lang="cs-CZ" b="1" dirty="0"/>
              <a:t>, </a:t>
            </a:r>
            <a:r>
              <a:rPr lang="cs-CZ" b="1" dirty="0">
                <a:solidFill>
                  <a:srgbClr val="0070C0"/>
                </a:solidFill>
              </a:rPr>
              <a:t>encyklopedické dílo</a:t>
            </a:r>
          </a:p>
          <a:p>
            <a:r>
              <a:rPr lang="cs-CZ" b="1" dirty="0">
                <a:solidFill>
                  <a:srgbClr val="C00000"/>
                </a:solidFill>
              </a:rPr>
              <a:t>oslavuje národní minulost</a:t>
            </a:r>
          </a:p>
          <a:p>
            <a:r>
              <a:rPr lang="cs-CZ" b="1" dirty="0"/>
              <a:t>podporuje snahy o </a:t>
            </a:r>
            <a:r>
              <a:rPr lang="cs-CZ" b="1" dirty="0">
                <a:solidFill>
                  <a:srgbClr val="0070C0"/>
                </a:solidFill>
              </a:rPr>
              <a:t>národní uvědomění</a:t>
            </a:r>
          </a:p>
          <a:p>
            <a:r>
              <a:rPr lang="cs-CZ" b="1" dirty="0">
                <a:solidFill>
                  <a:srgbClr val="0070C0"/>
                </a:solidFill>
              </a:rPr>
              <a:t>má 10 částí </a:t>
            </a:r>
            <a:r>
              <a:rPr lang="cs-CZ" dirty="0"/>
              <a:t>(plánoval 20)</a:t>
            </a:r>
          </a:p>
          <a:p>
            <a:r>
              <a:rPr lang="cs-CZ" b="1" dirty="0"/>
              <a:t>svazek</a:t>
            </a:r>
            <a:r>
              <a:rPr lang="cs-CZ" dirty="0"/>
              <a:t> </a:t>
            </a:r>
            <a:r>
              <a:rPr lang="cs-CZ" b="1" dirty="0">
                <a:solidFill>
                  <a:srgbClr val="C00000"/>
                </a:solidFill>
              </a:rPr>
              <a:t>Učené Čechy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pokus o první slovník spisovatelů a umělců v českých zemích</a:t>
            </a:r>
          </a:p>
          <a:p>
            <a:r>
              <a:rPr lang="cs-CZ" dirty="0"/>
              <a:t>dílo vydáno asi 100 let po </a:t>
            </a:r>
            <a:r>
              <a:rPr lang="cs-CZ" dirty="0" err="1"/>
              <a:t>Balbínově</a:t>
            </a:r>
            <a:r>
              <a:rPr lang="cs-CZ" dirty="0"/>
              <a:t> smrti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BOHUSLAV BALBÍN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5000" b="1" dirty="0">
                <a:solidFill>
                  <a:srgbClr val="FF0000"/>
                </a:solidFill>
              </a:rPr>
              <a:t>Rozprava krátká, ale pravdivá</a:t>
            </a:r>
          </a:p>
          <a:p>
            <a:pPr lvl="0"/>
            <a:r>
              <a:rPr lang="cs-CZ" sz="3700" b="1" dirty="0">
                <a:solidFill>
                  <a:srgbClr val="0070C0"/>
                </a:solidFill>
              </a:rPr>
              <a:t>spis proti cizím vlivům – Němcům</a:t>
            </a:r>
          </a:p>
          <a:p>
            <a:pPr lvl="0"/>
            <a:r>
              <a:rPr lang="cs-CZ" sz="3700" b="1" dirty="0">
                <a:solidFill>
                  <a:srgbClr val="C00000"/>
                </a:solidFill>
              </a:rPr>
              <a:t>Ezopova bajka – ježek x zajíc</a:t>
            </a:r>
          </a:p>
          <a:p>
            <a:pPr lvl="0"/>
            <a:r>
              <a:rPr lang="cs-CZ" sz="3700" dirty="0"/>
              <a:t>řečnické otázky, zvolání, oslovení</a:t>
            </a:r>
          </a:p>
          <a:p>
            <a:pPr lvl="0"/>
            <a:r>
              <a:rPr lang="cs-CZ" sz="3700" b="1" dirty="0">
                <a:solidFill>
                  <a:srgbClr val="0070C0"/>
                </a:solidFill>
              </a:rPr>
              <a:t>spis končí modlitbou ke sv. Václavu </a:t>
            </a:r>
            <a:r>
              <a:rPr lang="cs-CZ" sz="3700" dirty="0"/>
              <a:t>– </a:t>
            </a:r>
            <a:r>
              <a:rPr lang="cs-CZ" sz="3700" b="1" dirty="0">
                <a:solidFill>
                  <a:srgbClr val="C00000"/>
                </a:solidFill>
              </a:rPr>
              <a:t>Svatý Václave, vévodo české země, nedej zahynouti nám, ni budoucím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sz="3900" b="1" dirty="0"/>
              <a:t>nekritický </a:t>
            </a:r>
            <a:r>
              <a:rPr lang="cs-CZ" sz="3900" b="1" dirty="0">
                <a:solidFill>
                  <a:srgbClr val="0070C0"/>
                </a:solidFill>
              </a:rPr>
              <a:t>obdivovatel Kroniky české Václava Hájka z </a:t>
            </a:r>
            <a:r>
              <a:rPr lang="cs-CZ" sz="3900" b="1" dirty="0" err="1">
                <a:solidFill>
                  <a:srgbClr val="0070C0"/>
                </a:solidFill>
              </a:rPr>
              <a:t>Libočan</a:t>
            </a:r>
            <a:r>
              <a:rPr lang="cs-CZ" sz="3900" b="1" dirty="0">
                <a:solidFill>
                  <a:srgbClr val="0070C0"/>
                </a:solidFill>
              </a:rPr>
              <a:t> </a:t>
            </a:r>
            <a:r>
              <a:rPr lang="cs-CZ" sz="3900" dirty="0"/>
              <a:t>(četl ji od dětství)</a:t>
            </a:r>
          </a:p>
          <a:p>
            <a:r>
              <a:rPr lang="cs-CZ" sz="3900" b="1" dirty="0"/>
              <a:t>psal také </a:t>
            </a:r>
            <a:r>
              <a:rPr lang="cs-CZ" sz="3900" b="1" dirty="0">
                <a:solidFill>
                  <a:srgbClr val="0070C0"/>
                </a:solidFill>
              </a:rPr>
              <a:t>legendy</a:t>
            </a:r>
            <a:r>
              <a:rPr lang="cs-CZ" sz="3900" b="1" dirty="0"/>
              <a:t> </a:t>
            </a:r>
            <a:r>
              <a:rPr lang="cs-CZ" sz="3900" dirty="0"/>
              <a:t>(Panna Marie, Jan Nepomucký), </a:t>
            </a:r>
            <a:r>
              <a:rPr lang="cs-CZ" sz="3900" b="1" dirty="0">
                <a:solidFill>
                  <a:srgbClr val="0070C0"/>
                </a:solidFill>
              </a:rPr>
              <a:t>divadelní hry </a:t>
            </a:r>
            <a:r>
              <a:rPr lang="cs-CZ" sz="3900" b="1" dirty="0"/>
              <a:t>a</a:t>
            </a:r>
            <a:r>
              <a:rPr lang="cs-CZ" sz="3900" b="1" dirty="0">
                <a:solidFill>
                  <a:srgbClr val="0070C0"/>
                </a:solidFill>
              </a:rPr>
              <a:t> učebnice teorie řečnictví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BOHUSLAV BALBÍN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sz="4000" b="1" dirty="0">
                <a:solidFill>
                  <a:srgbClr val="FF0000"/>
                </a:solidFill>
              </a:rPr>
              <a:t>Obrana jazyka slovanského, zvláště pak českého (1672 - 1673)</a:t>
            </a:r>
          </a:p>
          <a:p>
            <a:pPr lvl="0">
              <a:buFont typeface="Wingdings" pitchFamily="2" charset="2"/>
              <a:buChar char="Ø"/>
            </a:pPr>
            <a:r>
              <a:rPr lang="cs-CZ" sz="3000" dirty="0"/>
              <a:t> </a:t>
            </a:r>
            <a:r>
              <a:rPr lang="cs-CZ" sz="3000" b="1" dirty="0">
                <a:solidFill>
                  <a:srgbClr val="C00000"/>
                </a:solidFill>
              </a:rPr>
              <a:t>snaha obhájit češtinu jako kultivovaný jazyk</a:t>
            </a:r>
            <a:r>
              <a:rPr lang="cs-CZ" sz="3000" dirty="0"/>
              <a:t>, ale </a:t>
            </a:r>
            <a:r>
              <a:rPr lang="cs-CZ" sz="3000" b="1" dirty="0">
                <a:solidFill>
                  <a:srgbClr val="0070C0"/>
                </a:solidFill>
              </a:rPr>
              <a:t>píše latinsky  </a:t>
            </a:r>
          </a:p>
          <a:p>
            <a:pPr lvl="0">
              <a:buFont typeface="Wingdings" pitchFamily="2" charset="2"/>
              <a:buChar char="Ø"/>
            </a:pPr>
            <a:r>
              <a:rPr lang="cs-CZ" sz="3000" b="1" dirty="0">
                <a:solidFill>
                  <a:srgbClr val="0070C0"/>
                </a:solidFill>
              </a:rPr>
              <a:t> vyzdvihuje právo národa na vlastní jazyk</a:t>
            </a:r>
          </a:p>
          <a:p>
            <a:pPr lvl="0">
              <a:buFont typeface="Wingdings" pitchFamily="2" charset="2"/>
              <a:buChar char="Ø"/>
            </a:pPr>
            <a:r>
              <a:rPr lang="cs-CZ" sz="3000" b="1" dirty="0">
                <a:solidFill>
                  <a:srgbClr val="0070C0"/>
                </a:solidFill>
              </a:rPr>
              <a:t> kritizuje </a:t>
            </a:r>
            <a:r>
              <a:rPr lang="cs-CZ" sz="3000" b="1" dirty="0"/>
              <a:t>odnárodněnou šlechtu a vídeňský dvůr kvůli </a:t>
            </a:r>
            <a:r>
              <a:rPr lang="cs-CZ" sz="3000" b="1" dirty="0">
                <a:solidFill>
                  <a:srgbClr val="0070C0"/>
                </a:solidFill>
              </a:rPr>
              <a:t>snaze vytlačit češtinu z veřejného života</a:t>
            </a:r>
          </a:p>
          <a:p>
            <a:pPr lvl="0">
              <a:buFont typeface="Wingdings" pitchFamily="2" charset="2"/>
              <a:buChar char="Ø"/>
            </a:pPr>
            <a:r>
              <a:rPr lang="cs-CZ" sz="3000" b="1" dirty="0"/>
              <a:t> dílo napsal </a:t>
            </a:r>
            <a:r>
              <a:rPr lang="cs-CZ" sz="3000" b="1" dirty="0">
                <a:solidFill>
                  <a:srgbClr val="0070C0"/>
                </a:solidFill>
              </a:rPr>
              <a:t>anonymně</a:t>
            </a:r>
            <a:r>
              <a:rPr lang="cs-CZ" sz="3000" b="1" dirty="0"/>
              <a:t> </a:t>
            </a:r>
            <a:r>
              <a:rPr lang="cs-CZ" sz="3000" dirty="0"/>
              <a:t>– </a:t>
            </a:r>
            <a:r>
              <a:rPr lang="cs-CZ" sz="3000" b="1" dirty="0">
                <a:solidFill>
                  <a:srgbClr val="0070C0"/>
                </a:solidFill>
              </a:rPr>
              <a:t>kvůli vlasteneckým názorům a postojům nesmělo vyjít tiskem </a:t>
            </a:r>
            <a:r>
              <a:rPr lang="cs-CZ" sz="3000" dirty="0"/>
              <a:t>(tiskem v latině až 1775 na počátku NO – ovlivnila J. Dobrovského a další, česky vydána 1896)</a:t>
            </a:r>
          </a:p>
          <a:p>
            <a:pPr lvl="0">
              <a:buFont typeface="Wingdings" pitchFamily="2" charset="2"/>
              <a:buChar char="Ø"/>
            </a:pPr>
            <a:r>
              <a:rPr lang="cs-CZ" sz="3000" dirty="0"/>
              <a:t> </a:t>
            </a:r>
            <a:r>
              <a:rPr lang="cs-CZ" sz="3000" b="1" dirty="0"/>
              <a:t>v</a:t>
            </a:r>
            <a:r>
              <a:rPr lang="cs-CZ" sz="3000" dirty="0"/>
              <a:t> </a:t>
            </a:r>
            <a:r>
              <a:rPr lang="cs-CZ" sz="3000" b="1" dirty="0"/>
              <a:t>díle se nevěnuje prostému lidu, zvykům, kultuře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BAROKO V ČESKÝCH ZEMÍCH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900" b="1" dirty="0">
                <a:solidFill>
                  <a:srgbClr val="FF0000"/>
                </a:solidFill>
              </a:rPr>
              <a:t>JEZUITÉ – katolický proud</a:t>
            </a:r>
            <a:endParaRPr lang="cs-CZ" sz="3900" b="1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 vykonávali </a:t>
            </a:r>
            <a:r>
              <a:rPr lang="cs-CZ" b="1" dirty="0">
                <a:solidFill>
                  <a:srgbClr val="0070C0"/>
                </a:solidFill>
              </a:rPr>
              <a:t>kazatelskou a pedagogickou činnost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>
                <a:solidFill>
                  <a:srgbClr val="C00000"/>
                </a:solidFill>
              </a:rPr>
              <a:t>posílili pozice katolicismu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tvrdě potlačovali jinou než katolickou víru a kulturu s ní spojenou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dělali </a:t>
            </a:r>
            <a:r>
              <a:rPr lang="cs-CZ" b="1" dirty="0">
                <a:solidFill>
                  <a:srgbClr val="C00000"/>
                </a:solidFill>
              </a:rPr>
              <a:t>cenzuru knih </a:t>
            </a:r>
            <a:r>
              <a:rPr lang="cs-CZ" dirty="0"/>
              <a:t>(pálili nekatolické knihy i bible), zabývali např. </a:t>
            </a:r>
            <a:r>
              <a:rPr lang="cs-CZ" b="1" dirty="0"/>
              <a:t>literární činností, filosofií, teologií, matematikou, fyzikou…</a:t>
            </a:r>
          </a:p>
          <a:p>
            <a:pPr lvl="0">
              <a:buNone/>
            </a:pPr>
            <a:endParaRPr lang="cs-CZ" sz="3300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BEDŘICH BRIDEL </a:t>
            </a:r>
            <a:r>
              <a:rPr lang="cs-CZ" b="1" dirty="0"/>
              <a:t>(1619 – 1680)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3400" b="1" dirty="0">
                <a:solidFill>
                  <a:srgbClr val="C00000"/>
                </a:solidFill>
              </a:rPr>
              <a:t>člen jezuitského řádu, katolický misionář</a:t>
            </a:r>
          </a:p>
          <a:p>
            <a:pPr lvl="0"/>
            <a:r>
              <a:rPr lang="cs-CZ" sz="3400" b="1" dirty="0">
                <a:solidFill>
                  <a:srgbClr val="0070C0"/>
                </a:solidFill>
              </a:rPr>
              <a:t>překladatel</a:t>
            </a:r>
            <a:r>
              <a:rPr lang="cs-CZ" sz="3400" b="1" dirty="0"/>
              <a:t>, vyučoval rétoriku a poetiku, </a:t>
            </a:r>
            <a:r>
              <a:rPr lang="cs-CZ" sz="3400" b="1" dirty="0">
                <a:solidFill>
                  <a:srgbClr val="0070C0"/>
                </a:solidFill>
              </a:rPr>
              <a:t>řídil</a:t>
            </a:r>
            <a:r>
              <a:rPr lang="cs-CZ" sz="3400" b="1" dirty="0"/>
              <a:t> </a:t>
            </a:r>
            <a:r>
              <a:rPr lang="cs-CZ" sz="3400" b="1" dirty="0">
                <a:solidFill>
                  <a:srgbClr val="0070C0"/>
                </a:solidFill>
              </a:rPr>
              <a:t>jezuitskou tiskárnu </a:t>
            </a:r>
            <a:r>
              <a:rPr lang="cs-CZ" sz="3400" b="1" dirty="0"/>
              <a:t>v pražském Klementinu</a:t>
            </a:r>
          </a:p>
          <a:p>
            <a:pPr lvl="0"/>
            <a:r>
              <a:rPr lang="cs-CZ" sz="3400" dirty="0"/>
              <a:t>tvůrce </a:t>
            </a:r>
            <a:r>
              <a:rPr lang="cs-CZ" sz="3400" b="1" dirty="0">
                <a:solidFill>
                  <a:srgbClr val="0070C0"/>
                </a:solidFill>
              </a:rPr>
              <a:t>duchovní lyriky, reflexivní lyriky, psal filosofické úvahy</a:t>
            </a:r>
          </a:p>
          <a:p>
            <a:pPr lvl="0"/>
            <a:r>
              <a:rPr lang="cs-CZ" sz="3400" b="1" dirty="0">
                <a:solidFill>
                  <a:srgbClr val="C00000"/>
                </a:solidFill>
              </a:rPr>
              <a:t>zemřel</a:t>
            </a:r>
            <a:r>
              <a:rPr lang="cs-CZ" sz="3400" dirty="0"/>
              <a:t> </a:t>
            </a:r>
            <a:r>
              <a:rPr lang="cs-CZ" sz="3400" dirty="0">
                <a:solidFill>
                  <a:srgbClr val="C00000"/>
                </a:solidFill>
              </a:rPr>
              <a:t>1680</a:t>
            </a:r>
            <a:r>
              <a:rPr lang="cs-CZ" sz="3400" dirty="0"/>
              <a:t> </a:t>
            </a:r>
            <a:r>
              <a:rPr lang="cs-CZ" sz="3400" dirty="0">
                <a:solidFill>
                  <a:srgbClr val="C00000"/>
                </a:solidFill>
              </a:rPr>
              <a:t>na</a:t>
            </a:r>
            <a:r>
              <a:rPr lang="cs-CZ" sz="3400" dirty="0"/>
              <a:t> </a:t>
            </a:r>
            <a:r>
              <a:rPr lang="cs-CZ" sz="3400" b="1" dirty="0">
                <a:solidFill>
                  <a:srgbClr val="C00000"/>
                </a:solidFill>
              </a:rPr>
              <a:t>mor</a:t>
            </a:r>
            <a:r>
              <a:rPr lang="cs-CZ" sz="3400" dirty="0"/>
              <a:t> </a:t>
            </a:r>
            <a:r>
              <a:rPr lang="cs-CZ" sz="3400" dirty="0">
                <a:solidFill>
                  <a:srgbClr val="C00000"/>
                </a:solidFill>
              </a:rPr>
              <a:t>při ošetřování nemocných</a:t>
            </a:r>
          </a:p>
          <a:p>
            <a:pPr lvl="0"/>
            <a:r>
              <a:rPr lang="cs-CZ" sz="3400" b="1" dirty="0"/>
              <a:t>vydal asi </a:t>
            </a:r>
            <a:r>
              <a:rPr lang="cs-CZ" sz="3400" b="1" dirty="0">
                <a:solidFill>
                  <a:srgbClr val="0070C0"/>
                </a:solidFill>
              </a:rPr>
              <a:t>28 knih</a:t>
            </a:r>
            <a:r>
              <a:rPr lang="cs-CZ" sz="3400" b="1" dirty="0"/>
              <a:t>, většinou překlady a kompilace cizích prací</a:t>
            </a:r>
          </a:p>
          <a:p>
            <a:pPr lvl="0"/>
            <a:r>
              <a:rPr lang="cs-CZ" sz="3400" b="1" dirty="0"/>
              <a:t>spolužák Bohuslava </a:t>
            </a:r>
            <a:r>
              <a:rPr lang="cs-CZ" sz="3400" b="1" dirty="0" err="1"/>
              <a:t>Balbína</a:t>
            </a:r>
            <a:endParaRPr lang="cs-CZ" sz="3400" b="1" dirty="0"/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BEDŘICH BRIDEL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3800" b="1" dirty="0">
                <a:solidFill>
                  <a:srgbClr val="FF0000"/>
                </a:solidFill>
              </a:rPr>
              <a:t>Co Bůh? Člověk?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mystická, meditativní poezie, rozsáhlá duchovní báseň</a:t>
            </a:r>
          </a:p>
          <a:p>
            <a:pPr lvl="0"/>
            <a:r>
              <a:rPr lang="cs-CZ" b="1" dirty="0"/>
              <a:t>o pohrdání neklidným a nejistým světem, motiv věčnosti, vztah mezi člověkem a Bohem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dokonalost Boha x pomíjivost a hříšnost člověka </a:t>
            </a:r>
            <a:r>
              <a:rPr lang="cs-CZ" dirty="0"/>
              <a:t>=) </a:t>
            </a:r>
            <a:r>
              <a:rPr lang="cs-CZ" b="1" dirty="0">
                <a:solidFill>
                  <a:srgbClr val="C00000"/>
                </a:solidFill>
              </a:rPr>
              <a:t>chce dojít souznění</a:t>
            </a:r>
          </a:p>
          <a:p>
            <a:pPr lvl="0"/>
            <a:r>
              <a:rPr lang="cs-CZ" b="1" dirty="0"/>
              <a:t>inspirace Biblí</a:t>
            </a:r>
          </a:p>
          <a:p>
            <a:pPr lvl="0"/>
            <a:r>
              <a:rPr lang="cs-CZ" dirty="0"/>
              <a:t>řečnické otázky, zvolání, metafory, hovorová řeč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BEDŘICH BRIDEL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5000" b="1" dirty="0">
                <a:solidFill>
                  <a:srgbClr val="FF0000"/>
                </a:solidFill>
              </a:rPr>
              <a:t>Rozjímání o nebi</a:t>
            </a:r>
            <a:endParaRPr lang="cs-CZ" sz="5000" dirty="0">
              <a:solidFill>
                <a:srgbClr val="FF0000"/>
              </a:solidFill>
            </a:endParaRPr>
          </a:p>
          <a:p>
            <a:pPr lvl="1"/>
            <a:r>
              <a:rPr lang="cs-CZ" sz="4000" dirty="0"/>
              <a:t> </a:t>
            </a:r>
            <a:r>
              <a:rPr lang="cs-CZ" sz="4000" b="1" dirty="0">
                <a:solidFill>
                  <a:srgbClr val="C00000"/>
                </a:solidFill>
              </a:rPr>
              <a:t>kosmická báseň</a:t>
            </a:r>
            <a:r>
              <a:rPr lang="cs-CZ" sz="4000" dirty="0"/>
              <a:t>, metafory, epiteta</a:t>
            </a:r>
          </a:p>
          <a:p>
            <a:pPr lvl="1"/>
            <a:r>
              <a:rPr lang="cs-CZ" sz="4000" b="1" dirty="0">
                <a:solidFill>
                  <a:srgbClr val="0070C0"/>
                </a:solidFill>
              </a:rPr>
              <a:t> chválí Boha za to, jak vše dokonale stvořil</a:t>
            </a:r>
          </a:p>
          <a:p>
            <a:pPr lvl="1"/>
            <a:r>
              <a:rPr lang="cs-CZ" sz="4000" dirty="0"/>
              <a:t> výzva člověku, aby miloval Boha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VÁCLAV JAN ROSA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500" b="1" dirty="0"/>
              <a:t>právník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napsal nejrozsáhlejší milostnou báseň českého baroka</a:t>
            </a:r>
            <a:r>
              <a:rPr lang="cs-CZ" sz="3500" dirty="0"/>
              <a:t>, věnoval ji jako dárek své budoucí ženě – patří k tzv. </a:t>
            </a:r>
            <a:r>
              <a:rPr lang="cs-CZ" sz="3500" b="1" dirty="0" err="1">
                <a:solidFill>
                  <a:srgbClr val="C00000"/>
                </a:solidFill>
              </a:rPr>
              <a:t>alamodové</a:t>
            </a:r>
            <a:r>
              <a:rPr lang="cs-CZ" sz="3500" b="1" dirty="0">
                <a:solidFill>
                  <a:srgbClr val="C00000"/>
                </a:solidFill>
              </a:rPr>
              <a:t> poezii </a:t>
            </a:r>
            <a:r>
              <a:rPr lang="cs-CZ" sz="3500" b="1" dirty="0"/>
              <a:t>- užívání cizích slov a galantních obratů </a:t>
            </a:r>
            <a:r>
              <a:rPr lang="cs-CZ" sz="3500" dirty="0"/>
              <a:t>– latinské, italské</a:t>
            </a:r>
          </a:p>
          <a:p>
            <a:pPr lvl="0"/>
            <a:r>
              <a:rPr lang="cs-CZ" sz="3500" b="1" dirty="0" err="1">
                <a:solidFill>
                  <a:srgbClr val="FF0000"/>
                </a:solidFill>
              </a:rPr>
              <a:t>Čechořečnost</a:t>
            </a:r>
            <a:r>
              <a:rPr lang="cs-CZ" sz="3500" b="1" dirty="0"/>
              <a:t> </a:t>
            </a:r>
            <a:r>
              <a:rPr lang="cs-CZ" sz="3500" dirty="0"/>
              <a:t>– </a:t>
            </a:r>
            <a:r>
              <a:rPr lang="cs-CZ" sz="3500" b="1" dirty="0">
                <a:solidFill>
                  <a:srgbClr val="0070C0"/>
                </a:solidFill>
              </a:rPr>
              <a:t>latinsky psaná mluvnice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VÁCLAV MATĚJ ŠTEJER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>
                <a:solidFill>
                  <a:srgbClr val="0070C0"/>
                </a:solidFill>
              </a:rPr>
              <a:t>jeden z autorů nového překladu Bible </a:t>
            </a:r>
            <a:r>
              <a:rPr lang="cs-CZ" b="1" dirty="0"/>
              <a:t>(podle Vulgáty) </a:t>
            </a:r>
            <a:r>
              <a:rPr lang="cs-CZ" dirty="0"/>
              <a:t>– </a:t>
            </a:r>
            <a:r>
              <a:rPr lang="cs-CZ" b="1" dirty="0">
                <a:solidFill>
                  <a:srgbClr val="FF0000"/>
                </a:solidFill>
              </a:rPr>
              <a:t>Svatováclavská bible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Postila katolická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KATOLICKÉ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DRAMA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500" b="1" dirty="0">
                <a:solidFill>
                  <a:srgbClr val="FF0000"/>
                </a:solidFill>
              </a:rPr>
              <a:t>Jezuité</a:t>
            </a:r>
            <a:r>
              <a:rPr lang="cs-CZ" sz="3500" dirty="0">
                <a:solidFill>
                  <a:srgbClr val="FF0000"/>
                </a:solidFill>
              </a:rPr>
              <a:t> </a:t>
            </a:r>
            <a:r>
              <a:rPr lang="cs-CZ" sz="3500" dirty="0"/>
              <a:t>– na konci letního semestru, někdy i v pololetí provozovali </a:t>
            </a:r>
            <a:r>
              <a:rPr lang="cs-CZ" sz="3500" b="1" dirty="0">
                <a:solidFill>
                  <a:srgbClr val="C00000"/>
                </a:solidFill>
              </a:rPr>
              <a:t>latinské školní hry</a:t>
            </a:r>
            <a:endParaRPr lang="cs-CZ" sz="3500" dirty="0">
              <a:solidFill>
                <a:srgbClr val="C00000"/>
              </a:solidFill>
            </a:endParaRPr>
          </a:p>
          <a:p>
            <a:pPr lvl="0"/>
            <a:r>
              <a:rPr lang="cs-CZ" sz="3500" b="1" dirty="0"/>
              <a:t>účel</a:t>
            </a:r>
            <a:r>
              <a:rPr lang="cs-CZ" sz="3500" dirty="0"/>
              <a:t> – </a:t>
            </a:r>
            <a:r>
              <a:rPr lang="cs-CZ" sz="3500" b="1" dirty="0">
                <a:solidFill>
                  <a:srgbClr val="0070C0"/>
                </a:solidFill>
              </a:rPr>
              <a:t>podat slavnostní svědectví o úrovni školy, o schopnostech učitelů a žáků</a:t>
            </a:r>
          </a:p>
          <a:p>
            <a:pPr lvl="0"/>
            <a:r>
              <a:rPr lang="cs-CZ" sz="3500" b="1" dirty="0"/>
              <a:t>divadelní představení pro veřejnost o velkých svátcích a slavnostech</a:t>
            </a:r>
          </a:p>
          <a:p>
            <a:pPr lvl="0"/>
            <a:r>
              <a:rPr lang="cs-CZ" sz="3500" b="1" dirty="0">
                <a:solidFill>
                  <a:srgbClr val="0070C0"/>
                </a:solidFill>
              </a:rPr>
              <a:t>náměty z různých dob a zemí, náboženská a mravně-výchovná tendence</a:t>
            </a:r>
          </a:p>
          <a:p>
            <a:pPr lvl="0"/>
            <a:r>
              <a:rPr lang="cs-CZ" sz="3500" b="1" dirty="0"/>
              <a:t>hlavní hrdina </a:t>
            </a:r>
            <a:r>
              <a:rPr lang="cs-CZ" sz="3500" dirty="0"/>
              <a:t>– </a:t>
            </a:r>
            <a:r>
              <a:rPr lang="cs-CZ" sz="3500" b="1" dirty="0">
                <a:solidFill>
                  <a:srgbClr val="C00000"/>
                </a:solidFill>
              </a:rPr>
              <a:t>křesťanský mučedník</a:t>
            </a:r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EVANGELICKÉ BAROKO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800" b="1" dirty="0">
                <a:solidFill>
                  <a:srgbClr val="FF0000"/>
                </a:solidFill>
              </a:rPr>
              <a:t>Pavel SKÁLA</a:t>
            </a:r>
            <a:r>
              <a:rPr lang="cs-CZ" sz="8800" b="1" dirty="0"/>
              <a:t> (1583 – 1640)</a:t>
            </a:r>
            <a:endParaRPr lang="cs-CZ" sz="8800" dirty="0"/>
          </a:p>
          <a:p>
            <a:pPr lvl="0"/>
            <a:r>
              <a:rPr lang="cs-CZ" sz="7200" dirty="0"/>
              <a:t>luterán, exil v Německu</a:t>
            </a:r>
          </a:p>
          <a:p>
            <a:pPr lvl="0"/>
            <a:r>
              <a:rPr lang="cs-CZ" sz="8000" b="1" dirty="0">
                <a:solidFill>
                  <a:srgbClr val="C00000"/>
                </a:solidFill>
              </a:rPr>
              <a:t>Historie církevní </a:t>
            </a:r>
          </a:p>
          <a:p>
            <a:pPr lvl="0">
              <a:buFont typeface="Wingdings" pitchFamily="2" charset="2"/>
              <a:buChar char="Ø"/>
            </a:pPr>
            <a:r>
              <a:rPr lang="cs-CZ" sz="7200" dirty="0"/>
              <a:t>10 svazků, </a:t>
            </a:r>
            <a:r>
              <a:rPr lang="cs-CZ" sz="7200" b="1" dirty="0">
                <a:solidFill>
                  <a:srgbClr val="0070C0"/>
                </a:solidFill>
              </a:rPr>
              <a:t>zaměření hlavně na dějiny reformace</a:t>
            </a:r>
            <a:r>
              <a:rPr lang="cs-CZ" sz="7200" dirty="0"/>
              <a:t>( 8 svazků) – </a:t>
            </a:r>
            <a:r>
              <a:rPr lang="cs-CZ" sz="7200" b="1" dirty="0"/>
              <a:t>boj pravé reformované církve proti Antikristovi (katolická církev v čele s papežem)</a:t>
            </a:r>
          </a:p>
          <a:p>
            <a:pPr lvl="0">
              <a:buFont typeface="Wingdings" pitchFamily="2" charset="2"/>
              <a:buChar char="Ø"/>
            </a:pPr>
            <a:r>
              <a:rPr lang="cs-CZ" sz="7200" b="1" dirty="0">
                <a:solidFill>
                  <a:srgbClr val="0070C0"/>
                </a:solidFill>
              </a:rPr>
              <a:t> věnuje se také Českému stavovskému povstání a třicetileté válce</a:t>
            </a:r>
          </a:p>
          <a:p>
            <a:pPr>
              <a:buNone/>
            </a:pPr>
            <a:endParaRPr lang="cs-CZ" sz="7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8800" b="1" dirty="0">
                <a:solidFill>
                  <a:srgbClr val="FF0000"/>
                </a:solidFill>
              </a:rPr>
              <a:t> Jiří TŘANOVSKÝ </a:t>
            </a:r>
            <a:r>
              <a:rPr lang="cs-CZ" sz="8800" b="1" dirty="0"/>
              <a:t>(1592 – 1637)</a:t>
            </a:r>
            <a:endParaRPr lang="cs-CZ" sz="8800" dirty="0"/>
          </a:p>
          <a:p>
            <a:pPr lvl="0"/>
            <a:r>
              <a:rPr lang="cs-CZ" sz="7200" dirty="0"/>
              <a:t>luteránský kněz, exil - Slovensko</a:t>
            </a:r>
          </a:p>
          <a:p>
            <a:pPr lvl="0"/>
            <a:r>
              <a:rPr lang="cs-CZ" sz="8800" b="1" dirty="0" err="1">
                <a:solidFill>
                  <a:srgbClr val="C00000"/>
                </a:solidFill>
              </a:rPr>
              <a:t>Cithara</a:t>
            </a:r>
            <a:r>
              <a:rPr lang="cs-CZ" sz="8800" b="1" dirty="0">
                <a:solidFill>
                  <a:srgbClr val="C00000"/>
                </a:solidFill>
              </a:rPr>
              <a:t> </a:t>
            </a:r>
            <a:r>
              <a:rPr lang="cs-CZ" sz="8800" b="1" dirty="0" err="1">
                <a:solidFill>
                  <a:srgbClr val="C00000"/>
                </a:solidFill>
              </a:rPr>
              <a:t>sanctorum</a:t>
            </a:r>
            <a:r>
              <a:rPr lang="cs-CZ" sz="8800" b="1" dirty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cs-CZ" sz="7200" b="1" dirty="0"/>
              <a:t>český kancionál </a:t>
            </a:r>
            <a:r>
              <a:rPr lang="cs-CZ" sz="7200" dirty="0"/>
              <a:t>(nejčastěji vydávaný kancionál slovenských evangelíků)</a:t>
            </a:r>
          </a:p>
          <a:p>
            <a:pPr lvl="1">
              <a:buNone/>
            </a:pPr>
            <a:endParaRPr lang="cs-CZ" sz="7200" dirty="0"/>
          </a:p>
          <a:p>
            <a:pPr>
              <a:buNone/>
            </a:pPr>
            <a:r>
              <a:rPr lang="cs-CZ" sz="8800" b="1" dirty="0">
                <a:solidFill>
                  <a:srgbClr val="FF0000"/>
                </a:solidFill>
              </a:rPr>
              <a:t>Pavel STRÁNSKÝ </a:t>
            </a:r>
            <a:r>
              <a:rPr lang="cs-CZ" sz="8800" b="1" dirty="0"/>
              <a:t>(1583 – 1657)</a:t>
            </a:r>
          </a:p>
          <a:p>
            <a:r>
              <a:rPr lang="cs-CZ" sz="7200" dirty="0"/>
              <a:t>po Bílé hoře odešel s rodinou do Německa, usadil se až v polské Toruni</a:t>
            </a:r>
          </a:p>
          <a:p>
            <a:r>
              <a:rPr lang="cs-CZ" sz="8800" b="1" dirty="0">
                <a:solidFill>
                  <a:srgbClr val="C00000"/>
                </a:solidFill>
              </a:rPr>
              <a:t>O státě českém</a:t>
            </a:r>
          </a:p>
          <a:p>
            <a:pPr>
              <a:buFont typeface="Wingdings" pitchFamily="2" charset="2"/>
              <a:buChar char="Ø"/>
            </a:pPr>
            <a:r>
              <a:rPr lang="cs-CZ" sz="7200" dirty="0"/>
              <a:t> </a:t>
            </a:r>
            <a:r>
              <a:rPr lang="cs-CZ" sz="7200" b="1" dirty="0">
                <a:solidFill>
                  <a:srgbClr val="0070C0"/>
                </a:solidFill>
              </a:rPr>
              <a:t>latinský spis, výklad o českém království před r. 1620</a:t>
            </a:r>
            <a:r>
              <a:rPr lang="cs-CZ" sz="7200" dirty="0"/>
              <a:t> (psáno encyklopedicky)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EVANGELICKÉ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JAN AMOS KOMENSKÝ (1592 – 1670)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3500" b="1" dirty="0">
                <a:solidFill>
                  <a:srgbClr val="0070C0"/>
                </a:solidFill>
              </a:rPr>
              <a:t>* 1592 – asi Nivnice, + 1670 Amsterodam, pohřben v Naardenu</a:t>
            </a:r>
          </a:p>
          <a:p>
            <a:pPr lvl="0"/>
            <a:r>
              <a:rPr lang="cs-CZ" sz="3500" b="1" dirty="0">
                <a:solidFill>
                  <a:srgbClr val="C00000"/>
                </a:solidFill>
              </a:rPr>
              <a:t>biskup Jednoty bratrské</a:t>
            </a:r>
            <a:r>
              <a:rPr lang="cs-CZ" sz="3500" b="1" dirty="0"/>
              <a:t>, nazýván </a:t>
            </a:r>
            <a:r>
              <a:rPr lang="cs-CZ" sz="3500" b="1" dirty="0">
                <a:solidFill>
                  <a:srgbClr val="0070C0"/>
                </a:solidFill>
              </a:rPr>
              <a:t>Učitelem národů</a:t>
            </a:r>
          </a:p>
          <a:p>
            <a:pPr lvl="0"/>
            <a:r>
              <a:rPr lang="cs-CZ" sz="3500" b="1" dirty="0"/>
              <a:t>spisovatel, politik, básník, autor jazykových učebnic, teoretických spisů o výchově</a:t>
            </a:r>
          </a:p>
          <a:p>
            <a:pPr lvl="0"/>
            <a:r>
              <a:rPr lang="cs-CZ" sz="3500" b="1" dirty="0"/>
              <a:t>reformátor školství, pedagog, teolog, náboženský polemik</a:t>
            </a:r>
          </a:p>
          <a:p>
            <a:r>
              <a:rPr lang="cs-CZ" sz="3500" dirty="0"/>
              <a:t>kladl důraz na </a:t>
            </a:r>
            <a:r>
              <a:rPr lang="cs-CZ" sz="3500" b="1" i="1" dirty="0">
                <a:solidFill>
                  <a:srgbClr val="C00000"/>
                </a:solidFill>
              </a:rPr>
              <a:t>vzdělání, mravnost, zbožnost</a:t>
            </a:r>
            <a:endParaRPr lang="cs-CZ" sz="3500" dirty="0">
              <a:solidFill>
                <a:srgbClr val="C00000"/>
              </a:solidFill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 (1592 – 1670)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ŽIVOTNÍ OSUDY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studia na bratrské škole v Přerově, pak Německo - </a:t>
            </a:r>
            <a:r>
              <a:rPr lang="cs-CZ" b="1" dirty="0" err="1"/>
              <a:t>Herbon</a:t>
            </a:r>
            <a:r>
              <a:rPr lang="cs-CZ" b="1" dirty="0"/>
              <a:t> a Heidelberg </a:t>
            </a:r>
          </a:p>
          <a:p>
            <a:pPr lvl="0"/>
            <a:r>
              <a:rPr lang="cs-CZ" b="1" dirty="0"/>
              <a:t>po studiích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rektor přerovské školy, po vysvěcení působil ve </a:t>
            </a:r>
            <a:r>
              <a:rPr lang="cs-CZ" b="1" dirty="0" err="1">
                <a:solidFill>
                  <a:srgbClr val="0070C0"/>
                </a:solidFill>
              </a:rPr>
              <a:t>Fulneku</a:t>
            </a:r>
            <a:r>
              <a:rPr lang="cs-CZ" b="1" dirty="0">
                <a:solidFill>
                  <a:srgbClr val="0070C0"/>
                </a:solidFill>
              </a:rPr>
              <a:t> jako rektor tamější školy a jako kazatel Jednoty bratrské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1618</a:t>
            </a:r>
            <a:r>
              <a:rPr lang="cs-CZ" dirty="0">
                <a:solidFill>
                  <a:srgbClr val="C00000"/>
                </a:solidFill>
              </a:rPr>
              <a:t> – </a:t>
            </a:r>
            <a:r>
              <a:rPr lang="cs-CZ" b="1" dirty="0">
                <a:solidFill>
                  <a:srgbClr val="C00000"/>
                </a:solidFill>
              </a:rPr>
              <a:t>žení se </a:t>
            </a:r>
            <a:r>
              <a:rPr lang="cs-CZ" b="1" dirty="0">
                <a:solidFill>
                  <a:srgbClr val="0070C0"/>
                </a:solidFill>
              </a:rPr>
              <a:t>– manželka Magdalena Vizovická </a:t>
            </a:r>
            <a:r>
              <a:rPr lang="cs-CZ" b="1" dirty="0"/>
              <a:t>(měli spolu 2 syny)</a:t>
            </a:r>
          </a:p>
          <a:p>
            <a:pPr lvl="0"/>
            <a:r>
              <a:rPr lang="cs-CZ" b="1" dirty="0"/>
              <a:t>po porážce stavovského povstání se skrývá na různých místech v Čechách a na Moravě 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1622 - během ukrývání mu na mor umírá jeho žena a dva synové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JAN AMOS KOMENSKÝ (1592 – 1670)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ŽIVOTNÍ OSUDY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>
                <a:solidFill>
                  <a:srgbClr val="C00000"/>
                </a:solidFill>
              </a:rPr>
              <a:t>1624 – oženil se podruhé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manželka Dorota </a:t>
            </a:r>
            <a:r>
              <a:rPr lang="cs-CZ" b="1" dirty="0" err="1">
                <a:solidFill>
                  <a:srgbClr val="0070C0"/>
                </a:solidFill>
              </a:rPr>
              <a:t>Cyrillová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(měli spolu 3 dcery a 1 syna)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1628 – emigruje s druhou manželkou do polského </a:t>
            </a:r>
            <a:r>
              <a:rPr lang="cs-CZ" b="1" dirty="0" err="1">
                <a:solidFill>
                  <a:srgbClr val="C00000"/>
                </a:solidFill>
              </a:rPr>
              <a:t>Lešna</a:t>
            </a:r>
            <a:endParaRPr lang="cs-CZ" b="1" dirty="0">
              <a:solidFill>
                <a:srgbClr val="C00000"/>
              </a:solidFill>
            </a:endParaRPr>
          </a:p>
          <a:p>
            <a:pPr lvl="0"/>
            <a:r>
              <a:rPr lang="cs-CZ" b="1" dirty="0" err="1">
                <a:solidFill>
                  <a:srgbClr val="0070C0"/>
                </a:solidFill>
              </a:rPr>
              <a:t>Lešno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– </a:t>
            </a:r>
            <a:r>
              <a:rPr lang="cs-CZ" b="1" dirty="0"/>
              <a:t>centrum bratrské víry, zde zvolen biskupem a písařem, brzy také zástupcem rektora gymnázia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1648 umírá jeho druhá žena </a:t>
            </a:r>
            <a:r>
              <a:rPr lang="cs-CZ" dirty="0"/>
              <a:t>(o 10 let mladší)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1649 – v 57 letech třetí sňatek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manželka Jana </a:t>
            </a:r>
            <a:r>
              <a:rPr lang="cs-CZ" b="1" dirty="0" err="1">
                <a:solidFill>
                  <a:srgbClr val="0070C0"/>
                </a:solidFill>
              </a:rPr>
              <a:t>Gajusová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(o 30 let mladší), pomáhala mu s výchovou dětí, byla s ním do konce života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2292</Words>
  <Application>Microsoft Office PowerPoint</Application>
  <PresentationFormat>Předvádění na obrazovce (4:3)</PresentationFormat>
  <Paragraphs>303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sady Office</vt:lpstr>
      <vt:lpstr>BAROKO</vt:lpstr>
      <vt:lpstr>BAROKO V ČESKÝCH ZEMÍCH</vt:lpstr>
      <vt:lpstr>BAROKO V ČESKÝCH ZEMÍCH</vt:lpstr>
      <vt:lpstr>BAROKO V ČESKÝCH ZEMÍCH</vt:lpstr>
      <vt:lpstr>KATOLICKÉ BAROKO DRAMA</vt:lpstr>
      <vt:lpstr>EVANGELICKÉ BAROKO</vt:lpstr>
      <vt:lpstr>EVANGELICKÉ BAROKO JAN AMOS KOMENSKÝ (1592 – 1670)</vt:lpstr>
      <vt:lpstr>JAN AMOS KOMENSKÝ (1592 – 1670)  ŽIVOTNÍ OSUDY</vt:lpstr>
      <vt:lpstr>JAN AMOS KOMENSKÝ (1592 – 1670)  ŽIVOTNÍ OSUDY</vt:lpstr>
      <vt:lpstr>JAN AMOS KOMENSKÝ (1592 – 1670) ZAHRANIČNÍ CESTY</vt:lpstr>
      <vt:lpstr>JAN AMOS KOMENSKÝ  VŠEVĚDNÉ (pansofické) PRÁCE</vt:lpstr>
      <vt:lpstr>JAN AMOS KOMENSKÝ DIDAKTICKÉ SPISY</vt:lpstr>
      <vt:lpstr>J. A. KOMENSKÝ – DIDAKTICKÉ SPISY VELKÁ DIDAKTIKA</vt:lpstr>
      <vt:lpstr>J. A. KOMENSKÝ – DIDAKTICKÉ SPISY VELKÁ DIDAKTIKA</vt:lpstr>
      <vt:lpstr>J. A. KOMENSKÝ – DIDAKTICKÉ SPISY VELKÁ DIDAKTIKA</vt:lpstr>
      <vt:lpstr>J. A. KOMENSKÝ – DIDAKTICKÉ SPISY VELKÁ DIDAKTIKA</vt:lpstr>
      <vt:lpstr>JAN AMOS KOMENSKÝ ÚTĚŠNÉ SPISY – FILOSOFICKÉ PRÁCE</vt:lpstr>
      <vt:lpstr>JAN AMOS KOMENSKÝ ÚTĚŠNÉ SPISY – FILOSOFICKÉ PRÁCE</vt:lpstr>
      <vt:lpstr>JAN AMOS KOMENSKÝ LABYRINT SVĚTA A RÁJ SRDCE (1623)</vt:lpstr>
      <vt:lpstr>LABYRINT SVĚTA A RÁJ SRDCE 1. díl</vt:lpstr>
      <vt:lpstr>LABYRINT SVĚTA A RÁJ SRDCE 1. díl</vt:lpstr>
      <vt:lpstr>LABYRINT SVĚTA A RÁJ SRDCE 1. díl</vt:lpstr>
      <vt:lpstr>LABYRINT SVĚTA A RÁJ SRDCE 1. díl</vt:lpstr>
      <vt:lpstr>LABYRINT SVĚTA A RÁJ SRDCE</vt:lpstr>
      <vt:lpstr>LABYRINT SVĚTA A RÁJ SRDCE 1. díl</vt:lpstr>
      <vt:lpstr>LABYRINT SVĚTA A RÁJ SRDCE 1. díl</vt:lpstr>
      <vt:lpstr>LABYRINT SVĚTA A RÁJ SRDCE 2. část</vt:lpstr>
      <vt:lpstr>LABYRINT SVĚTA A RÁJ SRDCE 2. část</vt:lpstr>
      <vt:lpstr>LABYRINT SVĚTA A RÁJ SRDCE 2. část</vt:lpstr>
      <vt:lpstr>LABYRINT SVĚTA A RÁJ SRDCE</vt:lpstr>
      <vt:lpstr>JAN AMOS KOMENSKÝ PASTÝŘSKÝ LIST</vt:lpstr>
      <vt:lpstr>JAN AMOS KOMENSKÝ DUCHOVNÍ PÍSEŇ, POEZIE</vt:lpstr>
      <vt:lpstr>KATOLICKÉ BAROKO ADAM MICHNA Z OTRADOVIC</vt:lpstr>
      <vt:lpstr>KATOLICKÉ BAROKO ADAM MICHNA Z OTRADOVIC</vt:lpstr>
      <vt:lpstr>KATOLICKÉ BAROKO ADAM MICHNA Z OTRADOVIC</vt:lpstr>
      <vt:lpstr>KATOLICKÉ BAROKO BOHUSLAV BALBÍN (1621 – 1688)</vt:lpstr>
      <vt:lpstr>KATOLICKÉ BAROKO BOHUSLAV BALBÍN</vt:lpstr>
      <vt:lpstr>KATOLICKÉ BAROKO BOHUSLAV BALBÍN</vt:lpstr>
      <vt:lpstr>KATOLICKÉ BAROKO BOHUSLAV BALBÍN</vt:lpstr>
      <vt:lpstr>KATOLICKÉ BAROKO BEDŘICH BRIDEL (1619 – 1680)</vt:lpstr>
      <vt:lpstr>KATOLICKÉ BAROKO BEDŘICH BRIDEL</vt:lpstr>
      <vt:lpstr>KATOLICKÉ BAROKO BEDŘICH BRIDEL</vt:lpstr>
      <vt:lpstr>KATOLICKÉ BAROKO VÁCLAV JAN ROSA</vt:lpstr>
      <vt:lpstr>KATOLICKÉ BAROKO VÁCLAV MATĚJ ŠTEJER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BAROKO</dc:title>
  <dc:creator>yvett</dc:creator>
  <cp:lastModifiedBy>yvett</cp:lastModifiedBy>
  <cp:revision>72</cp:revision>
  <dcterms:created xsi:type="dcterms:W3CDTF">2023-05-08T18:24:00Z</dcterms:created>
  <dcterms:modified xsi:type="dcterms:W3CDTF">2023-05-22T17:24:15Z</dcterms:modified>
</cp:coreProperties>
</file>