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0" r:id="rId11"/>
    <p:sldId id="261" r:id="rId12"/>
    <p:sldId id="262" r:id="rId13"/>
    <p:sldId id="263" r:id="rId14"/>
    <p:sldId id="269" r:id="rId15"/>
    <p:sldId id="270" r:id="rId16"/>
    <p:sldId id="271" r:id="rId17"/>
    <p:sldId id="272" r:id="rId18"/>
    <p:sldId id="273" r:id="rId19"/>
    <p:sldId id="278" r:id="rId20"/>
    <p:sldId id="274" r:id="rId21"/>
    <p:sldId id="276" r:id="rId22"/>
    <p:sldId id="275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9" d="100"/>
          <a:sy n="69" d="100"/>
        </p:scale>
        <p:origin x="5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DD0B-BF57-4478-9D93-B14BCF6E0944}" type="datetimeFigureOut">
              <a:rPr lang="cs-CZ" smtClean="0"/>
              <a:pPr/>
              <a:t>05.05.2023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F76F-EDDB-4017-BDEF-7D0896C30D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DD0B-BF57-4478-9D93-B14BCF6E0944}" type="datetimeFigureOut">
              <a:rPr lang="cs-CZ" smtClean="0"/>
              <a:pPr/>
              <a:t>05.05.2023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F76F-EDDB-4017-BDEF-7D0896C30D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DD0B-BF57-4478-9D93-B14BCF6E0944}" type="datetimeFigureOut">
              <a:rPr lang="cs-CZ" smtClean="0"/>
              <a:pPr/>
              <a:t>05.05.2023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F76F-EDDB-4017-BDEF-7D0896C30D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DD0B-BF57-4478-9D93-B14BCF6E0944}" type="datetimeFigureOut">
              <a:rPr lang="cs-CZ" smtClean="0"/>
              <a:pPr/>
              <a:t>05.05.2023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F76F-EDDB-4017-BDEF-7D0896C30D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DD0B-BF57-4478-9D93-B14BCF6E0944}" type="datetimeFigureOut">
              <a:rPr lang="cs-CZ" smtClean="0"/>
              <a:pPr/>
              <a:t>05.05.2023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F76F-EDDB-4017-BDEF-7D0896C30D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DD0B-BF57-4478-9D93-B14BCF6E0944}" type="datetimeFigureOut">
              <a:rPr lang="cs-CZ" smtClean="0"/>
              <a:pPr/>
              <a:t>05.05.2023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F76F-EDDB-4017-BDEF-7D0896C30D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DD0B-BF57-4478-9D93-B14BCF6E0944}" type="datetimeFigureOut">
              <a:rPr lang="cs-CZ" smtClean="0"/>
              <a:pPr/>
              <a:t>05.05.2023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F76F-EDDB-4017-BDEF-7D0896C30D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DD0B-BF57-4478-9D93-B14BCF6E0944}" type="datetimeFigureOut">
              <a:rPr lang="cs-CZ" smtClean="0"/>
              <a:pPr/>
              <a:t>05.05.2023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F76F-EDDB-4017-BDEF-7D0896C30D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DD0B-BF57-4478-9D93-B14BCF6E0944}" type="datetimeFigureOut">
              <a:rPr lang="cs-CZ" smtClean="0"/>
              <a:pPr/>
              <a:t>05.05.2023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F76F-EDDB-4017-BDEF-7D0896C30D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DD0B-BF57-4478-9D93-B14BCF6E0944}" type="datetimeFigureOut">
              <a:rPr lang="cs-CZ" smtClean="0"/>
              <a:pPr/>
              <a:t>05.05.2023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F76F-EDDB-4017-BDEF-7D0896C30D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DD0B-BF57-4478-9D93-B14BCF6E0944}" type="datetimeFigureOut">
              <a:rPr lang="cs-CZ" smtClean="0"/>
              <a:pPr/>
              <a:t>05.05.2023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3F76F-EDDB-4017-BDEF-7D0896C30D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BDD0B-BF57-4478-9D93-B14BCF6E0944}" type="datetimeFigureOut">
              <a:rPr lang="cs-CZ" smtClean="0"/>
              <a:pPr/>
              <a:t>05.05.2023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3F76F-EDDB-4017-BDEF-7D0896C30D5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BAROKO V EVROPĚ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b="1" dirty="0" err="1">
                <a:solidFill>
                  <a:srgbClr val="FF0000"/>
                </a:solidFill>
              </a:rPr>
              <a:t>pol</a:t>
            </a:r>
            <a:r>
              <a:rPr lang="cs-CZ" sz="4000" b="1" dirty="0">
                <a:solidFill>
                  <a:srgbClr val="FF0000"/>
                </a:solidFill>
              </a:rPr>
              <a:t>. 16. – </a:t>
            </a:r>
            <a:r>
              <a:rPr lang="cs-CZ" sz="4000" b="1" dirty="0" err="1">
                <a:solidFill>
                  <a:srgbClr val="FF0000"/>
                </a:solidFill>
              </a:rPr>
              <a:t>pol</a:t>
            </a:r>
            <a:r>
              <a:rPr lang="cs-CZ" sz="4000" b="1" dirty="0">
                <a:solidFill>
                  <a:srgbClr val="FF0000"/>
                </a:solidFill>
              </a:rPr>
              <a:t>. 18. století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BAROKO - MALÍŘSTVÍ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800" b="1" dirty="0">
                <a:solidFill>
                  <a:srgbClr val="0070C0"/>
                </a:solidFill>
              </a:rPr>
              <a:t>nezvyklý pohyb, dramatické světelné efekty</a:t>
            </a:r>
          </a:p>
          <a:p>
            <a:r>
              <a:rPr lang="cs-CZ" sz="3800" b="1" dirty="0">
                <a:solidFill>
                  <a:srgbClr val="0070C0"/>
                </a:solidFill>
              </a:rPr>
              <a:t>mytologické a alegorické výjevy</a:t>
            </a:r>
          </a:p>
          <a:p>
            <a:r>
              <a:rPr lang="cs-CZ" sz="3600" b="1" dirty="0"/>
              <a:t>Itálie</a:t>
            </a:r>
            <a:r>
              <a:rPr lang="cs-CZ" sz="3600" dirty="0"/>
              <a:t> – </a:t>
            </a:r>
            <a:r>
              <a:rPr lang="cs-CZ" sz="3600" dirty="0" err="1"/>
              <a:t>Michelangelo</a:t>
            </a:r>
            <a:r>
              <a:rPr lang="cs-CZ" sz="3600" dirty="0"/>
              <a:t> </a:t>
            </a:r>
            <a:r>
              <a:rPr lang="cs-CZ" sz="3600" dirty="0" err="1"/>
              <a:t>Meresi</a:t>
            </a:r>
            <a:r>
              <a:rPr lang="cs-CZ" sz="3600" dirty="0"/>
              <a:t> (</a:t>
            </a:r>
            <a:r>
              <a:rPr lang="cs-CZ" sz="3600" dirty="0" err="1"/>
              <a:t>Caravaggio</a:t>
            </a:r>
            <a:r>
              <a:rPr lang="cs-CZ" sz="3600" dirty="0"/>
              <a:t>)</a:t>
            </a:r>
          </a:p>
          <a:p>
            <a:r>
              <a:rPr lang="cs-CZ" sz="3600" b="1" dirty="0"/>
              <a:t>Flandry (Belgie) </a:t>
            </a:r>
            <a:r>
              <a:rPr lang="cs-CZ" sz="3600" dirty="0"/>
              <a:t>– </a:t>
            </a:r>
            <a:r>
              <a:rPr lang="cs-CZ" sz="3600" dirty="0" err="1"/>
              <a:t>Petrus</a:t>
            </a:r>
            <a:r>
              <a:rPr lang="cs-CZ" sz="3600" dirty="0"/>
              <a:t> </a:t>
            </a:r>
            <a:r>
              <a:rPr lang="cs-CZ" sz="3600" dirty="0" err="1"/>
              <a:t>Paulus</a:t>
            </a:r>
            <a:r>
              <a:rPr lang="cs-CZ" sz="3600" dirty="0"/>
              <a:t> </a:t>
            </a:r>
            <a:r>
              <a:rPr lang="cs-CZ" sz="3600" dirty="0" err="1"/>
              <a:t>Rubens</a:t>
            </a:r>
            <a:endParaRPr lang="cs-CZ" sz="3600" dirty="0"/>
          </a:p>
          <a:p>
            <a:r>
              <a:rPr lang="cs-CZ" sz="3600" b="1" dirty="0"/>
              <a:t>Nizozemí</a:t>
            </a:r>
            <a:r>
              <a:rPr lang="cs-CZ" sz="3600" dirty="0"/>
              <a:t> – Rembrandt  van </a:t>
            </a:r>
            <a:r>
              <a:rPr lang="cs-CZ" sz="3600" dirty="0" err="1"/>
              <a:t>Rijn</a:t>
            </a:r>
            <a:endParaRPr lang="cs-CZ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BAROKO - STAVITELSTVÍ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nepravidelná linie (křivky, vlnění, oblouky, kopule)</a:t>
            </a:r>
          </a:p>
          <a:p>
            <a:r>
              <a:rPr lang="cs-CZ" b="1" dirty="0">
                <a:solidFill>
                  <a:srgbClr val="0070C0"/>
                </a:solidFill>
              </a:rPr>
              <a:t>freskové výzdoby</a:t>
            </a:r>
          </a:p>
          <a:p>
            <a:r>
              <a:rPr lang="cs-CZ" b="1" dirty="0">
                <a:solidFill>
                  <a:srgbClr val="0070C0"/>
                </a:solidFill>
              </a:rPr>
              <a:t>světelné a barevné kontrasty</a:t>
            </a:r>
          </a:p>
          <a:p>
            <a:r>
              <a:rPr lang="cs-CZ" b="1" dirty="0">
                <a:solidFill>
                  <a:srgbClr val="0070C0"/>
                </a:solidFill>
              </a:rPr>
              <a:t>mohutné a velkolepé stavby</a:t>
            </a:r>
          </a:p>
          <a:p>
            <a:r>
              <a:rPr lang="cs-CZ" b="1" dirty="0"/>
              <a:t>Itálie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Carlo</a:t>
            </a:r>
            <a:r>
              <a:rPr lang="cs-CZ" dirty="0"/>
              <a:t> </a:t>
            </a:r>
            <a:r>
              <a:rPr lang="cs-CZ" dirty="0" err="1"/>
              <a:t>Maderna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Gian</a:t>
            </a:r>
            <a:r>
              <a:rPr lang="cs-CZ" dirty="0"/>
              <a:t> </a:t>
            </a:r>
            <a:r>
              <a:rPr lang="cs-CZ" dirty="0" err="1"/>
              <a:t>Lorenzo</a:t>
            </a:r>
            <a:r>
              <a:rPr lang="cs-CZ" dirty="0"/>
              <a:t> </a:t>
            </a:r>
            <a:r>
              <a:rPr lang="cs-CZ" dirty="0" err="1"/>
              <a:t>Bernini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Francesco</a:t>
            </a:r>
            <a:r>
              <a:rPr lang="cs-CZ" dirty="0"/>
              <a:t> </a:t>
            </a:r>
            <a:r>
              <a:rPr lang="cs-CZ" dirty="0" err="1"/>
              <a:t>Borromini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BAROKO - HUDBA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vyhraněný rozdíl mezi vokální a instrumentální hudbou</a:t>
            </a:r>
          </a:p>
          <a:p>
            <a:r>
              <a:rPr lang="cs-CZ" b="1" dirty="0">
                <a:solidFill>
                  <a:srgbClr val="0070C0"/>
                </a:solidFill>
              </a:rPr>
              <a:t>vzniká opera a balet</a:t>
            </a:r>
          </a:p>
          <a:p>
            <a:r>
              <a:rPr lang="cs-CZ" b="1" dirty="0"/>
              <a:t>Německo 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err="1"/>
              <a:t>Georg</a:t>
            </a:r>
            <a:r>
              <a:rPr lang="cs-CZ" dirty="0"/>
              <a:t> Friedrich </a:t>
            </a:r>
            <a:r>
              <a:rPr lang="cs-CZ" dirty="0" err="1"/>
              <a:t>Handel</a:t>
            </a:r>
            <a:r>
              <a:rPr lang="cs-CZ" dirty="0"/>
              <a:t> (psal opery, působil v Anglii)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/>
              <a:t>Johann</a:t>
            </a:r>
            <a:r>
              <a:rPr lang="cs-CZ" dirty="0"/>
              <a:t> Sebastian </a:t>
            </a:r>
            <a:r>
              <a:rPr lang="cs-CZ" dirty="0" err="1"/>
              <a:t>Bach</a:t>
            </a:r>
            <a:r>
              <a:rPr lang="cs-CZ" dirty="0"/>
              <a:t> (mistr varhanní hudby a chrámových skladeb)</a:t>
            </a:r>
          </a:p>
          <a:p>
            <a:r>
              <a:rPr lang="cs-CZ" dirty="0"/>
              <a:t>Itálie – Antonio </a:t>
            </a:r>
            <a:r>
              <a:rPr lang="cs-CZ" dirty="0" err="1"/>
              <a:t>Vivaldi</a:t>
            </a:r>
            <a:r>
              <a:rPr lang="cs-CZ" dirty="0"/>
              <a:t> (houslista)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BAROKO - SOCHAŘSTVÍ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800" b="1" dirty="0">
                <a:solidFill>
                  <a:srgbClr val="0070C0"/>
                </a:solidFill>
              </a:rPr>
              <a:t>charakterizuje hluboké vnitřní napětí</a:t>
            </a:r>
          </a:p>
          <a:p>
            <a:r>
              <a:rPr lang="cs-CZ" sz="3800" b="1" dirty="0">
                <a:solidFill>
                  <a:srgbClr val="0070C0"/>
                </a:solidFill>
              </a:rPr>
              <a:t>dramatický pohyb</a:t>
            </a:r>
          </a:p>
          <a:p>
            <a:r>
              <a:rPr lang="cs-CZ" sz="3800" b="1" dirty="0" err="1">
                <a:solidFill>
                  <a:srgbClr val="0070C0"/>
                </a:solidFill>
              </a:rPr>
              <a:t>křečovost</a:t>
            </a:r>
            <a:r>
              <a:rPr lang="cs-CZ" sz="3800" b="1" dirty="0">
                <a:solidFill>
                  <a:srgbClr val="0070C0"/>
                </a:solidFill>
              </a:rPr>
              <a:t>, patetické gesto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Matyáš Bernard Braun (Rakušan, působil převážně v Čechách)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Ferdinand Maxmilián </a:t>
            </a:r>
            <a:r>
              <a:rPr lang="cs-CZ" b="1" dirty="0" err="1"/>
              <a:t>Brokoff</a:t>
            </a:r>
            <a:r>
              <a:rPr lang="cs-CZ" b="1" dirty="0"/>
              <a:t> </a:t>
            </a:r>
            <a:r>
              <a:rPr lang="cs-CZ" dirty="0"/>
              <a:t>– český sochař a řezbář (sochy na Karlově mostě v Praze)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BAROKO - ROKOKO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ROKOKO</a:t>
            </a:r>
          </a:p>
          <a:p>
            <a:pPr>
              <a:buFont typeface="Wingdings" pitchFamily="2" charset="2"/>
              <a:buChar char="Ø"/>
            </a:pPr>
            <a:r>
              <a:rPr lang="cs-CZ" b="1" dirty="0"/>
              <a:t> kolem roku 1790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přísnější pozdní baroko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b="1" dirty="0">
                <a:solidFill>
                  <a:srgbClr val="0070C0"/>
                </a:solidFill>
              </a:rPr>
              <a:t>dekorativní styl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zlatá + bílá barva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kudrlinkové ozdoby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rostlinné motivy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okázalé ornamenty </a:t>
            </a:r>
            <a:r>
              <a:rPr lang="cs-CZ" dirty="0"/>
              <a:t>(hlavně oblast odívání, líčení a účesů)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ITALSKÉ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TORQUATO TASSO </a:t>
            </a:r>
            <a:r>
              <a:rPr lang="cs-CZ" b="1" dirty="0"/>
              <a:t>(1544 – 1595)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italský básník z dobře situované rodiny</a:t>
            </a:r>
          </a:p>
          <a:p>
            <a:r>
              <a:rPr lang="cs-CZ" dirty="0"/>
              <a:t>v mládí cestoval s otcem po celé Itálii</a:t>
            </a:r>
          </a:p>
          <a:p>
            <a:r>
              <a:rPr lang="cs-CZ" dirty="0"/>
              <a:t>studoval práva na univerzitě v Padově, studium nedokončil, </a:t>
            </a:r>
            <a:r>
              <a:rPr lang="cs-CZ" b="1" dirty="0"/>
              <a:t>pak studoval filosofii a rétoriku</a:t>
            </a:r>
          </a:p>
          <a:p>
            <a:r>
              <a:rPr lang="cs-CZ" dirty="0"/>
              <a:t>po studiích pracoval pro šlechtický rod ve Ferraře</a:t>
            </a:r>
          </a:p>
          <a:p>
            <a:r>
              <a:rPr lang="cs-CZ" b="1" dirty="0">
                <a:solidFill>
                  <a:srgbClr val="0070C0"/>
                </a:solidFill>
              </a:rPr>
              <a:t>trpěl psychickými poruchami – hospitalizován v klášteře, pak sedmiletá klauzura (uvěznění)</a:t>
            </a:r>
          </a:p>
          <a:p>
            <a:r>
              <a:rPr lang="cs-CZ" b="1" dirty="0"/>
              <a:t>na konci života odjel do Říma – papež Kliment VIII. mu slíbil roční penzi a básnickou korunovaci</a:t>
            </a:r>
          </a:p>
          <a:p>
            <a:r>
              <a:rPr lang="cs-CZ" b="1" dirty="0"/>
              <a:t>před korunovací </a:t>
            </a:r>
            <a:r>
              <a:rPr lang="cs-CZ" b="1" dirty="0" err="1"/>
              <a:t>Tasso</a:t>
            </a:r>
            <a:r>
              <a:rPr lang="cs-CZ" b="1" dirty="0"/>
              <a:t> zemřel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TORQUATO TASSO </a:t>
            </a:r>
            <a:r>
              <a:rPr lang="cs-CZ" b="1" dirty="0"/>
              <a:t>(</a:t>
            </a:r>
            <a:r>
              <a:rPr lang="cs-CZ" b="1" dirty="0" err="1"/>
              <a:t>torkvádo</a:t>
            </a:r>
            <a:r>
              <a:rPr lang="cs-CZ" b="1" dirty="0"/>
              <a:t> </a:t>
            </a:r>
            <a:r>
              <a:rPr lang="cs-CZ" b="1" dirty="0" err="1"/>
              <a:t>taso</a:t>
            </a:r>
            <a:r>
              <a:rPr lang="cs-CZ" b="1" dirty="0"/>
              <a:t>)</a:t>
            </a:r>
            <a:br>
              <a:rPr lang="cs-CZ" b="1" dirty="0"/>
            </a:br>
            <a:r>
              <a:rPr lang="cs-CZ" b="1" dirty="0">
                <a:solidFill>
                  <a:srgbClr val="FF0000"/>
                </a:solidFill>
              </a:rPr>
              <a:t>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celý život pronásledován výčitkami, že jeho dílo není nábožensky bezúhonné</a:t>
            </a:r>
          </a:p>
          <a:p>
            <a:r>
              <a:rPr lang="cs-CZ" b="1" dirty="0">
                <a:solidFill>
                  <a:srgbClr val="0070C0"/>
                </a:solidFill>
              </a:rPr>
              <a:t>strach z kacířství ho dohnalo k šílenství – sám se udal inkvizici, ta na jeho díle ale nenašla nic závadného</a:t>
            </a:r>
          </a:p>
          <a:p>
            <a:r>
              <a:rPr lang="cs-CZ" b="1" dirty="0"/>
              <a:t>věnoval se lyrické poezii </a:t>
            </a:r>
            <a:r>
              <a:rPr lang="cs-CZ" dirty="0"/>
              <a:t>(milostná a náboženská tematika) a </a:t>
            </a:r>
            <a:r>
              <a:rPr lang="cs-CZ" b="1" dirty="0"/>
              <a:t>eposu</a:t>
            </a:r>
          </a:p>
          <a:p>
            <a:pPr>
              <a:buNone/>
            </a:pPr>
            <a:r>
              <a:rPr lang="cs-CZ" b="1" dirty="0">
                <a:solidFill>
                  <a:srgbClr val="C00000"/>
                </a:solidFill>
              </a:rPr>
              <a:t>OSVOBOZENÝ JERUZALÉM </a:t>
            </a:r>
            <a:r>
              <a:rPr lang="cs-CZ" dirty="0"/>
              <a:t>(1575)</a:t>
            </a:r>
          </a:p>
          <a:p>
            <a:pPr>
              <a:buNone/>
            </a:pPr>
            <a:r>
              <a:rPr lang="cs-CZ" b="1" dirty="0"/>
              <a:t>DOBYTÍ JERUZALÉMA 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TORQUATO TASSO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OSVOBOZENÝ JERUZALÉM </a:t>
            </a:r>
            <a:r>
              <a:rPr lang="cs-CZ" b="1" dirty="0"/>
              <a:t>(1575)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500" b="1" dirty="0">
                <a:solidFill>
                  <a:srgbClr val="0070C0"/>
                </a:solidFill>
              </a:rPr>
              <a:t>duchovní epos</a:t>
            </a:r>
          </a:p>
          <a:p>
            <a:r>
              <a:rPr lang="cs-CZ" sz="3500" dirty="0"/>
              <a:t>čerpá z historie </a:t>
            </a:r>
            <a:r>
              <a:rPr lang="cs-CZ" sz="3500" b="1" dirty="0"/>
              <a:t>1. křížové výpravy do Palestiny</a:t>
            </a:r>
          </a:p>
          <a:p>
            <a:r>
              <a:rPr lang="cs-CZ" sz="3500" b="1" dirty="0"/>
              <a:t>cíl výpravy </a:t>
            </a:r>
            <a:r>
              <a:rPr lang="cs-CZ" sz="3500" dirty="0"/>
              <a:t>– </a:t>
            </a:r>
            <a:r>
              <a:rPr lang="cs-CZ" sz="3500" b="1" dirty="0">
                <a:solidFill>
                  <a:srgbClr val="0070C0"/>
                </a:solidFill>
              </a:rPr>
              <a:t>osvobození „svatého města“ a „Božího hrobu“ z rukou muslimů, kteří biblická území již několik měsíců ovládali</a:t>
            </a:r>
          </a:p>
          <a:p>
            <a:r>
              <a:rPr lang="cs-CZ" dirty="0"/>
              <a:t>je to křesťanská obdoba velkých antických eposů</a:t>
            </a:r>
          </a:p>
          <a:p>
            <a:r>
              <a:rPr lang="cs-CZ" b="1" dirty="0"/>
              <a:t>autor popisuje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situaci v Palestině, přípravy k boji, průběh bitev, slavné vítězství, útrapy milostného vztahu hlavního hrdiny</a:t>
            </a:r>
          </a:p>
          <a:p>
            <a:r>
              <a:rPr lang="cs-CZ" b="1" dirty="0">
                <a:solidFill>
                  <a:srgbClr val="0070C0"/>
                </a:solidFill>
              </a:rPr>
              <a:t>klade důraz na křesťanské ideály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TORQUATO TASSO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OSVOBOZENÝ JERUZALÉM </a:t>
            </a:r>
            <a:r>
              <a:rPr lang="cs-CZ" b="1" dirty="0"/>
              <a:t>(1575)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boj proti Saracénům, kteří jsou spolčení s pekelnými mocnostmi</a:t>
            </a:r>
          </a:p>
          <a:p>
            <a:r>
              <a:rPr lang="cs-CZ" b="1" dirty="0"/>
              <a:t>krásná kouzelnice </a:t>
            </a:r>
            <a:r>
              <a:rPr lang="cs-CZ" b="1" dirty="0" err="1"/>
              <a:t>Armida</a:t>
            </a:r>
            <a:r>
              <a:rPr lang="cs-CZ" b="1" dirty="0"/>
              <a:t> </a:t>
            </a:r>
            <a:r>
              <a:rPr lang="cs-CZ" dirty="0"/>
              <a:t>– jejímu kouzlu podléhají křesťanští rytíři i </a:t>
            </a:r>
            <a:r>
              <a:rPr lang="cs-CZ" dirty="0" err="1"/>
              <a:t>Rinaldo</a:t>
            </a:r>
            <a:endParaRPr lang="cs-CZ" dirty="0"/>
          </a:p>
          <a:p>
            <a:r>
              <a:rPr lang="cs-CZ" b="1" dirty="0" err="1">
                <a:solidFill>
                  <a:srgbClr val="0070C0"/>
                </a:solidFill>
              </a:rPr>
              <a:t>Rinaldo</a:t>
            </a:r>
            <a:r>
              <a:rPr lang="cs-CZ" b="1" dirty="0">
                <a:solidFill>
                  <a:srgbClr val="0070C0"/>
                </a:solidFill>
              </a:rPr>
              <a:t> zachrání sebe i </a:t>
            </a:r>
            <a:r>
              <a:rPr lang="cs-CZ" b="1" dirty="0" err="1">
                <a:solidFill>
                  <a:srgbClr val="0070C0"/>
                </a:solidFill>
              </a:rPr>
              <a:t>Armidu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dirty="0"/>
              <a:t>(obrátí ji na křesťanskou víru)</a:t>
            </a:r>
          </a:p>
          <a:p>
            <a:r>
              <a:rPr lang="cs-CZ" b="1" dirty="0"/>
              <a:t>Hlavní smysl díla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boj proti rozvratným silám v člověku, napětí proti pokušením světa </a:t>
            </a:r>
            <a:r>
              <a:rPr lang="cs-CZ" b="1">
                <a:solidFill>
                  <a:srgbClr val="0070C0"/>
                </a:solidFill>
              </a:rPr>
              <a:t>a vnitřních </a:t>
            </a:r>
            <a:r>
              <a:rPr lang="cs-CZ" b="1" dirty="0">
                <a:solidFill>
                  <a:srgbClr val="0070C0"/>
                </a:solidFill>
              </a:rPr>
              <a:t>povinností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ŠPANĚLSKÁ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zlatý věk španělské literatury – 16. a 17. st.</a:t>
            </a:r>
          </a:p>
          <a:p>
            <a:r>
              <a:rPr lang="cs-CZ" sz="4000" b="1" dirty="0"/>
              <a:t>rozvoj zvláště dram</a:t>
            </a:r>
            <a:r>
              <a:rPr lang="cs-CZ" sz="4000" dirty="0"/>
              <a:t>atu – tzv.</a:t>
            </a:r>
            <a:r>
              <a:rPr lang="cs-CZ" sz="4000" b="1" dirty="0">
                <a:solidFill>
                  <a:srgbClr val="C00000"/>
                </a:solidFill>
              </a:rPr>
              <a:t> komedie pláště a dýky </a:t>
            </a:r>
            <a:r>
              <a:rPr lang="cs-CZ" sz="4000" b="1" dirty="0">
                <a:solidFill>
                  <a:srgbClr val="0070C0"/>
                </a:solidFill>
              </a:rPr>
              <a:t>(veršované drama, působivá zápletka, soudobá tematika)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BAROKO</a:t>
            </a:r>
            <a:br>
              <a:rPr lang="cs-CZ" b="1" dirty="0">
                <a:solidFill>
                  <a:srgbClr val="FF0000"/>
                </a:solidFill>
              </a:rPr>
            </a:b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celoevropský společenský a kulturní směr raného novověku</a:t>
            </a:r>
          </a:p>
          <a:p>
            <a:r>
              <a:rPr lang="cs-CZ" sz="4000" b="1" dirty="0">
                <a:solidFill>
                  <a:srgbClr val="0070C0"/>
                </a:solidFill>
              </a:rPr>
              <a:t>odmítá renesanční neomezenost lidského rozumu či vědy</a:t>
            </a:r>
          </a:p>
          <a:p>
            <a:r>
              <a:rPr lang="cs-CZ" sz="4000" b="1" dirty="0"/>
              <a:t>tematicky čerpá z </a:t>
            </a:r>
            <a:r>
              <a:rPr lang="cs-CZ" sz="4000" b="1" dirty="0">
                <a:solidFill>
                  <a:srgbClr val="0070C0"/>
                </a:solidFill>
              </a:rPr>
              <a:t>antických divadelních her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ŠPANĚLSKÉ 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PEDRO CALDERÓN DE LA BARCA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cs-CZ" sz="3800" b="1" dirty="0"/>
              <a:t>(1600 – 1681)</a:t>
            </a:r>
          </a:p>
          <a:p>
            <a:r>
              <a:rPr lang="cs-CZ" sz="4500" b="1" dirty="0"/>
              <a:t>španělský dramatik a básník</a:t>
            </a:r>
          </a:p>
          <a:p>
            <a:r>
              <a:rPr lang="cs-CZ" sz="4500" b="1" dirty="0"/>
              <a:t>hlavní představitel zlatého věku španělské literatury</a:t>
            </a:r>
          </a:p>
          <a:p>
            <a:r>
              <a:rPr lang="cs-CZ" sz="4500" dirty="0"/>
              <a:t>pocházel z aristokratické rodiny</a:t>
            </a:r>
          </a:p>
          <a:p>
            <a:r>
              <a:rPr lang="cs-CZ" sz="4500" dirty="0"/>
              <a:t>studoval teologii – přerušil, pak se věnoval literární tvorbě</a:t>
            </a:r>
          </a:p>
          <a:p>
            <a:r>
              <a:rPr lang="cs-CZ" sz="4500" dirty="0"/>
              <a:t>mládí ovlivněno tím, že byl se svými bratry </a:t>
            </a:r>
            <a:r>
              <a:rPr lang="cs-CZ" sz="4500" b="1" dirty="0"/>
              <a:t>zapleten do zločinu vraždy - před trestem ho zachránilo finanční vykoupení</a:t>
            </a:r>
          </a:p>
          <a:p>
            <a:r>
              <a:rPr lang="cs-CZ" sz="4500" b="1" dirty="0"/>
              <a:t>cestoval po celém Španělsku, účastnil se válečného tažení proti Kataláncům</a:t>
            </a:r>
          </a:p>
          <a:p>
            <a:r>
              <a:rPr lang="cs-CZ" sz="4500" dirty="0"/>
              <a:t>zklamán vojenským životem – odchází do Toleda, Madridu </a:t>
            </a:r>
          </a:p>
          <a:p>
            <a:r>
              <a:rPr lang="cs-CZ" sz="4500" b="1" dirty="0">
                <a:solidFill>
                  <a:srgbClr val="0070C0"/>
                </a:solidFill>
              </a:rPr>
              <a:t>v Madridu jmenován králem čestným kaplanem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PEDRO CALDERÓN DE LA BARCA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napsal asi 200 divadelních her </a:t>
            </a:r>
            <a:r>
              <a:rPr lang="cs-CZ" b="1" dirty="0"/>
              <a:t>(většina má hlubší filosofickou či náboženskou tematiku)</a:t>
            </a:r>
          </a:p>
          <a:p>
            <a:r>
              <a:rPr lang="cs-CZ" b="1" dirty="0"/>
              <a:t>děje her </a:t>
            </a:r>
            <a:r>
              <a:rPr lang="cs-CZ" dirty="0"/>
              <a:t>– </a:t>
            </a:r>
            <a:r>
              <a:rPr lang="cs-CZ" b="1" dirty="0">
                <a:solidFill>
                  <a:srgbClr val="0070C0"/>
                </a:solidFill>
              </a:rPr>
              <a:t>prostředí španělské šlechty</a:t>
            </a:r>
          </a:p>
          <a:p>
            <a:r>
              <a:rPr lang="cs-CZ" b="1" dirty="0">
                <a:solidFill>
                  <a:srgbClr val="C00000"/>
                </a:solidFill>
              </a:rPr>
              <a:t>podporoval španělský katolicismus a absolutismus</a:t>
            </a:r>
          </a:p>
          <a:p>
            <a:r>
              <a:rPr lang="cs-CZ" b="1" dirty="0">
                <a:solidFill>
                  <a:srgbClr val="C00000"/>
                </a:solidFill>
              </a:rPr>
              <a:t>barokní prvky se projevují ve formální stavbě</a:t>
            </a:r>
            <a:r>
              <a:rPr lang="cs-CZ" b="1" dirty="0"/>
              <a:t> (křiklavé kontrasty) </a:t>
            </a:r>
            <a:r>
              <a:rPr lang="cs-CZ" b="1" dirty="0">
                <a:solidFill>
                  <a:srgbClr val="C00000"/>
                </a:solidFill>
              </a:rPr>
              <a:t>a stylistických protikladech </a:t>
            </a:r>
            <a:r>
              <a:rPr lang="cs-CZ" b="1" dirty="0"/>
              <a:t>(hyperbola, antiteze)</a:t>
            </a:r>
          </a:p>
          <a:p>
            <a:r>
              <a:rPr lang="cs-CZ" b="1" dirty="0">
                <a:solidFill>
                  <a:srgbClr val="0070C0"/>
                </a:solidFill>
              </a:rPr>
              <a:t>náměty ke hrám čerpal z dramatického vnitřního konfliktu cti, rozumu, víry či poslušnosti autoritě krále nebo církve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PEDRO CALDERÓN DE LA BARCA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SOUDCE ZALAMEJSKÝ </a:t>
            </a:r>
            <a:r>
              <a:rPr lang="cs-CZ" b="1" dirty="0"/>
              <a:t>(1651)</a:t>
            </a:r>
            <a:r>
              <a:rPr lang="cs-CZ" b="1" dirty="0">
                <a:solidFill>
                  <a:srgbClr val="C00000"/>
                </a:solidFill>
              </a:rPr>
              <a:t/>
            </a:r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500" b="1" dirty="0"/>
              <a:t>drama - hra o venkovském rychtáři </a:t>
            </a:r>
            <a:r>
              <a:rPr lang="cs-CZ" sz="3500" b="1" dirty="0" err="1"/>
              <a:t>Crespovi</a:t>
            </a:r>
            <a:endParaRPr lang="cs-CZ" sz="3500" b="1" dirty="0"/>
          </a:p>
          <a:p>
            <a:r>
              <a:rPr lang="cs-CZ" sz="3500" dirty="0" err="1"/>
              <a:t>Crespovu</a:t>
            </a:r>
            <a:r>
              <a:rPr lang="cs-CZ" sz="3500" dirty="0"/>
              <a:t> dceru svedl kapitán královského vojska</a:t>
            </a:r>
          </a:p>
          <a:p>
            <a:r>
              <a:rPr lang="cs-CZ" sz="3500" dirty="0" err="1"/>
              <a:t>Crespo</a:t>
            </a:r>
            <a:r>
              <a:rPr lang="cs-CZ" sz="3500" dirty="0"/>
              <a:t> žádá kapitána, aby se s jeho dcerou oženil, ten to ale odmítá</a:t>
            </a:r>
          </a:p>
          <a:p>
            <a:r>
              <a:rPr lang="cs-CZ" sz="3500" b="1" dirty="0">
                <a:solidFill>
                  <a:srgbClr val="0070C0"/>
                </a:solidFill>
              </a:rPr>
              <a:t>rychtář kapitána odsoudí k trestu smrti a bez souhlasu krále ho nechá popravit – král rozsudek nakonec potvrdí</a:t>
            </a:r>
          </a:p>
          <a:p>
            <a:r>
              <a:rPr lang="cs-CZ" sz="3500" dirty="0"/>
              <a:t>ve hře </a:t>
            </a:r>
            <a:r>
              <a:rPr lang="cs-CZ" sz="3500" b="1" dirty="0"/>
              <a:t>kritika feudální zvůle, které se často šlechtici beztrestně dopouštěli na poddaných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PEDRO CALDERÓN DE LA BARCA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ŽIVOT JE SEN </a:t>
            </a:r>
            <a:r>
              <a:rPr lang="cs-CZ" b="1" dirty="0"/>
              <a:t>(1635)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hra řeší </a:t>
            </a:r>
            <a:r>
              <a:rPr lang="cs-CZ" b="1" dirty="0">
                <a:solidFill>
                  <a:srgbClr val="0070C0"/>
                </a:solidFill>
              </a:rPr>
              <a:t>hlavně filosofické pojetí svobodné vůle člověka a osudu</a:t>
            </a:r>
          </a:p>
          <a:p>
            <a:r>
              <a:rPr lang="cs-CZ" dirty="0"/>
              <a:t>aby mohl hlavní hrdina </a:t>
            </a:r>
            <a:r>
              <a:rPr lang="cs-CZ" dirty="0" err="1"/>
              <a:t>Segismundo</a:t>
            </a:r>
            <a:r>
              <a:rPr lang="cs-CZ" dirty="0"/>
              <a:t> zvítězit nad tragickou věštbou, </a:t>
            </a:r>
            <a:r>
              <a:rPr lang="cs-CZ" b="1" dirty="0"/>
              <a:t>musí přemoct sám sebe</a:t>
            </a:r>
          </a:p>
          <a:p>
            <a:r>
              <a:rPr lang="cs-CZ" b="1" dirty="0">
                <a:solidFill>
                  <a:srgbClr val="0070C0"/>
                </a:solidFill>
              </a:rPr>
              <a:t>autor se ptá po smyslu života a hodnotě svobody</a:t>
            </a:r>
          </a:p>
          <a:p>
            <a:r>
              <a:rPr lang="cs-CZ" b="1" dirty="0"/>
              <a:t>je zde filosofická hloubka, rozvinutá psychologie postav</a:t>
            </a:r>
          </a:p>
          <a:p>
            <a:r>
              <a:rPr lang="cs-CZ" b="1" dirty="0"/>
              <a:t>psáno vysokým stylem, obsahuje složité výrazové prostředky</a:t>
            </a:r>
          </a:p>
          <a:p>
            <a:r>
              <a:rPr lang="cs-CZ" b="1" dirty="0">
                <a:solidFill>
                  <a:srgbClr val="C00000"/>
                </a:solidFill>
              </a:rPr>
              <a:t>rozpětí hry se uskutečňuje v nitru hlavní postavy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ANGLICKÉ BAROKO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JOHN MILTON </a:t>
            </a:r>
            <a:r>
              <a:rPr lang="cs-CZ" sz="4000" b="1" dirty="0" smtClean="0"/>
              <a:t>(1608 – 1674)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považován za jednoho z </a:t>
            </a:r>
            <a:r>
              <a:rPr lang="cs-CZ" b="1" dirty="0" smtClean="0">
                <a:solidFill>
                  <a:srgbClr val="0070C0"/>
                </a:solidFill>
              </a:rPr>
              <a:t>nejvzdělanějších a nejvýznamnějších anglických básníků</a:t>
            </a:r>
          </a:p>
          <a:p>
            <a:r>
              <a:rPr lang="cs-CZ" b="1" dirty="0" smtClean="0"/>
              <a:t>studoval v Cambridge </a:t>
            </a:r>
            <a:r>
              <a:rPr lang="cs-CZ" dirty="0" smtClean="0"/>
              <a:t>- </a:t>
            </a:r>
            <a:r>
              <a:rPr lang="cs-CZ" b="1" dirty="0" smtClean="0">
                <a:solidFill>
                  <a:srgbClr val="C00000"/>
                </a:solidFill>
              </a:rPr>
              <a:t>teologii, literaturu, historii, filosofii, přírodní vědy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absolvoval studijní cesty po Evropě </a:t>
            </a:r>
            <a:r>
              <a:rPr lang="cs-CZ" dirty="0" smtClean="0"/>
              <a:t>(hlavně Francie a Itálie)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domů do Anglie se vrátil, aby </a:t>
            </a:r>
            <a:r>
              <a:rPr lang="cs-CZ" b="1" dirty="0" smtClean="0"/>
              <a:t>bojoval za svobodu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poradce a tajemník Olivera Cromwella </a:t>
            </a:r>
            <a:r>
              <a:rPr lang="cs-CZ" dirty="0" smtClean="0"/>
              <a:t>(vůdce anglické revoluce, přispěl k porážce královského vojska v občanské válce, vládl jako lord protektor, ovládl Irsko a Skotsko)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JOHN MILTON </a:t>
            </a:r>
            <a:r>
              <a:rPr lang="cs-CZ" b="1" dirty="0" smtClean="0"/>
              <a:t>(1608 – 1674)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700" b="1" dirty="0" smtClean="0"/>
              <a:t>bystrý pozorovatel politického dění v Anglii</a:t>
            </a:r>
          </a:p>
          <a:p>
            <a:r>
              <a:rPr lang="cs-CZ" sz="3700" dirty="0" smtClean="0"/>
              <a:t>proslavil se jako </a:t>
            </a:r>
            <a:r>
              <a:rPr lang="cs-CZ" sz="3700" b="1" dirty="0" smtClean="0">
                <a:solidFill>
                  <a:srgbClr val="0070C0"/>
                </a:solidFill>
              </a:rPr>
              <a:t>mluvčí revoluce a obhájce revolučních ideálů před celou Evropou</a:t>
            </a:r>
          </a:p>
          <a:p>
            <a:pPr>
              <a:buFont typeface="Wingdings" pitchFamily="2" charset="2"/>
              <a:buChar char="Ø"/>
            </a:pPr>
            <a:r>
              <a:rPr lang="cs-CZ" sz="3700" dirty="0" smtClean="0"/>
              <a:t> </a:t>
            </a:r>
            <a:r>
              <a:rPr lang="cs-CZ" sz="3700" b="1" dirty="0" smtClean="0"/>
              <a:t>byl zastáncem popravy krále Karla I. </a:t>
            </a:r>
            <a:r>
              <a:rPr lang="cs-CZ" sz="3700" dirty="0" smtClean="0"/>
              <a:t>(1649)</a:t>
            </a:r>
          </a:p>
          <a:p>
            <a:r>
              <a:rPr lang="cs-CZ" sz="3700" b="1" dirty="0" smtClean="0"/>
              <a:t>1649 – 1659 </a:t>
            </a:r>
            <a:r>
              <a:rPr lang="cs-CZ" sz="3700" dirty="0" smtClean="0"/>
              <a:t>– působil ve vládě jako sekretář pro cizí jazyky</a:t>
            </a:r>
          </a:p>
          <a:p>
            <a:r>
              <a:rPr lang="cs-CZ" sz="3700" b="1" dirty="0" smtClean="0">
                <a:solidFill>
                  <a:srgbClr val="0070C0"/>
                </a:solidFill>
              </a:rPr>
              <a:t>po návratu monarchie </a:t>
            </a:r>
            <a:r>
              <a:rPr lang="cs-CZ" sz="3700" dirty="0" smtClean="0"/>
              <a:t>byl </a:t>
            </a:r>
            <a:r>
              <a:rPr lang="cs-CZ" sz="3700" dirty="0" smtClean="0"/>
              <a:t>králem </a:t>
            </a:r>
            <a:r>
              <a:rPr lang="cs-CZ" sz="3700" dirty="0" smtClean="0"/>
              <a:t>Karlem II. </a:t>
            </a:r>
            <a:r>
              <a:rPr lang="cs-CZ" sz="3700" dirty="0" smtClean="0"/>
              <a:t>– (syn </a:t>
            </a:r>
            <a:r>
              <a:rPr lang="cs-CZ" sz="3700" dirty="0" smtClean="0"/>
              <a:t>Karla I</a:t>
            </a:r>
            <a:r>
              <a:rPr lang="cs-CZ" sz="3700" smtClean="0"/>
              <a:t>.) </a:t>
            </a:r>
            <a:r>
              <a:rPr lang="cs-CZ" sz="3700" b="1" smtClean="0">
                <a:solidFill>
                  <a:srgbClr val="0070C0"/>
                </a:solidFill>
              </a:rPr>
              <a:t>uvězněn</a:t>
            </a:r>
            <a:r>
              <a:rPr lang="cs-CZ" sz="3700" b="1" dirty="0" smtClean="0">
                <a:solidFill>
                  <a:srgbClr val="0070C0"/>
                </a:solidFill>
              </a:rPr>
              <a:t>, ale po přímluvě vlivných známých brzy propuštěn</a:t>
            </a:r>
          </a:p>
          <a:p>
            <a:r>
              <a:rPr lang="cs-CZ" sz="3800" b="1" dirty="0" smtClean="0"/>
              <a:t>oslepl</a:t>
            </a:r>
            <a:r>
              <a:rPr lang="cs-CZ" sz="3800" dirty="0" smtClean="0"/>
              <a:t> – byl přepracovaný a značně vyčerpaný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JOHN MILTON </a:t>
            </a:r>
            <a:r>
              <a:rPr lang="cs-CZ" b="1" dirty="0" smtClean="0"/>
              <a:t>(1608 – 1674)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/>
              <a:t>zakladatel</a:t>
            </a:r>
            <a:r>
              <a:rPr lang="cs-CZ" sz="4000" b="1" dirty="0" smtClean="0">
                <a:solidFill>
                  <a:srgbClr val="C00000"/>
                </a:solidFill>
              </a:rPr>
              <a:t> moderního eposu</a:t>
            </a:r>
          </a:p>
          <a:p>
            <a:r>
              <a:rPr lang="cs-CZ" sz="4000" b="1" dirty="0" smtClean="0"/>
              <a:t>navazuje na klasické antické eposy, obohacuje je </a:t>
            </a:r>
            <a:r>
              <a:rPr lang="cs-CZ" sz="4000" b="1" dirty="0" smtClean="0">
                <a:solidFill>
                  <a:srgbClr val="0070C0"/>
                </a:solidFill>
              </a:rPr>
              <a:t>o křesťanské pojetí světa</a:t>
            </a:r>
          </a:p>
          <a:p>
            <a:r>
              <a:rPr lang="cs-CZ" sz="3800" dirty="0" smtClean="0"/>
              <a:t>psal také </a:t>
            </a:r>
            <a:r>
              <a:rPr lang="cs-CZ" sz="3800" b="1" dirty="0" smtClean="0">
                <a:solidFill>
                  <a:srgbClr val="C00000"/>
                </a:solidFill>
              </a:rPr>
              <a:t>poezii</a:t>
            </a:r>
            <a:r>
              <a:rPr lang="cs-CZ" sz="3800" dirty="0" smtClean="0"/>
              <a:t> (</a:t>
            </a:r>
            <a:r>
              <a:rPr lang="cs-CZ" sz="3800" b="1" dirty="0" smtClean="0"/>
              <a:t>sonety, elegie</a:t>
            </a:r>
            <a:r>
              <a:rPr lang="cs-CZ" sz="3800" dirty="0" smtClean="0"/>
              <a:t>) a </a:t>
            </a:r>
            <a:r>
              <a:rPr lang="cs-CZ" sz="3800" b="1" dirty="0" smtClean="0">
                <a:solidFill>
                  <a:srgbClr val="C00000"/>
                </a:solidFill>
              </a:rPr>
              <a:t>prózu</a:t>
            </a:r>
            <a:r>
              <a:rPr lang="cs-CZ" sz="3800" dirty="0" smtClean="0"/>
              <a:t> (</a:t>
            </a:r>
            <a:r>
              <a:rPr lang="cs-CZ" sz="3800" b="1" dirty="0" smtClean="0"/>
              <a:t>pamflety</a:t>
            </a:r>
            <a:r>
              <a:rPr lang="cs-CZ" sz="3800" dirty="0" smtClean="0"/>
              <a:t> – zdůrazňují záporné stránky, hlavně v politickém boji)</a:t>
            </a:r>
            <a:endParaRPr lang="cs-CZ" sz="3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JOHN MILTON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ZTRACENÝ RÁJ </a:t>
            </a:r>
            <a:r>
              <a:rPr lang="cs-CZ" b="1" dirty="0" smtClean="0"/>
              <a:t>(1667)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duchovní epos </a:t>
            </a:r>
            <a:r>
              <a:rPr lang="cs-CZ" dirty="0" smtClean="0"/>
              <a:t>– </a:t>
            </a:r>
            <a:r>
              <a:rPr lang="cs-CZ" b="1" dirty="0" smtClean="0"/>
              <a:t>oslava revoluce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12 částí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netradičním způsobem líčí biblické pojetí vzpoury Satana proti Bohu, stvoření světa a člověka, jeho první hřích a vyhnání z ráje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zabývá se myšlenkou svobody a lidské vůle</a:t>
            </a:r>
            <a:r>
              <a:rPr lang="cs-CZ" dirty="0" smtClean="0"/>
              <a:t>, </a:t>
            </a:r>
            <a:r>
              <a:rPr lang="cs-CZ" b="1" dirty="0" smtClean="0"/>
              <a:t>Boží autoritou a vlivem člověka na dějinné události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JOHN MILTON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ZTRACENÝ RÁJ </a:t>
            </a:r>
            <a:r>
              <a:rPr lang="cs-CZ" b="1" dirty="0" smtClean="0"/>
              <a:t>(1667)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nářek nad vlastní slepotou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rgbClr val="0070C0"/>
                </a:solidFill>
              </a:rPr>
              <a:t>Ztracený ráj diktoval</a:t>
            </a:r>
          </a:p>
          <a:p>
            <a:r>
              <a:rPr lang="cs-CZ" b="1" dirty="0" smtClean="0"/>
              <a:t>hluboký filosofický a psychologický rozměr</a:t>
            </a:r>
          </a:p>
          <a:p>
            <a:r>
              <a:rPr lang="cs-CZ" b="1" dirty="0" smtClean="0">
                <a:solidFill>
                  <a:srgbClr val="0070C0"/>
                </a:solidFill>
              </a:rPr>
              <a:t>náboženská tematika</a:t>
            </a:r>
            <a:r>
              <a:rPr lang="cs-CZ" dirty="0" smtClean="0"/>
              <a:t>, kterou čerpá z bible, </a:t>
            </a:r>
          </a:p>
          <a:p>
            <a:pPr>
              <a:buNone/>
            </a:pPr>
            <a:r>
              <a:rPr lang="cs-CZ" dirty="0" smtClean="0"/>
              <a:t>     je i </a:t>
            </a:r>
            <a:r>
              <a:rPr lang="cs-CZ" b="1" dirty="0" smtClean="0">
                <a:solidFill>
                  <a:srgbClr val="FF0000"/>
                </a:solidFill>
              </a:rPr>
              <a:t>skrytou alegorií anglické revoluce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věří ve vítězství dobré stránky člověka nad zlou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poukazuje tím na možnou </a:t>
            </a:r>
            <a:r>
              <a:rPr lang="cs-CZ" b="1" dirty="0" smtClean="0">
                <a:solidFill>
                  <a:srgbClr val="0070C0"/>
                </a:solidFill>
              </a:rPr>
              <a:t>cestu zpět do ztraceného ráje a na nápravu mezilidských vztahů i společnosti</a:t>
            </a:r>
          </a:p>
          <a:p>
            <a:r>
              <a:rPr lang="cs-CZ" b="1" dirty="0" smtClean="0">
                <a:solidFill>
                  <a:srgbClr val="C00000"/>
                </a:solidFill>
              </a:rPr>
              <a:t>2 roviny – lidská a kosmická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lidská</a:t>
            </a:r>
            <a:r>
              <a:rPr lang="cs-CZ" dirty="0" smtClean="0"/>
              <a:t> – </a:t>
            </a:r>
            <a:r>
              <a:rPr lang="cs-CZ" b="1" dirty="0" smtClean="0">
                <a:solidFill>
                  <a:srgbClr val="0070C0"/>
                </a:solidFill>
              </a:rPr>
              <a:t>příběh pádu Adama a Evy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>
                <a:solidFill>
                  <a:srgbClr val="C00000"/>
                </a:solidFill>
              </a:rPr>
              <a:t>kosmická</a:t>
            </a:r>
            <a:r>
              <a:rPr lang="cs-CZ" dirty="0" smtClean="0"/>
              <a:t> – </a:t>
            </a:r>
            <a:r>
              <a:rPr lang="cs-CZ" b="1" dirty="0" smtClean="0">
                <a:solidFill>
                  <a:srgbClr val="0070C0"/>
                </a:solidFill>
              </a:rPr>
              <a:t>Satanova vzpoura proti Bohu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JOHN MILTON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ROZVODOVÉ TRAKTÁTY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300" dirty="0" smtClean="0"/>
              <a:t>začal psát </a:t>
            </a:r>
            <a:r>
              <a:rPr lang="cs-CZ" sz="3300" b="1" dirty="0" smtClean="0">
                <a:solidFill>
                  <a:srgbClr val="C00000"/>
                </a:solidFill>
              </a:rPr>
              <a:t>4 rozvodové traktáty během manželské krize</a:t>
            </a:r>
            <a:r>
              <a:rPr lang="cs-CZ" sz="3300" dirty="0" smtClean="0"/>
              <a:t> (měsíc po sňatku se sedmnáctiletou </a:t>
            </a:r>
            <a:r>
              <a:rPr lang="cs-CZ" sz="3300" dirty="0" err="1" smtClean="0"/>
              <a:t>Marry</a:t>
            </a:r>
            <a:r>
              <a:rPr lang="cs-CZ" sz="3300" dirty="0" smtClean="0"/>
              <a:t> </a:t>
            </a:r>
            <a:r>
              <a:rPr lang="cs-CZ" sz="3300" dirty="0" err="1" smtClean="0"/>
              <a:t>Powellovou</a:t>
            </a:r>
            <a:r>
              <a:rPr lang="cs-CZ" sz="3300" dirty="0" smtClean="0"/>
              <a:t>)</a:t>
            </a:r>
          </a:p>
          <a:p>
            <a:r>
              <a:rPr lang="cs-CZ" sz="3600" b="1" dirty="0" smtClean="0">
                <a:solidFill>
                  <a:srgbClr val="FF0000"/>
                </a:solidFill>
              </a:rPr>
              <a:t>Doktrína a řád rozvodu </a:t>
            </a:r>
            <a:r>
              <a:rPr lang="cs-CZ" dirty="0" smtClean="0"/>
              <a:t>– nejznámější část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 obhajuje zde možnost manželského rozvodu z důvodu tzv. </a:t>
            </a:r>
            <a:r>
              <a:rPr lang="cs-CZ" b="1" dirty="0" smtClean="0">
                <a:solidFill>
                  <a:srgbClr val="C00000"/>
                </a:solidFill>
              </a:rPr>
              <a:t>nesouladu duší </a:t>
            </a:r>
            <a:r>
              <a:rPr lang="cs-CZ" dirty="0" smtClean="0"/>
              <a:t>(v dané době byl rozvod povolován pouze v případě </a:t>
            </a:r>
            <a:r>
              <a:rPr lang="cs-CZ" b="1" dirty="0" smtClean="0"/>
              <a:t>cizoložství </a:t>
            </a:r>
            <a:r>
              <a:rPr lang="cs-CZ" dirty="0" smtClean="0"/>
              <a:t>jednoho z manželů – toto </a:t>
            </a:r>
            <a:r>
              <a:rPr lang="cs-CZ" dirty="0" err="1" smtClean="0"/>
              <a:t>Milton</a:t>
            </a:r>
            <a:r>
              <a:rPr lang="cs-CZ" dirty="0" smtClean="0"/>
              <a:t> považoval za degradaci manželství)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LITERÁRNĚ-HISTORICKÝ 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humanismus zklamal – lidé se nedočkali lepšího uspořádání společnosti</a:t>
            </a:r>
          </a:p>
          <a:p>
            <a:r>
              <a:rPr lang="cs-CZ" sz="3500" b="1" dirty="0">
                <a:solidFill>
                  <a:srgbClr val="0070C0"/>
                </a:solidFill>
              </a:rPr>
              <a:t>lidé trpí a nedůvěřují vlastnímu rozumu – jedinou naději vidí v náboženském prožitku</a:t>
            </a:r>
          </a:p>
          <a:p>
            <a:r>
              <a:rPr lang="cs-CZ" b="1" dirty="0">
                <a:solidFill>
                  <a:srgbClr val="0070C0"/>
                </a:solidFill>
              </a:rPr>
              <a:t>reformace</a:t>
            </a:r>
            <a:r>
              <a:rPr lang="cs-CZ" dirty="0"/>
              <a:t> – </a:t>
            </a:r>
            <a:r>
              <a:rPr lang="cs-CZ" b="1" dirty="0"/>
              <a:t>zapříčinila změny ve společnosti </a:t>
            </a:r>
            <a:r>
              <a:rPr lang="cs-CZ" dirty="0"/>
              <a:t>(Německo – </a:t>
            </a:r>
            <a:r>
              <a:rPr lang="cs-CZ" dirty="0" err="1"/>
              <a:t>Luther</a:t>
            </a:r>
            <a:r>
              <a:rPr lang="cs-CZ" dirty="0"/>
              <a:t>, Švýcarsko – Kalvín, </a:t>
            </a:r>
            <a:r>
              <a:rPr lang="cs-CZ" dirty="0" err="1"/>
              <a:t>Zwingli</a:t>
            </a:r>
            <a:r>
              <a:rPr lang="cs-CZ" dirty="0"/>
              <a:t>)</a:t>
            </a:r>
          </a:p>
          <a:p>
            <a:r>
              <a:rPr lang="cs-CZ" b="1" dirty="0"/>
              <a:t>Tridentský koncil (1545) </a:t>
            </a:r>
            <a:r>
              <a:rPr lang="cs-CZ" dirty="0"/>
              <a:t>– učení katolické církve se vyrovnává s nekatolíky</a:t>
            </a:r>
          </a:p>
          <a:p>
            <a:r>
              <a:rPr lang="cs-CZ" sz="3700" b="1" dirty="0">
                <a:solidFill>
                  <a:srgbClr val="C00000"/>
                </a:solidFill>
              </a:rPr>
              <a:t>Evropa se rozdělila na katolíky a protestanty </a:t>
            </a:r>
            <a:r>
              <a:rPr lang="cs-CZ" sz="3700" dirty="0"/>
              <a:t>– </a:t>
            </a:r>
            <a:r>
              <a:rPr lang="cs-CZ" sz="3700" b="1" dirty="0"/>
              <a:t>časté střety vyvrcholily ve třicetileté válce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      </a:t>
            </a:r>
            <a:r>
              <a:rPr lang="cs-CZ" b="1" dirty="0" smtClean="0">
                <a:solidFill>
                  <a:srgbClr val="FF0000"/>
                </a:solidFill>
              </a:rPr>
              <a:t>NĚMECKÉ BAROKO - Hans Jakob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    </a:t>
            </a:r>
            <a:r>
              <a:rPr lang="cs-CZ" b="1" dirty="0" err="1" smtClean="0">
                <a:solidFill>
                  <a:srgbClr val="FF0000"/>
                </a:solidFill>
              </a:rPr>
              <a:t>Christoffel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von</a:t>
            </a:r>
            <a:r>
              <a:rPr lang="cs-CZ" b="1" dirty="0" smtClean="0">
                <a:solidFill>
                  <a:srgbClr val="FF0000"/>
                </a:solidFill>
              </a:rPr>
              <a:t> GRIMMELSHAUSEN          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                 (1622 – 1676) /</a:t>
            </a:r>
            <a:r>
              <a:rPr lang="cs-CZ" b="1" dirty="0" err="1" smtClean="0"/>
              <a:t>grimlzhauzen</a:t>
            </a:r>
            <a:r>
              <a:rPr lang="cs-CZ" b="1" dirty="0" smtClean="0"/>
              <a:t>/</a:t>
            </a:r>
          </a:p>
          <a:p>
            <a:r>
              <a:rPr lang="cs-CZ" sz="3400" dirty="0" smtClean="0"/>
              <a:t>autor </a:t>
            </a:r>
            <a:r>
              <a:rPr lang="cs-CZ" sz="3400" b="1" dirty="0" smtClean="0">
                <a:solidFill>
                  <a:srgbClr val="C00000"/>
                </a:solidFill>
              </a:rPr>
              <a:t>dobrodružných románů a novel</a:t>
            </a:r>
          </a:p>
          <a:p>
            <a:r>
              <a:rPr lang="cs-CZ" sz="3400" dirty="0" smtClean="0"/>
              <a:t>nejoblíbenější spisovatel německého baroka</a:t>
            </a:r>
          </a:p>
          <a:p>
            <a:r>
              <a:rPr lang="cs-CZ" sz="3400" b="1" dirty="0" smtClean="0"/>
              <a:t>neměl vzdělání, vypracoval se na písaře a vyplatil se z vojenské služby</a:t>
            </a:r>
          </a:p>
          <a:p>
            <a:r>
              <a:rPr lang="cs-CZ" sz="3400" b="1" dirty="0" smtClean="0">
                <a:solidFill>
                  <a:srgbClr val="C00000"/>
                </a:solidFill>
              </a:rPr>
              <a:t>byl voják v třicetileté válce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 </a:t>
            </a:r>
            <a:r>
              <a:rPr lang="cs-CZ" sz="3400" b="1" dirty="0" smtClean="0">
                <a:solidFill>
                  <a:srgbClr val="0070C0"/>
                </a:solidFill>
              </a:rPr>
              <a:t>během třicetileté války přišel o rodinu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Hans Jakob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Christoffel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von</a:t>
            </a:r>
            <a:r>
              <a:rPr lang="cs-CZ" b="1" dirty="0" smtClean="0">
                <a:solidFill>
                  <a:srgbClr val="FF0000"/>
                </a:solidFill>
              </a:rPr>
              <a:t> GRIMMELSHAUSEN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autor </a:t>
            </a:r>
            <a:r>
              <a:rPr lang="cs-CZ" b="1" dirty="0" smtClean="0">
                <a:solidFill>
                  <a:srgbClr val="C00000"/>
                </a:solidFill>
              </a:rPr>
              <a:t>pikareskních próz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/>
              <a:t>vyobrazena třicetiletá válka (krutost, strach, úpadek morálky ve společnosti)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vytvořil </a:t>
            </a:r>
            <a:r>
              <a:rPr lang="cs-CZ" b="1" dirty="0" smtClean="0">
                <a:solidFill>
                  <a:srgbClr val="0070C0"/>
                </a:solidFill>
              </a:rPr>
              <a:t>nesmrtelné typy mazaných prostých lidí, kteří se protloukají životem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err="1" smtClean="0">
                <a:solidFill>
                  <a:srgbClr val="C00000"/>
                </a:solidFill>
              </a:rPr>
              <a:t>picaro</a:t>
            </a:r>
            <a:r>
              <a:rPr lang="cs-CZ" b="1" dirty="0" smtClean="0"/>
              <a:t> – </a:t>
            </a:r>
            <a:r>
              <a:rPr lang="cs-CZ" b="1" dirty="0" err="1" smtClean="0">
                <a:solidFill>
                  <a:srgbClr val="0070C0"/>
                </a:solidFill>
              </a:rPr>
              <a:t>darebák</a:t>
            </a:r>
            <a:r>
              <a:rPr lang="cs-CZ" b="1" dirty="0" smtClean="0">
                <a:solidFill>
                  <a:srgbClr val="0070C0"/>
                </a:solidFill>
              </a:rPr>
              <a:t>, </a:t>
            </a:r>
            <a:r>
              <a:rPr lang="cs-CZ" b="1" dirty="0" err="1" smtClean="0">
                <a:solidFill>
                  <a:srgbClr val="0070C0"/>
                </a:solidFill>
              </a:rPr>
              <a:t>šejdíř</a:t>
            </a:r>
            <a:r>
              <a:rPr lang="cs-CZ" b="1" dirty="0" smtClean="0">
                <a:solidFill>
                  <a:srgbClr val="0070C0"/>
                </a:solidFill>
              </a:rPr>
              <a:t>, filuta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b="1" dirty="0" smtClean="0">
                <a:solidFill>
                  <a:srgbClr val="0070C0"/>
                </a:solidFill>
              </a:rPr>
              <a:t>sociálně kritické prvky </a:t>
            </a:r>
            <a:r>
              <a:rPr lang="cs-CZ" dirty="0" smtClean="0"/>
              <a:t>- </a:t>
            </a:r>
            <a:r>
              <a:rPr lang="cs-CZ" b="1" dirty="0" err="1" smtClean="0"/>
              <a:t>pikaro</a:t>
            </a:r>
            <a:r>
              <a:rPr lang="cs-CZ" b="1" dirty="0" smtClean="0"/>
              <a:t> nemůže zlepšit své postavení poctivou prací, proto si pomáhá podvody, krádežemi…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GRIMMELSHAUSEN – DOBRODRUŽNÝ 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SIMPLICIUS SIMPLICISSIMUS </a:t>
            </a:r>
            <a:r>
              <a:rPr lang="cs-CZ" b="1" dirty="0" smtClean="0"/>
              <a:t>(1668)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400" dirty="0" smtClean="0"/>
              <a:t>do češtiny někdy překládáno jako </a:t>
            </a:r>
            <a:r>
              <a:rPr lang="cs-CZ" sz="3400" b="1" dirty="0" smtClean="0">
                <a:solidFill>
                  <a:srgbClr val="C00000"/>
                </a:solidFill>
              </a:rPr>
              <a:t>Nejprostší Prostoduchý</a:t>
            </a:r>
          </a:p>
          <a:p>
            <a:r>
              <a:rPr lang="cs-CZ" sz="3400" b="1" dirty="0" smtClean="0">
                <a:solidFill>
                  <a:srgbClr val="0070C0"/>
                </a:solidFill>
              </a:rPr>
              <a:t>částečně autobiografický román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 </a:t>
            </a:r>
            <a:r>
              <a:rPr lang="cs-CZ" sz="3400" b="1" dirty="0" smtClean="0"/>
              <a:t>hlavní hrdina </a:t>
            </a:r>
            <a:r>
              <a:rPr lang="cs-CZ" sz="3400" dirty="0" smtClean="0"/>
              <a:t>– </a:t>
            </a:r>
            <a:r>
              <a:rPr lang="cs-CZ" sz="3400" b="1" dirty="0" smtClean="0">
                <a:solidFill>
                  <a:srgbClr val="0070C0"/>
                </a:solidFill>
              </a:rPr>
              <a:t>chudý a nevzdělaný </a:t>
            </a:r>
            <a:r>
              <a:rPr lang="cs-CZ" sz="3400" b="1" dirty="0" err="1" smtClean="0">
                <a:solidFill>
                  <a:srgbClr val="0070C0"/>
                </a:solidFill>
              </a:rPr>
              <a:t>Simplicius</a:t>
            </a:r>
            <a:r>
              <a:rPr lang="cs-CZ" sz="3400" b="1" dirty="0" smtClean="0">
                <a:solidFill>
                  <a:srgbClr val="0070C0"/>
                </a:solidFill>
              </a:rPr>
              <a:t> je žoldáky připraven o rodinu a musí se protloukat světem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 </a:t>
            </a:r>
            <a:r>
              <a:rPr lang="cs-CZ" sz="3400" b="1" dirty="0" smtClean="0"/>
              <a:t>vychován zbožným poustevníkem</a:t>
            </a:r>
            <a:r>
              <a:rPr lang="cs-CZ" sz="3400" dirty="0" smtClean="0"/>
              <a:t>, po jeho smrti </a:t>
            </a:r>
            <a:r>
              <a:rPr lang="cs-CZ" sz="3400" b="1" dirty="0" smtClean="0"/>
              <a:t>prochází válčící Evropou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 svou pílí se vypracuje a získá i jisté bohatství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>
                <a:solidFill>
                  <a:srgbClr val="0070C0"/>
                </a:solidFill>
              </a:rPr>
              <a:t> </a:t>
            </a:r>
            <a:r>
              <a:rPr lang="cs-CZ" sz="3400" b="1" dirty="0" smtClean="0">
                <a:solidFill>
                  <a:srgbClr val="0070C0"/>
                </a:solidFill>
              </a:rPr>
              <a:t>je znechucen společností – nalézá útěchu v životě poustevníka na pustém ostrově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GRIMMELSHAUSEN – DOBRODRUŽNÝ 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SIMPLICIUS SIMPLICISSIMUS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dílo napsáno s notnou dávkou </a:t>
            </a:r>
            <a:r>
              <a:rPr lang="cs-CZ" sz="3600" b="1" dirty="0" smtClean="0">
                <a:solidFill>
                  <a:srgbClr val="C00000"/>
                </a:solidFill>
              </a:rPr>
              <a:t>humoru i se smyslem pro drsnou realitu</a:t>
            </a:r>
          </a:p>
          <a:p>
            <a:r>
              <a:rPr lang="cs-CZ" sz="3400" b="1" dirty="0" err="1" smtClean="0">
                <a:solidFill>
                  <a:srgbClr val="0070C0"/>
                </a:solidFill>
              </a:rPr>
              <a:t>Simpliciův</a:t>
            </a:r>
            <a:r>
              <a:rPr lang="cs-CZ" sz="3400" b="1" dirty="0" smtClean="0">
                <a:solidFill>
                  <a:srgbClr val="0070C0"/>
                </a:solidFill>
              </a:rPr>
              <a:t> útěk ze společnosti do samoty je typickým motivem pro barokní literaturu</a:t>
            </a:r>
          </a:p>
          <a:p>
            <a:r>
              <a:rPr lang="cs-CZ" sz="3400" dirty="0" smtClean="0"/>
              <a:t>v románu jsou </a:t>
            </a:r>
            <a:r>
              <a:rPr lang="cs-CZ" sz="3400" b="1" dirty="0" smtClean="0">
                <a:solidFill>
                  <a:srgbClr val="C00000"/>
                </a:solidFill>
              </a:rPr>
              <a:t>alegorické epizody, </a:t>
            </a:r>
            <a:r>
              <a:rPr lang="cs-CZ" sz="3400" b="1" dirty="0" err="1" smtClean="0">
                <a:solidFill>
                  <a:srgbClr val="C00000"/>
                </a:solidFill>
              </a:rPr>
              <a:t>filozoficko</a:t>
            </a:r>
            <a:r>
              <a:rPr lang="cs-CZ" sz="3400" b="1" dirty="0" smtClean="0">
                <a:solidFill>
                  <a:srgbClr val="C00000"/>
                </a:solidFill>
              </a:rPr>
              <a:t>-moralizující úvahy, odkazy na bibli a antické autory</a:t>
            </a:r>
            <a:endParaRPr lang="cs-CZ" sz="3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BAROKO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LITERÁRNĚ-HISTORICKÝ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900" b="1" dirty="0">
                <a:solidFill>
                  <a:srgbClr val="C00000"/>
                </a:solidFill>
              </a:rPr>
              <a:t>Třicetiletá válka (1618 – 1648)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sz="3500" b="1" dirty="0">
                <a:solidFill>
                  <a:srgbClr val="0070C0"/>
                </a:solidFill>
              </a:rPr>
              <a:t>začala v Čechách jako pro Evropu poměrně nevýznamný střet katolických vládců (Habsburků) a českých protestantských stavů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/>
              <a:t> impulsem bylo </a:t>
            </a:r>
            <a:r>
              <a:rPr lang="cs-CZ" sz="3500" b="1" dirty="0"/>
              <a:t>české stavovské povstání proti habsburskému císaři Ferdinandu II.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/>
              <a:t> </a:t>
            </a:r>
            <a:r>
              <a:rPr lang="cs-CZ" sz="3500" b="1" dirty="0"/>
              <a:t>ukončena byla tzv. </a:t>
            </a:r>
            <a:r>
              <a:rPr lang="cs-CZ" sz="3500" b="1" dirty="0">
                <a:solidFill>
                  <a:srgbClr val="C00000"/>
                </a:solidFill>
              </a:rPr>
              <a:t>vestfálským mírem</a:t>
            </a:r>
          </a:p>
          <a:p>
            <a:pPr>
              <a:buFont typeface="Wingdings" pitchFamily="2" charset="2"/>
              <a:buChar char="Ø"/>
            </a:pPr>
            <a:r>
              <a:rPr lang="cs-CZ" sz="3500" dirty="0"/>
              <a:t> </a:t>
            </a:r>
            <a:r>
              <a:rPr lang="cs-CZ" sz="3500" b="1" dirty="0"/>
              <a:t>do té doby největší a nejkrvavější válečný konflikt v evropských dějinách</a:t>
            </a:r>
          </a:p>
          <a:p>
            <a:pPr>
              <a:buNone/>
            </a:pPr>
            <a:endParaRPr lang="cs-CZ" dirty="0"/>
          </a:p>
          <a:p>
            <a:r>
              <a:rPr lang="cs-CZ" sz="3400" b="1" dirty="0"/>
              <a:t>Baroko</a:t>
            </a:r>
            <a:r>
              <a:rPr lang="cs-CZ" sz="3400" dirty="0"/>
              <a:t> – období </a:t>
            </a:r>
            <a:r>
              <a:rPr lang="cs-CZ" sz="3400" b="1" dirty="0">
                <a:solidFill>
                  <a:srgbClr val="0070C0"/>
                </a:solidFill>
              </a:rPr>
              <a:t>absolutistických monarchií </a:t>
            </a:r>
            <a:r>
              <a:rPr lang="cs-CZ" sz="3400" dirty="0"/>
              <a:t>s neomezenou mocí panovníka (např. Francie – Ludvík XIV.)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ZNAKY BAROKNÍ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nedůvěra v rozum, absolutizace víry</a:t>
            </a:r>
          </a:p>
          <a:p>
            <a:r>
              <a:rPr lang="cs-CZ" b="1" dirty="0">
                <a:solidFill>
                  <a:srgbClr val="0070C0"/>
                </a:solidFill>
              </a:rPr>
              <a:t>zklamání a pocit nejistoty </a:t>
            </a:r>
            <a:r>
              <a:rPr lang="cs-CZ" dirty="0"/>
              <a:t>– lidé to řeší </a:t>
            </a:r>
            <a:r>
              <a:rPr lang="cs-CZ" b="1" dirty="0"/>
              <a:t>ponořením se do svého nitra a upnutím se k Bohu</a:t>
            </a:r>
          </a:p>
          <a:p>
            <a:r>
              <a:rPr lang="cs-CZ" b="1" dirty="0">
                <a:solidFill>
                  <a:srgbClr val="0070C0"/>
                </a:solidFill>
              </a:rPr>
              <a:t>pocit bezmocnosti, utrpení, bolesti </a:t>
            </a:r>
            <a:r>
              <a:rPr lang="cs-CZ" dirty="0"/>
              <a:t>(období válek, třicetiletá válka 1618 – 1648)</a:t>
            </a:r>
          </a:p>
          <a:p>
            <a:r>
              <a:rPr lang="cs-CZ" b="1" dirty="0">
                <a:solidFill>
                  <a:srgbClr val="0070C0"/>
                </a:solidFill>
              </a:rPr>
              <a:t>monumentalita – snaha ohromit</a:t>
            </a:r>
          </a:p>
          <a:p>
            <a:r>
              <a:rPr lang="cs-CZ" b="1" dirty="0">
                <a:solidFill>
                  <a:srgbClr val="0070C0"/>
                </a:solidFill>
              </a:rPr>
              <a:t>důraz na citovost</a:t>
            </a:r>
          </a:p>
          <a:p>
            <a:r>
              <a:rPr lang="cs-CZ" b="1" dirty="0">
                <a:solidFill>
                  <a:srgbClr val="0070C0"/>
                </a:solidFill>
              </a:rPr>
              <a:t>zásada kontrastu </a:t>
            </a:r>
            <a:r>
              <a:rPr lang="cs-CZ" dirty="0"/>
              <a:t>– </a:t>
            </a:r>
            <a:r>
              <a:rPr lang="cs-CZ" b="1" dirty="0"/>
              <a:t>krutý ďábel x milostivý Bůh, hrůzy válek x nadpozemský ráj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ZNAKY BAROKNÍ LITERATURY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hyperbolizace negativních jevů</a:t>
            </a:r>
          </a:p>
          <a:p>
            <a:r>
              <a:rPr lang="cs-CZ" b="1" dirty="0">
                <a:solidFill>
                  <a:srgbClr val="0070C0"/>
                </a:solidFill>
              </a:rPr>
              <a:t>duchovno a mysticismus</a:t>
            </a:r>
          </a:p>
          <a:p>
            <a:r>
              <a:rPr lang="cs-CZ" b="1" dirty="0">
                <a:solidFill>
                  <a:srgbClr val="0070C0"/>
                </a:solidFill>
              </a:rPr>
              <a:t>naturalistická konkrétnost</a:t>
            </a:r>
          </a:p>
          <a:p>
            <a:r>
              <a:rPr lang="cs-CZ" b="1" dirty="0">
                <a:solidFill>
                  <a:srgbClr val="0070C0"/>
                </a:solidFill>
              </a:rPr>
              <a:t>vnitřní napětí, krize veškerých životních jistot</a:t>
            </a:r>
          </a:p>
          <a:p>
            <a:r>
              <a:rPr lang="cs-CZ" b="1" dirty="0">
                <a:solidFill>
                  <a:srgbClr val="0070C0"/>
                </a:solidFill>
              </a:rPr>
              <a:t>patos </a:t>
            </a:r>
            <a:r>
              <a:rPr lang="cs-CZ" dirty="0"/>
              <a:t>(působivá gesta, citově nabité metafory, povznesený jazyk)</a:t>
            </a:r>
          </a:p>
          <a:p>
            <a:r>
              <a:rPr lang="cs-CZ" b="1" dirty="0">
                <a:solidFill>
                  <a:srgbClr val="0070C0"/>
                </a:solidFill>
              </a:rPr>
              <a:t>nadsázka</a:t>
            </a:r>
          </a:p>
          <a:p>
            <a:r>
              <a:rPr lang="cs-CZ" b="1" dirty="0">
                <a:solidFill>
                  <a:srgbClr val="0070C0"/>
                </a:solidFill>
              </a:rPr>
              <a:t>odklon od přírody, zaměření na vlastní nitro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ŽÁNRY BAROKNÍ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legenda</a:t>
            </a:r>
          </a:p>
          <a:p>
            <a:r>
              <a:rPr lang="cs-CZ" b="1" dirty="0">
                <a:solidFill>
                  <a:srgbClr val="C00000"/>
                </a:solidFill>
              </a:rPr>
              <a:t>duchovní píseň</a:t>
            </a:r>
          </a:p>
          <a:p>
            <a:r>
              <a:rPr lang="cs-CZ" b="1" dirty="0">
                <a:solidFill>
                  <a:srgbClr val="C00000"/>
                </a:solidFill>
              </a:rPr>
              <a:t>traktát</a:t>
            </a:r>
            <a:r>
              <a:rPr lang="cs-CZ" dirty="0"/>
              <a:t> (šíří náboženské nebo politické ideje)</a:t>
            </a:r>
            <a:endParaRPr lang="cs-CZ" b="1" dirty="0">
              <a:solidFill>
                <a:srgbClr val="C00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epos</a:t>
            </a:r>
          </a:p>
          <a:p>
            <a:r>
              <a:rPr lang="cs-CZ" b="1" dirty="0">
                <a:solidFill>
                  <a:srgbClr val="C00000"/>
                </a:solidFill>
              </a:rPr>
              <a:t>reflexivní lyrika </a:t>
            </a:r>
            <a:r>
              <a:rPr lang="cs-CZ" dirty="0"/>
              <a:t>(úvahová lyrika o smyslu života)</a:t>
            </a:r>
            <a:endParaRPr lang="cs-CZ" b="1" dirty="0">
              <a:solidFill>
                <a:srgbClr val="C00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kancionály </a:t>
            </a:r>
            <a:r>
              <a:rPr lang="cs-CZ" dirty="0"/>
              <a:t>(duchovní písně určené pro zpěv v kostele)</a:t>
            </a:r>
          </a:p>
          <a:p>
            <a:r>
              <a:rPr lang="cs-CZ" b="1" dirty="0">
                <a:solidFill>
                  <a:srgbClr val="C00000"/>
                </a:solidFill>
              </a:rPr>
              <a:t>postily</a:t>
            </a:r>
            <a:r>
              <a:rPr lang="cs-CZ" dirty="0"/>
              <a:t> (výklad liturgických textů)</a:t>
            </a:r>
          </a:p>
          <a:p>
            <a:r>
              <a:rPr lang="cs-CZ" b="1" dirty="0">
                <a:solidFill>
                  <a:srgbClr val="C00000"/>
                </a:solidFill>
              </a:rPr>
              <a:t>latinské školní hry, </a:t>
            </a:r>
            <a:r>
              <a:rPr lang="cs-CZ" b="1" dirty="0" err="1">
                <a:solidFill>
                  <a:srgbClr val="C00000"/>
                </a:solidFill>
              </a:rPr>
              <a:t>commedia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dell</a:t>
            </a:r>
            <a:r>
              <a:rPr lang="cs-CZ" b="1" dirty="0">
                <a:solidFill>
                  <a:srgbClr val="C00000"/>
                </a:solidFill>
              </a:rPr>
              <a:t>´</a:t>
            </a:r>
            <a:r>
              <a:rPr lang="cs-CZ" b="1" dirty="0" err="1">
                <a:solidFill>
                  <a:srgbClr val="C00000"/>
                </a:solidFill>
              </a:rPr>
              <a:t>arte</a:t>
            </a:r>
            <a:endParaRPr lang="cs-CZ" b="1" dirty="0">
              <a:solidFill>
                <a:srgbClr val="C00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alegorie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ALEGORIE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alegorie – jinotaj (mluvit jinak – obrazně)</a:t>
            </a:r>
          </a:p>
          <a:p>
            <a:pPr>
              <a:buFont typeface="Wingdings" pitchFamily="2" charset="2"/>
              <a:buChar char="Ø"/>
            </a:pPr>
            <a:r>
              <a:rPr lang="cs-CZ" b="1" dirty="0">
                <a:solidFill>
                  <a:srgbClr val="0070C0"/>
                </a:solidFill>
              </a:rPr>
              <a:t> nepřímo vyjadřuje děje, vlastnosti lidí nebo abstraktní pojmy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kromě doslovného významu </a:t>
            </a:r>
            <a:r>
              <a:rPr lang="cs-CZ" b="1" dirty="0">
                <a:solidFill>
                  <a:srgbClr val="0070C0"/>
                </a:solidFill>
              </a:rPr>
              <a:t>má i význam druhý</a:t>
            </a:r>
            <a:r>
              <a:rPr lang="cs-CZ" dirty="0"/>
              <a:t> – </a:t>
            </a:r>
            <a:r>
              <a:rPr lang="cs-CZ" b="1" dirty="0">
                <a:solidFill>
                  <a:srgbClr val="0070C0"/>
                </a:solidFill>
              </a:rPr>
              <a:t>přenesený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b="1" dirty="0">
                <a:solidFill>
                  <a:srgbClr val="0070C0"/>
                </a:solidFill>
              </a:rPr>
              <a:t>představuje způsob nepřímého zobrazení obsahů </a:t>
            </a:r>
            <a:r>
              <a:rPr lang="cs-CZ" b="1" dirty="0"/>
              <a:t>(myšlenek nebo věcí), </a:t>
            </a:r>
            <a:r>
              <a:rPr lang="cs-CZ" b="1" dirty="0">
                <a:solidFill>
                  <a:srgbClr val="0070C0"/>
                </a:solidFill>
              </a:rPr>
              <a:t>které nemohou, nemají nebo nesmějí být z nějakého důvodu vyjádřeny přímo </a:t>
            </a:r>
            <a:r>
              <a:rPr lang="cs-CZ" dirty="0"/>
              <a:t>(i sochy – např. Matyáš Braun – neřest x ctnost)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COMMEDIA DELL´ARTE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lidové, ale profesionální divadlo</a:t>
            </a:r>
          </a:p>
          <a:p>
            <a:r>
              <a:rPr lang="cs-CZ" dirty="0"/>
              <a:t>vznik – </a:t>
            </a:r>
            <a:r>
              <a:rPr lang="cs-CZ" b="1" dirty="0">
                <a:solidFill>
                  <a:srgbClr val="C00000"/>
                </a:solidFill>
              </a:rPr>
              <a:t>Itálie 2. </a:t>
            </a:r>
            <a:r>
              <a:rPr lang="cs-CZ" b="1" dirty="0" err="1">
                <a:solidFill>
                  <a:srgbClr val="C00000"/>
                </a:solidFill>
              </a:rPr>
              <a:t>pol</a:t>
            </a:r>
            <a:r>
              <a:rPr lang="cs-CZ" b="1" dirty="0">
                <a:solidFill>
                  <a:srgbClr val="C00000"/>
                </a:solidFill>
              </a:rPr>
              <a:t>. 16. st. </a:t>
            </a:r>
            <a:r>
              <a:rPr lang="cs-CZ" dirty="0"/>
              <a:t>(zánik v 18. st.)</a:t>
            </a:r>
          </a:p>
          <a:p>
            <a:r>
              <a:rPr lang="cs-CZ" b="1" dirty="0">
                <a:solidFill>
                  <a:srgbClr val="0070C0"/>
                </a:solidFill>
              </a:rPr>
              <a:t>herci neměli k dispozici psaný text, ale jen stručný scénář s dějovou kostrou a seznamem postav ustálených typů</a:t>
            </a:r>
          </a:p>
          <a:p>
            <a:r>
              <a:rPr lang="cs-CZ" dirty="0"/>
              <a:t>největší ohlas ve Francii</a:t>
            </a:r>
          </a:p>
          <a:p>
            <a:r>
              <a:rPr lang="cs-CZ" b="1" dirty="0"/>
              <a:t>dnes – avantgardní divadla, cirkusy, pantomima…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1895</Words>
  <Application>Microsoft Office PowerPoint</Application>
  <PresentationFormat>Předvádění na obrazovce (4:3)</PresentationFormat>
  <Paragraphs>213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Wingdings</vt:lpstr>
      <vt:lpstr>Motiv sady Office</vt:lpstr>
      <vt:lpstr>BAROKO V EVROPĚ</vt:lpstr>
      <vt:lpstr> BAROKO </vt:lpstr>
      <vt:lpstr>BAROKO LITERÁRNĚ-HISTORICKÝ KONTEXT</vt:lpstr>
      <vt:lpstr>BAROKO LITERÁRNĚ-HISTORICKÝ KONTEXT</vt:lpstr>
      <vt:lpstr>ZNAKY BAROKNÍ LITERATURY</vt:lpstr>
      <vt:lpstr>ZNAKY BAROKNÍ LITERATURY</vt:lpstr>
      <vt:lpstr>ŽÁNRY BAROKNÍ LITERATURY</vt:lpstr>
      <vt:lpstr>ALEGORIE</vt:lpstr>
      <vt:lpstr>COMMEDIA DELL´ARTE</vt:lpstr>
      <vt:lpstr>BAROKO - MALÍŘSTVÍ</vt:lpstr>
      <vt:lpstr>BAROKO - STAVITELSTVÍ</vt:lpstr>
      <vt:lpstr>BAROKO - HUDBA</vt:lpstr>
      <vt:lpstr>BAROKO - SOCHAŘSTVÍ</vt:lpstr>
      <vt:lpstr>BAROKO - ROKOKO</vt:lpstr>
      <vt:lpstr>ITALSKÉ BAROKO TORQUATO TASSO (1544 – 1595)</vt:lpstr>
      <vt:lpstr>TORQUATO TASSO (torkvádo taso) DÍLO</vt:lpstr>
      <vt:lpstr>TORQUATO TASSO OSVOBOZENÝ JERUZALÉM (1575)</vt:lpstr>
      <vt:lpstr>TORQUATO TASSO OSVOBOZENÝ JERUZALÉM (1575)</vt:lpstr>
      <vt:lpstr>ŠPANĚLSKÁ LITERATURA</vt:lpstr>
      <vt:lpstr>ŠPANĚLSKÉ BAROKO PEDRO CALDERÓN DE LA BARCA</vt:lpstr>
      <vt:lpstr>PEDRO CALDERÓN DE LA BARCA</vt:lpstr>
      <vt:lpstr>  PEDRO CALDERÓN DE LA BARCA SOUDCE ZALAMEJSKÝ (1651)  </vt:lpstr>
      <vt:lpstr>PEDRO CALDERÓN DE LA BARCA ŽIVOT JE SEN (1635)</vt:lpstr>
      <vt:lpstr>ANGLICKÉ BAROKO JOHN MILTON (1608 – 1674)</vt:lpstr>
      <vt:lpstr>JOHN MILTON (1608 – 1674)</vt:lpstr>
      <vt:lpstr>JOHN MILTON (1608 – 1674)</vt:lpstr>
      <vt:lpstr>JOHN MILTON ZTRACENÝ RÁJ (1667)</vt:lpstr>
      <vt:lpstr>JOHN MILTON ZTRACENÝ RÁJ (1667)</vt:lpstr>
      <vt:lpstr>JOHN MILTON ROZVODOVÉ TRAKTÁTY</vt:lpstr>
      <vt:lpstr>      NĚMECKÉ BAROKO - Hans Jakob     Christoffel von GRIMMELSHAUSEN           </vt:lpstr>
      <vt:lpstr>Hans Jakob  Christoffel von GRIMMELSHAUSEN</vt:lpstr>
      <vt:lpstr>GRIMMELSHAUSEN – DOBRODRUŽNÝ  SIMPLICIUS SIMPLICISSIMUS (1668)</vt:lpstr>
      <vt:lpstr>GRIMMELSHAUSEN – DOBRODRUŽNÝ  SIMPLICIUS SIMPLICISSIMUS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BAROKO V EVROPĚ</dc:title>
  <dc:creator>yvett</dc:creator>
  <cp:lastModifiedBy>Profesor</cp:lastModifiedBy>
  <cp:revision>49</cp:revision>
  <dcterms:created xsi:type="dcterms:W3CDTF">2023-04-25T20:22:46Z</dcterms:created>
  <dcterms:modified xsi:type="dcterms:W3CDTF">2023-05-05T07:43:04Z</dcterms:modified>
</cp:coreProperties>
</file>