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7D58"/>
    <a:srgbClr val="7D07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6B38-8DEB-4E8C-86DF-98A1C065C4D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878-5413-4F52-8540-A92A07609E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6B38-8DEB-4E8C-86DF-98A1C065C4D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878-5413-4F52-8540-A92A07609E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6B38-8DEB-4E8C-86DF-98A1C065C4D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878-5413-4F52-8540-A92A07609E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6B38-8DEB-4E8C-86DF-98A1C065C4D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878-5413-4F52-8540-A92A07609E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6B38-8DEB-4E8C-86DF-98A1C065C4D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878-5413-4F52-8540-A92A07609E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6B38-8DEB-4E8C-86DF-98A1C065C4D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878-5413-4F52-8540-A92A07609E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6B38-8DEB-4E8C-86DF-98A1C065C4D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878-5413-4F52-8540-A92A07609E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6B38-8DEB-4E8C-86DF-98A1C065C4D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878-5413-4F52-8540-A92A07609E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6B38-8DEB-4E8C-86DF-98A1C065C4D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878-5413-4F52-8540-A92A07609E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6B38-8DEB-4E8C-86DF-98A1C065C4D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878-5413-4F52-8540-A92A07609E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A6B38-8DEB-4E8C-86DF-98A1C065C4D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878-5413-4F52-8540-A92A07609E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A6B38-8DEB-4E8C-86DF-98A1C065C4D2}" type="datetimeFigureOut">
              <a:rPr lang="cs-CZ" smtClean="0"/>
              <a:pPr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2B878-5413-4F52-8540-A92A07609E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POPIS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71876"/>
            <a:ext cx="6400800" cy="235745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4000" b="1" dirty="0">
                <a:solidFill>
                  <a:srgbClr val="077D58"/>
                </a:solidFill>
              </a:rPr>
              <a:t> </a:t>
            </a:r>
            <a:r>
              <a:rPr lang="cs-CZ" sz="4000" b="1" dirty="0" smtClean="0">
                <a:solidFill>
                  <a:srgbClr val="077D58"/>
                </a:solidFill>
              </a:rPr>
              <a:t>PROSTÝ</a:t>
            </a:r>
          </a:p>
          <a:p>
            <a:pPr>
              <a:buFont typeface="Arial" pitchFamily="34" charset="0"/>
              <a:buChar char="•"/>
            </a:pPr>
            <a:r>
              <a:rPr lang="cs-CZ" sz="4000" b="1" dirty="0">
                <a:solidFill>
                  <a:srgbClr val="002060"/>
                </a:solidFill>
              </a:rPr>
              <a:t> </a:t>
            </a:r>
            <a:r>
              <a:rPr lang="cs-CZ" sz="4000" b="1" dirty="0" smtClean="0">
                <a:solidFill>
                  <a:srgbClr val="002060"/>
                </a:solidFill>
              </a:rPr>
              <a:t>ODBORNÝ</a:t>
            </a:r>
            <a:endParaRPr lang="cs-CZ" sz="4000" b="1" dirty="0" smtClean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4000" b="1" dirty="0">
                <a:solidFill>
                  <a:srgbClr val="C00000"/>
                </a:solidFill>
              </a:rPr>
              <a:t> </a:t>
            </a:r>
            <a:r>
              <a:rPr lang="cs-CZ" sz="4000" b="1" dirty="0" smtClean="0">
                <a:solidFill>
                  <a:srgbClr val="C00000"/>
                </a:solidFill>
              </a:rPr>
              <a:t>UMĚLECKÝ</a:t>
            </a:r>
            <a:endParaRPr lang="cs-CZ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POPIS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700" b="1" dirty="0" smtClean="0">
                <a:solidFill>
                  <a:srgbClr val="FF0000"/>
                </a:solidFill>
              </a:rPr>
              <a:t>POPIS STATICKÝ </a:t>
            </a:r>
            <a:r>
              <a:rPr lang="cs-CZ" sz="3700" dirty="0" smtClean="0"/>
              <a:t>– </a:t>
            </a:r>
            <a:r>
              <a:rPr lang="cs-CZ" sz="3700" b="1" dirty="0" smtClean="0"/>
              <a:t>např. popis předmětu</a:t>
            </a:r>
          </a:p>
          <a:p>
            <a:r>
              <a:rPr lang="cs-CZ" sz="3700" b="1" dirty="0" smtClean="0">
                <a:solidFill>
                  <a:srgbClr val="FF0000"/>
                </a:solidFill>
              </a:rPr>
              <a:t>POPIS DYNAMICKÝ </a:t>
            </a:r>
            <a:r>
              <a:rPr lang="cs-CZ" sz="3700" dirty="0" smtClean="0"/>
              <a:t>– </a:t>
            </a:r>
            <a:r>
              <a:rPr lang="cs-CZ" sz="3700" b="1" dirty="0" smtClean="0">
                <a:solidFill>
                  <a:srgbClr val="0070C0"/>
                </a:solidFill>
              </a:rPr>
              <a:t>popis děje </a:t>
            </a:r>
            <a:r>
              <a:rPr lang="cs-CZ" sz="3700" b="1" dirty="0" smtClean="0"/>
              <a:t>– např. pracovní postup</a:t>
            </a:r>
          </a:p>
          <a:p>
            <a:r>
              <a:rPr lang="cs-CZ" sz="3700" b="1" dirty="0" smtClean="0">
                <a:solidFill>
                  <a:srgbClr val="FF0000"/>
                </a:solidFill>
              </a:rPr>
              <a:t>POPIS ODBORNÝ </a:t>
            </a:r>
            <a:r>
              <a:rPr lang="cs-CZ" sz="3700" dirty="0" smtClean="0"/>
              <a:t>– </a:t>
            </a:r>
            <a:r>
              <a:rPr lang="cs-CZ" sz="3700" b="1" dirty="0" smtClean="0">
                <a:solidFill>
                  <a:srgbClr val="0070C0"/>
                </a:solidFill>
              </a:rPr>
              <a:t>snaha o přesnost</a:t>
            </a:r>
            <a:r>
              <a:rPr lang="cs-CZ" sz="3700" dirty="0" smtClean="0"/>
              <a:t>, </a:t>
            </a:r>
            <a:r>
              <a:rPr lang="cs-CZ" sz="3700" b="1" dirty="0" smtClean="0"/>
              <a:t>např. odborný popis možností a funkcí nových mobilních telefonů</a:t>
            </a:r>
          </a:p>
          <a:p>
            <a:r>
              <a:rPr lang="cs-CZ" sz="3700" b="1" dirty="0" smtClean="0">
                <a:solidFill>
                  <a:srgbClr val="FF0000"/>
                </a:solidFill>
              </a:rPr>
              <a:t>POPIS UMĚLECKÝ </a:t>
            </a:r>
            <a:r>
              <a:rPr lang="cs-CZ" sz="3700" dirty="0" smtClean="0"/>
              <a:t>– </a:t>
            </a:r>
            <a:r>
              <a:rPr lang="cs-CZ" sz="3700" b="1" dirty="0" smtClean="0">
                <a:solidFill>
                  <a:srgbClr val="0070C0"/>
                </a:solidFill>
              </a:rPr>
              <a:t>líčení </a:t>
            </a:r>
            <a:endParaRPr lang="cs-CZ" sz="37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POPIS PROSTÝ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900" b="1" dirty="0" smtClean="0"/>
              <a:t>funkční styl </a:t>
            </a:r>
            <a:r>
              <a:rPr lang="cs-CZ" sz="3900" dirty="0" smtClean="0"/>
              <a:t>– </a:t>
            </a:r>
            <a:r>
              <a:rPr lang="cs-CZ" sz="3900" b="1" dirty="0" err="1" smtClean="0">
                <a:solidFill>
                  <a:srgbClr val="C00000"/>
                </a:solidFill>
              </a:rPr>
              <a:t>prostěsdělovací</a:t>
            </a:r>
            <a:endParaRPr lang="cs-CZ" sz="3900" b="1" dirty="0" smtClean="0">
              <a:solidFill>
                <a:srgbClr val="C00000"/>
              </a:solidFill>
            </a:endParaRPr>
          </a:p>
          <a:p>
            <a:r>
              <a:rPr lang="cs-CZ" sz="3900" b="1" dirty="0"/>
              <a:t>s</a:t>
            </a:r>
            <a:r>
              <a:rPr lang="cs-CZ" sz="3900" b="1" dirty="0" smtClean="0"/>
              <a:t>lohový postup </a:t>
            </a:r>
            <a:r>
              <a:rPr lang="cs-CZ" sz="3900" dirty="0" smtClean="0"/>
              <a:t>– </a:t>
            </a:r>
            <a:r>
              <a:rPr lang="cs-CZ" sz="3900" b="1" dirty="0" smtClean="0">
                <a:solidFill>
                  <a:srgbClr val="C00000"/>
                </a:solidFill>
              </a:rPr>
              <a:t>popisný</a:t>
            </a:r>
          </a:p>
          <a:p>
            <a:r>
              <a:rPr lang="cs-CZ" sz="3900" b="1" dirty="0"/>
              <a:t>p</a:t>
            </a:r>
            <a:r>
              <a:rPr lang="cs-CZ" sz="3900" b="1" dirty="0" smtClean="0"/>
              <a:t>ředmět popisu</a:t>
            </a:r>
          </a:p>
          <a:p>
            <a:pPr>
              <a:buFont typeface="Wingdings" pitchFamily="2" charset="2"/>
              <a:buChar char="Ø"/>
            </a:pPr>
            <a:r>
              <a:rPr lang="cs-CZ" sz="3900" b="1" dirty="0">
                <a:solidFill>
                  <a:srgbClr val="0070C0"/>
                </a:solidFill>
              </a:rPr>
              <a:t> </a:t>
            </a:r>
            <a:r>
              <a:rPr lang="cs-CZ" sz="3900" b="1" dirty="0" smtClean="0">
                <a:solidFill>
                  <a:srgbClr val="0070C0"/>
                </a:solidFill>
              </a:rPr>
              <a:t>osoba, zvíře, věc, činnost, přírodní jev, konkrétní místo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600" b="1" dirty="0"/>
              <a:t>c</a:t>
            </a:r>
            <a:r>
              <a:rPr lang="cs-CZ" sz="3600" b="1" dirty="0" smtClean="0"/>
              <a:t>íl</a:t>
            </a:r>
            <a:r>
              <a:rPr lang="cs-CZ" sz="36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3600" b="1" dirty="0">
                <a:solidFill>
                  <a:srgbClr val="0070C0"/>
                </a:solidFill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</a:rPr>
              <a:t>adresát na základě popisu získá </a:t>
            </a:r>
            <a:r>
              <a:rPr lang="cs-CZ" sz="3600" b="1" dirty="0" smtClean="0">
                <a:solidFill>
                  <a:srgbClr val="C00000"/>
                </a:solidFill>
              </a:rPr>
              <a:t>přesnou představu </a:t>
            </a:r>
            <a:r>
              <a:rPr lang="cs-CZ" sz="3600" b="1" dirty="0" smtClean="0">
                <a:solidFill>
                  <a:srgbClr val="0070C0"/>
                </a:solidFill>
              </a:rPr>
              <a:t>o objektu nebo události určené v zadání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POPIS PROSTÝ - KOMPOZICE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4300" b="1" dirty="0">
                <a:solidFill>
                  <a:srgbClr val="C00000"/>
                </a:solidFill>
              </a:rPr>
              <a:t>v</a:t>
            </a:r>
            <a:r>
              <a:rPr lang="cs-CZ" sz="4300" b="1" dirty="0" smtClean="0">
                <a:solidFill>
                  <a:srgbClr val="C00000"/>
                </a:solidFill>
              </a:rPr>
              <a:t>yznačuje se řádem, logikou a systémem</a:t>
            </a:r>
          </a:p>
          <a:p>
            <a:r>
              <a:rPr lang="cs-CZ" sz="4300" b="1" dirty="0" smtClean="0">
                <a:solidFill>
                  <a:srgbClr val="C00000"/>
                </a:solidFill>
              </a:rPr>
              <a:t>přehlednost</a:t>
            </a:r>
            <a:r>
              <a:rPr lang="cs-CZ" sz="4300" b="1" dirty="0" smtClean="0">
                <a:solidFill>
                  <a:srgbClr val="C00000"/>
                </a:solidFill>
              </a:rPr>
              <a:t>, uspořádanost </a:t>
            </a:r>
            <a:endParaRPr lang="cs-CZ" sz="43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4300" b="1" dirty="0" smtClean="0">
                <a:solidFill>
                  <a:srgbClr val="0070C0"/>
                </a:solidFill>
              </a:rPr>
              <a:t>je </a:t>
            </a:r>
            <a:r>
              <a:rPr lang="cs-CZ" sz="4300" b="1" dirty="0" smtClean="0">
                <a:solidFill>
                  <a:srgbClr val="0070C0"/>
                </a:solidFill>
              </a:rPr>
              <a:t>možné postupovat od celku k částem popisovaného jevu nebo naopak od jednotlivých částí k celku</a:t>
            </a:r>
          </a:p>
          <a:p>
            <a:pPr>
              <a:buFont typeface="Wingdings" pitchFamily="2" charset="2"/>
              <a:buChar char="Ø"/>
            </a:pPr>
            <a:r>
              <a:rPr lang="cs-CZ" sz="4300" b="1" dirty="0"/>
              <a:t> </a:t>
            </a:r>
            <a:r>
              <a:rPr lang="cs-CZ" sz="4300" b="1" dirty="0" smtClean="0"/>
              <a:t>např. od důležitého k méně důležitému, od nejzajímavějšího k méně zajímavému, od blízkého ke vzdálenému, zleva doprava, shora dolů (opačně)</a:t>
            </a:r>
          </a:p>
          <a:p>
            <a:pPr>
              <a:buFont typeface="Wingdings" pitchFamily="2" charset="2"/>
              <a:buChar char="Ø"/>
            </a:pPr>
            <a:r>
              <a:rPr lang="cs-CZ" sz="4300" dirty="0" smtClean="0">
                <a:solidFill>
                  <a:srgbClr val="C00000"/>
                </a:solidFill>
              </a:rPr>
              <a:t> </a:t>
            </a:r>
            <a:r>
              <a:rPr lang="cs-CZ" sz="4300" b="1" dirty="0" smtClean="0">
                <a:solidFill>
                  <a:srgbClr val="C00000"/>
                </a:solidFill>
              </a:rPr>
              <a:t>podstatné je zachovat zvolený přístup k popisování jevu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POPIS PROSTÝ 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JAZYKOVÉ PROSTŘEDKY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600" b="1" dirty="0"/>
              <a:t>z</a:t>
            </a:r>
            <a:r>
              <a:rPr lang="cs-CZ" sz="3600" b="1" dirty="0" smtClean="0"/>
              <a:t>ákladem je </a:t>
            </a:r>
            <a:r>
              <a:rPr lang="cs-CZ" sz="3600" b="1" dirty="0" smtClean="0">
                <a:solidFill>
                  <a:srgbClr val="FF0000"/>
                </a:solidFill>
              </a:rPr>
              <a:t>spisovný jazyk</a:t>
            </a:r>
          </a:p>
          <a:p>
            <a:r>
              <a:rPr lang="cs-CZ" sz="3600" b="1" dirty="0"/>
              <a:t>v</a:t>
            </a:r>
            <a:r>
              <a:rPr lang="cs-CZ" sz="3600" b="1" dirty="0" smtClean="0"/>
              <a:t>yužíváme </a:t>
            </a:r>
            <a:r>
              <a:rPr lang="cs-CZ" sz="3600" b="1" dirty="0" smtClean="0">
                <a:solidFill>
                  <a:srgbClr val="C00000"/>
                </a:solidFill>
              </a:rPr>
              <a:t>neutrální jazykové prostředky</a:t>
            </a:r>
          </a:p>
          <a:p>
            <a:r>
              <a:rPr lang="cs-CZ" sz="3600" b="1" dirty="0"/>
              <a:t>v</a:t>
            </a:r>
            <a:r>
              <a:rPr lang="cs-CZ" sz="3600" b="1" dirty="0" smtClean="0"/>
              <a:t> textu se často vyskytují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</a:rPr>
              <a:t>podstatná jména (pojmenování)</a:t>
            </a:r>
          </a:p>
          <a:p>
            <a:pPr>
              <a:buFont typeface="Wingdings" pitchFamily="2" charset="2"/>
              <a:buChar char="Ø"/>
            </a:pPr>
            <a:r>
              <a:rPr lang="cs-CZ" sz="3600" b="1" dirty="0">
                <a:solidFill>
                  <a:srgbClr val="0070C0"/>
                </a:solidFill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</a:rPr>
              <a:t>přídavná jména (vlastnosti)</a:t>
            </a:r>
          </a:p>
          <a:p>
            <a:pPr>
              <a:buFont typeface="Wingdings" pitchFamily="2" charset="2"/>
              <a:buChar char="Ø"/>
            </a:pPr>
            <a:r>
              <a:rPr lang="cs-CZ" sz="3600" b="1" dirty="0">
                <a:solidFill>
                  <a:srgbClr val="0070C0"/>
                </a:solidFill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</a:rPr>
              <a:t>dějová adjektiva – ležící, táhnoucí se</a:t>
            </a:r>
          </a:p>
          <a:p>
            <a:pPr>
              <a:buFont typeface="Wingdings" pitchFamily="2" charset="2"/>
              <a:buChar char="Ø"/>
            </a:pPr>
            <a:r>
              <a:rPr lang="cs-CZ" sz="3600" b="1" dirty="0">
                <a:solidFill>
                  <a:srgbClr val="0070C0"/>
                </a:solidFill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</a:rPr>
              <a:t>příslovce místa</a:t>
            </a:r>
          </a:p>
          <a:p>
            <a:pPr>
              <a:buFont typeface="Wingdings" pitchFamily="2" charset="2"/>
              <a:buChar char="Ø"/>
            </a:pPr>
            <a:r>
              <a:rPr lang="cs-CZ" sz="3600" b="1" dirty="0">
                <a:solidFill>
                  <a:srgbClr val="0070C0"/>
                </a:solidFill>
              </a:rPr>
              <a:t> </a:t>
            </a:r>
            <a:r>
              <a:rPr lang="cs-CZ" sz="3600" b="1" dirty="0" smtClean="0">
                <a:solidFill>
                  <a:srgbClr val="0070C0"/>
                </a:solidFill>
              </a:rPr>
              <a:t>příslovce času a způsobu – u dynamického popisu</a:t>
            </a:r>
          </a:p>
          <a:p>
            <a:r>
              <a:rPr lang="cs-CZ" sz="3600" b="1" dirty="0"/>
              <a:t>v</a:t>
            </a:r>
            <a:r>
              <a:rPr lang="cs-CZ" sz="3600" b="1" dirty="0" smtClean="0"/>
              <a:t> dobrém popisu </a:t>
            </a:r>
            <a:r>
              <a:rPr lang="cs-CZ" sz="3600" b="1" dirty="0" smtClean="0">
                <a:solidFill>
                  <a:srgbClr val="C00000"/>
                </a:solidFill>
              </a:rPr>
              <a:t>není nadužíváno sloveso „být“</a:t>
            </a:r>
            <a:r>
              <a:rPr lang="cs-CZ" sz="3600" b="1" dirty="0" smtClean="0"/>
              <a:t>,</a:t>
            </a:r>
            <a:r>
              <a:rPr lang="cs-CZ" sz="3600" b="1" dirty="0" smtClean="0">
                <a:solidFill>
                  <a:srgbClr val="C00000"/>
                </a:solidFill>
              </a:rPr>
              <a:t> </a:t>
            </a:r>
            <a:r>
              <a:rPr lang="cs-CZ" sz="3600" b="1" dirty="0" smtClean="0"/>
              <a:t>je vhodně nahrazováno synonymy</a:t>
            </a:r>
          </a:p>
          <a:p>
            <a:pPr>
              <a:buFont typeface="Wingdings" pitchFamily="2" charset="2"/>
              <a:buChar char="Ø"/>
            </a:pPr>
            <a:r>
              <a:rPr lang="cs-CZ" sz="3700" b="1" dirty="0">
                <a:solidFill>
                  <a:srgbClr val="FF0000"/>
                </a:solidFill>
              </a:rPr>
              <a:t> </a:t>
            </a:r>
            <a:r>
              <a:rPr lang="cs-CZ" sz="3700" b="1" dirty="0" smtClean="0">
                <a:solidFill>
                  <a:srgbClr val="FF0000"/>
                </a:solidFill>
              </a:rPr>
              <a:t>nacházet se, být umístěn, nalézat se, vyskytovat se, viset, ležet, tyčit se, vypínat se, krčit se…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POPIS 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NÁVRH OSNOVY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1. ÚVOD</a:t>
            </a:r>
            <a:r>
              <a:rPr lang="cs-CZ" dirty="0" smtClean="0"/>
              <a:t> – </a:t>
            </a:r>
            <a:r>
              <a:rPr lang="cs-CZ" b="1" dirty="0" smtClean="0">
                <a:solidFill>
                  <a:srgbClr val="0070C0"/>
                </a:solidFill>
              </a:rPr>
              <a:t>seznámení s předmětem, dějem, osobou, místem</a:t>
            </a:r>
          </a:p>
          <a:p>
            <a:pPr marL="514350" indent="-51435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2. VLASTNÍ POPIS </a:t>
            </a:r>
            <a:r>
              <a:rPr lang="cs-CZ" dirty="0" smtClean="0"/>
              <a:t>- </a:t>
            </a:r>
            <a:r>
              <a:rPr lang="cs-CZ" b="1" dirty="0" smtClean="0"/>
              <a:t>chronologicky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statický </a:t>
            </a:r>
            <a:r>
              <a:rPr lang="cs-CZ" dirty="0" smtClean="0"/>
              <a:t>– </a:t>
            </a:r>
            <a:r>
              <a:rPr lang="cs-CZ" b="1" dirty="0" smtClean="0"/>
              <a:t>části, vlastnosti, vztahy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dynamický </a:t>
            </a:r>
            <a:r>
              <a:rPr lang="cs-CZ" dirty="0" smtClean="0"/>
              <a:t>– </a:t>
            </a:r>
            <a:r>
              <a:rPr lang="cs-CZ" b="1" dirty="0" smtClean="0"/>
              <a:t>jednotlivé činnosti, děje, vztahy mezi nimi, příčiny, důsledky, zdůvodňování kroků = popis + výklad)</a:t>
            </a:r>
          </a:p>
          <a:p>
            <a:pPr marL="514350" indent="-51435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3. ZÁVĚR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rgbClr val="0070C0"/>
                </a:solidFill>
              </a:rPr>
              <a:t>souhrnný výčet předností, nedostatků, významných rysů </a:t>
            </a:r>
            <a:r>
              <a:rPr lang="cs-CZ" dirty="0" smtClean="0"/>
              <a:t>(v dynamickém popisu výsledný efekt), </a:t>
            </a:r>
            <a:r>
              <a:rPr lang="cs-CZ" b="1" dirty="0" smtClean="0">
                <a:solidFill>
                  <a:srgbClr val="0070C0"/>
                </a:solidFill>
              </a:rPr>
              <a:t>význam, využití, funkce, doporučení</a:t>
            </a:r>
            <a:endParaRPr lang="cs-CZ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POPIS POSTAVY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NÁVRH OSNOVY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sz="3800" b="1" dirty="0">
                <a:solidFill>
                  <a:srgbClr val="C00000"/>
                </a:solidFill>
              </a:rPr>
              <a:t>c</a:t>
            </a:r>
            <a:r>
              <a:rPr lang="cs-CZ" sz="3800" b="1" dirty="0" smtClean="0">
                <a:solidFill>
                  <a:srgbClr val="C00000"/>
                </a:solidFill>
              </a:rPr>
              <a:t>elkový vzhled </a:t>
            </a:r>
            <a:r>
              <a:rPr lang="cs-CZ" sz="3800" b="1" dirty="0" smtClean="0"/>
              <a:t>(výška…)</a:t>
            </a:r>
          </a:p>
          <a:p>
            <a:pPr marL="514350" indent="-514350">
              <a:buAutoNum type="arabicPeriod"/>
            </a:pPr>
            <a:r>
              <a:rPr lang="cs-CZ" sz="3800" b="1" dirty="0" smtClean="0">
                <a:solidFill>
                  <a:srgbClr val="C00000"/>
                </a:solidFill>
              </a:rPr>
              <a:t>výrazné rysy </a:t>
            </a:r>
            <a:r>
              <a:rPr lang="cs-CZ" sz="3800" b="1" dirty="0" smtClean="0"/>
              <a:t>(chůze, typické pohyby, chování)</a:t>
            </a:r>
          </a:p>
          <a:p>
            <a:pPr marL="514350" indent="-514350">
              <a:buAutoNum type="arabicPeriod"/>
            </a:pPr>
            <a:r>
              <a:rPr lang="cs-CZ" sz="3800" b="1" dirty="0">
                <a:solidFill>
                  <a:srgbClr val="C00000"/>
                </a:solidFill>
              </a:rPr>
              <a:t>j</a:t>
            </a:r>
            <a:r>
              <a:rPr lang="cs-CZ" sz="3800" b="1" dirty="0" smtClean="0">
                <a:solidFill>
                  <a:srgbClr val="C00000"/>
                </a:solidFill>
              </a:rPr>
              <a:t>ednotlivé části těla </a:t>
            </a:r>
            <a:r>
              <a:rPr lang="cs-CZ" sz="3800" b="1" dirty="0" smtClean="0"/>
              <a:t>(obličej, hlava, vlasy, ruce, nohy…</a:t>
            </a:r>
          </a:p>
          <a:p>
            <a:pPr marL="514350" indent="-514350">
              <a:buAutoNum type="arabicPeriod"/>
            </a:pPr>
            <a:r>
              <a:rPr lang="cs-CZ" sz="3800" b="1" dirty="0">
                <a:solidFill>
                  <a:srgbClr val="C00000"/>
                </a:solidFill>
              </a:rPr>
              <a:t>o</a:t>
            </a:r>
            <a:r>
              <a:rPr lang="cs-CZ" sz="3800" b="1" dirty="0" smtClean="0">
                <a:solidFill>
                  <a:srgbClr val="C00000"/>
                </a:solidFill>
              </a:rPr>
              <a:t>blečení</a:t>
            </a:r>
            <a:r>
              <a:rPr lang="cs-CZ" sz="3800" dirty="0" smtClean="0"/>
              <a:t> </a:t>
            </a:r>
          </a:p>
          <a:p>
            <a:pPr marL="514350" indent="-514350">
              <a:buNone/>
            </a:pPr>
            <a:endParaRPr lang="cs-CZ" sz="38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cs-CZ" sz="3800" b="1" dirty="0">
                <a:solidFill>
                  <a:srgbClr val="FF0000"/>
                </a:solidFill>
              </a:rPr>
              <a:t> </a:t>
            </a:r>
            <a:r>
              <a:rPr lang="cs-CZ" sz="3800" b="1" dirty="0" smtClean="0">
                <a:solidFill>
                  <a:srgbClr val="FF0000"/>
                </a:solidFill>
              </a:rPr>
              <a:t>důležitá je názornost </a:t>
            </a:r>
            <a:r>
              <a:rPr lang="cs-CZ" sz="3800" dirty="0" smtClean="0"/>
              <a:t>– </a:t>
            </a:r>
            <a:r>
              <a:rPr lang="cs-CZ" sz="3800" b="1" dirty="0" smtClean="0">
                <a:solidFill>
                  <a:srgbClr val="0070C0"/>
                </a:solidFill>
              </a:rPr>
              <a:t>využití přirovnání, obrazných formulací, rčení…</a:t>
            </a:r>
            <a:endParaRPr lang="cs-CZ" sz="3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363</Words>
  <Application>Microsoft Office PowerPoint</Application>
  <PresentationFormat>Předvádění na obrazovce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POPIS</vt:lpstr>
      <vt:lpstr>POPIS</vt:lpstr>
      <vt:lpstr>POPIS PROSTÝ</vt:lpstr>
      <vt:lpstr>POPIS PROSTÝ - KOMPOZICE</vt:lpstr>
      <vt:lpstr>POPIS PROSTÝ  JAZYKOVÉ PROSTŘEDKY</vt:lpstr>
      <vt:lpstr>POPIS  NÁVRH OSNOVY</vt:lpstr>
      <vt:lpstr>POPIS POSTAVY NÁVRH OSNOVY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</dc:title>
  <dc:creator>yvett</dc:creator>
  <cp:lastModifiedBy>yvett</cp:lastModifiedBy>
  <cp:revision>12</cp:revision>
  <dcterms:created xsi:type="dcterms:W3CDTF">2023-05-17T19:27:15Z</dcterms:created>
  <dcterms:modified xsi:type="dcterms:W3CDTF">2023-05-18T06:43:13Z</dcterms:modified>
</cp:coreProperties>
</file>