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78" r:id="rId2"/>
    <p:sldId id="320" r:id="rId3"/>
    <p:sldId id="352" r:id="rId4"/>
    <p:sldId id="318" r:id="rId5"/>
    <p:sldId id="332" r:id="rId6"/>
    <p:sldId id="334" r:id="rId7"/>
    <p:sldId id="336" r:id="rId8"/>
    <p:sldId id="338" r:id="rId9"/>
    <p:sldId id="339" r:id="rId10"/>
    <p:sldId id="340" r:id="rId11"/>
    <p:sldId id="351" r:id="rId12"/>
    <p:sldId id="341" r:id="rId13"/>
    <p:sldId id="354" r:id="rId14"/>
    <p:sldId id="363" r:id="rId15"/>
    <p:sldId id="355" r:id="rId16"/>
    <p:sldId id="356" r:id="rId17"/>
    <p:sldId id="353" r:id="rId18"/>
    <p:sldId id="281" r:id="rId19"/>
  </p:sldIdLst>
  <p:sldSz cx="12192000" cy="6858000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03A"/>
    <a:srgbClr val="2388A9"/>
    <a:srgbClr val="97B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154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7" y="2"/>
            <a:ext cx="430154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8811E-10C7-414C-9F71-1E2295649020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7" y="6456612"/>
            <a:ext cx="430154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B07EE-61DA-4B0B-AD6B-6A504E9960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928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154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7" y="2"/>
            <a:ext cx="430154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8A9F7-CC66-4C10-A297-255F43A0DD66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4" y="3271383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7" y="6456612"/>
            <a:ext cx="430154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505E-55F5-44F2-82A2-30C5457D8A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23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2602-4FBA-4417-BBDE-CB38B2FEF763}" type="datetime1">
              <a:rPr lang="cs-CZ" smtClean="0"/>
              <a:t>12.10.2022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455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B95B-5433-479F-AE0A-381752DB3FF2}" type="datetime1">
              <a:rPr lang="cs-CZ" smtClean="0"/>
              <a:t>12.10.2022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45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903-EBB9-4694-903B-AAEC811BBF77}" type="datetime1">
              <a:rPr lang="cs-CZ" smtClean="0"/>
              <a:t>12.10.2022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97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8B20-970D-4F49-B4A5-020BDD15F84C}" type="datetime1">
              <a:rPr lang="cs-CZ" smtClean="0"/>
              <a:t>12.10.2022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35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4622E-3B2F-49B6-9E83-C5D9205DBD3D}" type="datetime1">
              <a:rPr lang="cs-CZ" smtClean="0"/>
              <a:t>12.10.2022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488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8B7A-C6AE-43D9-B02A-A5692B0F651E}" type="datetime1">
              <a:rPr lang="cs-CZ" smtClean="0"/>
              <a:t>12.10.2022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89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F3A9-8E60-4048-87D3-1CB6D595AF86}" type="datetime1">
              <a:rPr lang="cs-CZ" smtClean="0"/>
              <a:t>12.10.2022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11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BC66-C65F-42F7-A3AD-11D78FDF19C5}" type="datetime1">
              <a:rPr lang="cs-CZ" smtClean="0"/>
              <a:t>12.10.2022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15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7D8C-843C-4775-BCAA-EAC20D79A883}" type="datetime1">
              <a:rPr lang="cs-CZ" smtClean="0"/>
              <a:t>12.10.2022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20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64E1-B4B9-4D83-AF0A-180059F6A113}" type="datetime1">
              <a:rPr lang="cs-CZ" smtClean="0"/>
              <a:t>12.10.2022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76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0861-805B-40A5-93F8-1EDC474A964D}" type="datetime1">
              <a:rPr lang="cs-CZ" smtClean="0"/>
              <a:t>12.10.2022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646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DB566-342B-4F1D-9132-93DC62019A0A}" type="datetime1">
              <a:rPr lang="cs-CZ" smtClean="0"/>
              <a:t>12.10.2022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88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biologie-lfhk.cz/index.php?node=4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vesmir.cz/clanek.php3?CID=234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3782673" y="1741319"/>
            <a:ext cx="5901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spc="-18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ORIENTACE</a:t>
            </a:r>
            <a:endParaRPr lang="cs-CZ" sz="6000" b="1" spc="-18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3782673" y="2022108"/>
            <a:ext cx="4084541" cy="4427419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 rot="5400000">
            <a:off x="6754184" y="2891745"/>
            <a:ext cx="24575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4000" dirty="0"/>
          </a:p>
        </p:txBody>
      </p:sp>
      <p:sp>
        <p:nvSpPr>
          <p:cNvPr id="8" name="Obdélník 7"/>
          <p:cNvSpPr/>
          <p:nvPr/>
        </p:nvSpPr>
        <p:spPr>
          <a:xfrm rot="5400000">
            <a:off x="6089634" y="3894465"/>
            <a:ext cx="4094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6000" b="1" spc="-18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 VŠEM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921" y="312414"/>
            <a:ext cx="3624080" cy="70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60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503767" y="712078"/>
            <a:ext cx="11184466" cy="5606539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sz="3200" b="1" u="sng" dirty="0"/>
              <a:t>G</a:t>
            </a:r>
            <a:r>
              <a:rPr lang="cs-CZ" sz="3200" b="1" u="sng" baseline="-25000" dirty="0"/>
              <a:t>2</a:t>
            </a:r>
            <a:r>
              <a:rPr lang="cs-CZ" sz="3200" b="1" u="sng" dirty="0"/>
              <a:t> = druhá přípravná fáze: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sz="3200" dirty="0"/>
          </a:p>
          <a:p>
            <a:pPr algn="just">
              <a:defRPr/>
            </a:pPr>
            <a:r>
              <a:rPr lang="cs-CZ" sz="3200" b="1" dirty="0"/>
              <a:t>- syntéza RNA a proteinů </a:t>
            </a:r>
            <a:r>
              <a:rPr lang="cs-CZ" sz="3200" b="1" dirty="0">
                <a:sym typeface="Symbol" panose="05050102010706020507" pitchFamily="18" charset="2"/>
              </a:rPr>
              <a:t></a:t>
            </a:r>
            <a:r>
              <a:rPr lang="cs-CZ" sz="3200" b="1" dirty="0"/>
              <a:t> buňka roste </a:t>
            </a:r>
            <a:r>
              <a:rPr lang="cs-CZ" sz="3200" b="1" dirty="0">
                <a:sym typeface="Symbol" panose="05050102010706020507" pitchFamily="18" charset="2"/>
              </a:rPr>
              <a:t></a:t>
            </a:r>
            <a:r>
              <a:rPr lang="cs-CZ" sz="3200" b="1" dirty="0"/>
              <a:t> zvětšuje se počet organel, buňka se připravuje na vlastní rozdělení;</a:t>
            </a:r>
            <a:endParaRPr lang="cs-CZ" sz="3200" dirty="0"/>
          </a:p>
          <a:p>
            <a:pPr algn="just">
              <a:defRPr/>
            </a:pPr>
            <a:r>
              <a:rPr lang="cs-CZ" sz="3200" dirty="0"/>
              <a:t>- zaujímá zpravidla 10 – 20 % délky buněčného cyklu  </a:t>
            </a:r>
            <a:r>
              <a:rPr lang="cs-CZ" sz="3200" dirty="0">
                <a:sym typeface="Symbol" panose="05050102010706020507" pitchFamily="18" charset="2"/>
              </a:rPr>
              <a:t></a:t>
            </a:r>
            <a:r>
              <a:rPr lang="cs-CZ" sz="3200" dirty="0"/>
              <a:t> druhá nejkratší fáze po mitóze;</a:t>
            </a:r>
          </a:p>
          <a:p>
            <a:pPr algn="just">
              <a:defRPr/>
            </a:pPr>
            <a:r>
              <a:rPr lang="cs-CZ" sz="3200" b="1" dirty="0"/>
              <a:t>- přítomen je G</a:t>
            </a:r>
            <a:r>
              <a:rPr lang="cs-CZ" sz="3200" b="1" baseline="-25000" dirty="0"/>
              <a:t>0(2)</a:t>
            </a:r>
            <a:r>
              <a:rPr lang="cs-CZ" sz="3200" b="1" dirty="0"/>
              <a:t> hlavní kontrolní uzel </a:t>
            </a:r>
            <a:r>
              <a:rPr lang="cs-CZ" sz="3200" dirty="0">
                <a:sym typeface="Symbol" panose="05050102010706020507" pitchFamily="18" charset="2"/>
              </a:rPr>
              <a:t></a:t>
            </a:r>
            <a:r>
              <a:rPr lang="cs-CZ" sz="3200" dirty="0"/>
              <a:t> možnost reverzibilního přechodu buňky do klidové fáze, rozhoduje o vstupu buňky </a:t>
            </a:r>
            <a:br>
              <a:rPr lang="cs-CZ" sz="3200" dirty="0"/>
            </a:br>
            <a:r>
              <a:rPr lang="cs-CZ" sz="3200" dirty="0"/>
              <a:t>do mitózy (proto lze opět zmínit snahy o využití kontrolního uzlu pro zástavu nekontrolovaného dělení buňky);</a:t>
            </a:r>
          </a:p>
          <a:p>
            <a:pPr algn="just">
              <a:defRPr/>
            </a:pPr>
            <a:r>
              <a:rPr lang="cs-CZ" sz="3200" dirty="0"/>
              <a:t>- tuto fázi ukončuje mitóza.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514516E-7550-E8B0-99B3-7D7C2A1B6C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97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503767" y="712078"/>
            <a:ext cx="11524110" cy="6145922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sz="4000" b="1" u="sng" dirty="0"/>
              <a:t>M = mitotická fáze = mitóza = nepřímé dělení buňky:</a:t>
            </a:r>
            <a:endParaRPr lang="cs-CZ" sz="4000" dirty="0"/>
          </a:p>
          <a:p>
            <a:pPr>
              <a:defRPr/>
            </a:pPr>
            <a:r>
              <a:rPr lang="cs-CZ" sz="4000" dirty="0"/>
              <a:t>Mitotická fáze zajišťuje správné rozdělení genetického materiálu mezi dceřiné somatické buňky. </a:t>
            </a:r>
          </a:p>
          <a:p>
            <a:pPr>
              <a:defRPr/>
            </a:pPr>
            <a:r>
              <a:rPr lang="cs-CZ" sz="4000" dirty="0"/>
              <a:t>Bez tohoto procesu by nemohlo dojít k rovnoměrnému rozdělení buněk. </a:t>
            </a:r>
          </a:p>
          <a:p>
            <a:pPr>
              <a:defRPr/>
            </a:pPr>
            <a:r>
              <a:rPr lang="cs-CZ" sz="4000" dirty="0"/>
              <a:t>Z diploidní buňky (2n) tak vzniknou dvě opět diploidní buňky. </a:t>
            </a:r>
          </a:p>
          <a:p>
            <a:endParaRPr lang="cs-CZ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1BF2E9C-072D-BFA9-40A1-E937E89B99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63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0" y="940526"/>
            <a:ext cx="12192000" cy="5917474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sz="3200" b="1" u="sng" dirty="0"/>
              <a:t>Mitóza sestává z následujících fází (uvedeno v chronologickém pořadí spolu se zásadními body dané fáze mitózy):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sz="3200" b="1" u="sng" dirty="0"/>
              <a:t>profáze:</a:t>
            </a:r>
            <a:endParaRPr lang="cs-CZ" sz="3200" u="sng" dirty="0"/>
          </a:p>
          <a:p>
            <a:pPr lvl="1">
              <a:defRPr/>
            </a:pPr>
            <a:r>
              <a:rPr lang="cs-CZ" sz="3200" dirty="0"/>
              <a:t>- nastává </a:t>
            </a:r>
            <a:r>
              <a:rPr lang="cs-CZ" sz="3200" dirty="0" err="1"/>
              <a:t>spiralizace</a:t>
            </a:r>
            <a:r>
              <a:rPr lang="cs-CZ" sz="3200" dirty="0"/>
              <a:t> a kondenzace chromozomů – ty se postupně stávají viditelné v optickém mikroskopu;</a:t>
            </a:r>
          </a:p>
          <a:p>
            <a:pPr lvl="1">
              <a:defRPr/>
            </a:pPr>
            <a:r>
              <a:rPr lang="cs-CZ" sz="3200" dirty="0"/>
              <a:t>- zaniká jaderná membrána;</a:t>
            </a:r>
          </a:p>
          <a:p>
            <a:pPr lvl="1">
              <a:defRPr/>
            </a:pPr>
            <a:r>
              <a:rPr lang="cs-CZ" sz="3200" dirty="0"/>
              <a:t>- zaniká jadérko;</a:t>
            </a:r>
          </a:p>
          <a:p>
            <a:pPr lvl="1">
              <a:defRPr/>
            </a:pPr>
            <a:r>
              <a:rPr lang="cs-CZ" sz="3200" dirty="0"/>
              <a:t>- zdvojené centrozomy se přesouvají k pólům buňky;</a:t>
            </a:r>
          </a:p>
          <a:p>
            <a:pPr lvl="1">
              <a:defRPr/>
            </a:pPr>
            <a:r>
              <a:rPr lang="cs-CZ" sz="3200" dirty="0"/>
              <a:t>- vytváří se </a:t>
            </a:r>
            <a:r>
              <a:rPr lang="cs-CZ" sz="3200" b="1" dirty="0"/>
              <a:t>mitotický aparát</a:t>
            </a:r>
            <a:r>
              <a:rPr lang="cs-CZ" sz="3200" dirty="0"/>
              <a:t> (stává se z dělicího vřeténka vzniklého z mikrotubulů cytoskeletu a </a:t>
            </a:r>
            <a:r>
              <a:rPr lang="cs-CZ" sz="3200" dirty="0" err="1"/>
              <a:t>centriolů</a:t>
            </a:r>
            <a:r>
              <a:rPr lang="cs-CZ" sz="3200" dirty="0"/>
              <a:t>).</a:t>
            </a:r>
          </a:p>
          <a:p>
            <a:pPr algn="ctr"/>
            <a:endParaRPr lang="cs-CZ" sz="3600" b="0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86B734E-40B0-7130-CD66-41C2004D17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54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503766" y="824248"/>
            <a:ext cx="11688233" cy="6033752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 startAt="2"/>
              <a:defRPr/>
            </a:pPr>
            <a:r>
              <a:rPr lang="cs-CZ" sz="4400" b="1" u="sng" dirty="0"/>
              <a:t>metafáze:</a:t>
            </a:r>
          </a:p>
          <a:p>
            <a:pPr lvl="1">
              <a:defRPr/>
            </a:pPr>
            <a:r>
              <a:rPr lang="cs-CZ" sz="4400" dirty="0"/>
              <a:t>- </a:t>
            </a:r>
            <a:r>
              <a:rPr lang="cs-CZ" sz="4400" dirty="0" err="1"/>
              <a:t>metafazické</a:t>
            </a:r>
            <a:r>
              <a:rPr lang="cs-CZ" sz="4400" dirty="0"/>
              <a:t> chromozomy – jsou nejlépe pozorovatelné optickým mikroskopem v metafázi (proto název </a:t>
            </a:r>
            <a:r>
              <a:rPr lang="cs-CZ" sz="4400" dirty="0" err="1"/>
              <a:t>metafazické</a:t>
            </a:r>
            <a:r>
              <a:rPr lang="cs-CZ" sz="4400" dirty="0"/>
              <a:t>) a stávají </a:t>
            </a:r>
            <a:br>
              <a:rPr lang="cs-CZ" sz="4400" dirty="0"/>
            </a:br>
            <a:r>
              <a:rPr lang="cs-CZ" sz="4400" dirty="0"/>
              <a:t>se ze dvou chromatid spojených centromerou;</a:t>
            </a:r>
          </a:p>
          <a:p>
            <a:pPr lvl="1">
              <a:defRPr/>
            </a:pPr>
            <a:r>
              <a:rPr lang="cs-CZ" sz="4400" dirty="0"/>
              <a:t>- chromozómy  se přesouvají do ekvatoriální roviny („rovníková rovina“).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86B734E-40B0-7130-CD66-41C2004D17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67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337574" y="973097"/>
            <a:ext cx="11728939" cy="5281125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 startAt="3"/>
              <a:defRPr/>
            </a:pPr>
            <a:r>
              <a:rPr lang="cs-CZ" sz="3600" b="1" u="sng" dirty="0"/>
              <a:t>anafáze: </a:t>
            </a:r>
          </a:p>
          <a:p>
            <a:pPr lvl="1" algn="just">
              <a:defRPr/>
            </a:pPr>
            <a:r>
              <a:rPr lang="cs-CZ" sz="3600" dirty="0"/>
              <a:t>- dochází k rovnoměrnému rozchodu chromozomů k pólům buňky, a to díky zkracování mikrotubulů dělícího vřeténka. Při podrobnějším pohledu se rozlišují dvě na sebe navazující anafáze, označené písmeny A </a:t>
            </a:r>
            <a:r>
              <a:rPr lang="cs-CZ" sz="3600" dirty="0" err="1"/>
              <a:t>a</a:t>
            </a:r>
            <a:r>
              <a:rPr lang="cs-CZ" sz="3600" dirty="0"/>
              <a:t> B;</a:t>
            </a:r>
          </a:p>
          <a:p>
            <a:pPr lvl="1" algn="just">
              <a:defRPr/>
            </a:pPr>
            <a:r>
              <a:rPr lang="cs-CZ" sz="3600" dirty="0"/>
              <a:t>- anafáze A – migrace chromatid k pólům buňky, časově nejkratší fáze mitózy;</a:t>
            </a:r>
          </a:p>
          <a:p>
            <a:pPr lvl="1" algn="just">
              <a:defRPr/>
            </a:pPr>
            <a:r>
              <a:rPr lang="cs-CZ" sz="3600" dirty="0"/>
              <a:t>- anafáze B – vzdalování pólů mitotického vřeténka.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cs-CZ" dirty="0"/>
              <a:t> 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0EA9C5-3B3B-02AD-6512-6C384C7946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44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193431" y="712078"/>
            <a:ext cx="11998569" cy="5606539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 startAt="4"/>
              <a:defRPr/>
            </a:pPr>
            <a:r>
              <a:rPr lang="cs-CZ" sz="3200" b="1" u="sng" dirty="0"/>
              <a:t>telofáze:</a:t>
            </a:r>
          </a:p>
          <a:p>
            <a:pPr lvl="1">
              <a:defRPr/>
            </a:pPr>
            <a:r>
              <a:rPr lang="cs-CZ" sz="3200" dirty="0"/>
              <a:t>- nastává </a:t>
            </a:r>
            <a:r>
              <a:rPr lang="cs-CZ" sz="3200" dirty="0" err="1"/>
              <a:t>despiralizace</a:t>
            </a:r>
            <a:r>
              <a:rPr lang="cs-CZ" sz="3200" dirty="0"/>
              <a:t> a </a:t>
            </a:r>
            <a:r>
              <a:rPr lang="cs-CZ" sz="3200" dirty="0" err="1"/>
              <a:t>dekondenzace</a:t>
            </a:r>
            <a:r>
              <a:rPr lang="cs-CZ" sz="3200" dirty="0"/>
              <a:t> chromozomů </a:t>
            </a:r>
            <a:r>
              <a:rPr lang="cs-CZ" sz="3200" dirty="0">
                <a:sym typeface="Symbol" panose="05050102010706020507" pitchFamily="18" charset="2"/>
              </a:rPr>
              <a:t></a:t>
            </a:r>
            <a:r>
              <a:rPr lang="cs-CZ" sz="3200" dirty="0"/>
              <a:t> ty přestávají být viditelné v optickém mikroskopu;</a:t>
            </a:r>
          </a:p>
          <a:p>
            <a:pPr lvl="1">
              <a:defRPr/>
            </a:pPr>
            <a:r>
              <a:rPr lang="cs-CZ" sz="3200" dirty="0"/>
              <a:t>- mizí </a:t>
            </a:r>
            <a:r>
              <a:rPr lang="cs-CZ" sz="3200" dirty="0" err="1"/>
              <a:t>kinetochorové</a:t>
            </a:r>
            <a:r>
              <a:rPr lang="cs-CZ" sz="3200" dirty="0"/>
              <a:t> mikrotubuly;</a:t>
            </a:r>
          </a:p>
          <a:p>
            <a:pPr lvl="1">
              <a:defRPr/>
            </a:pPr>
            <a:r>
              <a:rPr lang="cs-CZ" sz="3200" dirty="0"/>
              <a:t>- obnovuje se jaderná membrána a rekonstruuje jadérko;</a:t>
            </a:r>
          </a:p>
          <a:p>
            <a:pPr lvl="1">
              <a:defRPr/>
            </a:pPr>
            <a:r>
              <a:rPr lang="cs-CZ" sz="3200" dirty="0"/>
              <a:t>- dochází k </a:t>
            </a:r>
            <a:r>
              <a:rPr lang="cs-CZ" sz="3200" b="1" dirty="0"/>
              <a:t>cytokinezi</a:t>
            </a:r>
            <a:r>
              <a:rPr lang="cs-CZ" sz="3200" dirty="0"/>
              <a:t>:</a:t>
            </a:r>
          </a:p>
          <a:p>
            <a:pPr lvl="1">
              <a:defRPr/>
            </a:pPr>
            <a:r>
              <a:rPr lang="cs-CZ" sz="3200" u="sng" dirty="0"/>
              <a:t>- u rostlinných buněk</a:t>
            </a:r>
            <a:r>
              <a:rPr lang="cs-CZ" sz="3200" dirty="0"/>
              <a:t> se vytváří uprostřed buňky cytoplazmatická  přepážka;</a:t>
            </a:r>
          </a:p>
          <a:p>
            <a:pPr lvl="1">
              <a:defRPr/>
            </a:pPr>
            <a:r>
              <a:rPr lang="cs-CZ" sz="3200" u="sng" dirty="0"/>
              <a:t>- u buněk živočichů a hub</a:t>
            </a:r>
            <a:r>
              <a:rPr lang="cs-CZ" sz="3200" dirty="0"/>
              <a:t> se buňka uprostřed zaškrtí, tím se rozdělí </a:t>
            </a:r>
            <a:br>
              <a:rPr lang="cs-CZ" sz="3200" dirty="0"/>
            </a:br>
            <a:r>
              <a:rPr lang="cs-CZ" sz="3200" dirty="0"/>
              <a:t>i cytoplazma s organelami.</a:t>
            </a:r>
          </a:p>
          <a:p>
            <a:endParaRPr lang="cs-CZ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0EA9C5-3B3B-02AD-6512-6C384C7946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05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298938" y="1037492"/>
            <a:ext cx="11728939" cy="5281125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cs-CZ" sz="4000" dirty="0"/>
              <a:t>Snímky mitózy „pod mikroskopem“ můžete shlédnout, využijete-li následujícího odkazu na stránky Lékařské fakulty v Hradci Králové: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sz="4000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cs-CZ" sz="4000" u="sng" dirty="0">
                <a:hlinkClick r:id="rId2"/>
              </a:rPr>
              <a:t> http://www.biologie-lfhk.cz/index.php?node=48</a:t>
            </a:r>
            <a:endParaRPr lang="cs-CZ" sz="4000" dirty="0"/>
          </a:p>
          <a:p>
            <a:pPr algn="l"/>
            <a:endParaRPr lang="cs-CZ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0EA9C5-3B3B-02AD-6512-6C384C7946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77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298938" y="712078"/>
            <a:ext cx="11728939" cy="6145922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Zdroj: </a:t>
            </a:r>
          </a:p>
          <a:p>
            <a:endParaRPr lang="cs-CZ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4000" dirty="0">
                <a:solidFill>
                  <a:schemeClr val="bg1"/>
                </a:solidFill>
                <a:ea typeface="Verdana" panose="020B0604030504040204" pitchFamily="34" charset="0"/>
              </a:rPr>
              <a:t>Jelínek, J. - </a:t>
            </a:r>
            <a:r>
              <a:rPr lang="cs-CZ" sz="4000" dirty="0" err="1">
                <a:solidFill>
                  <a:schemeClr val="bg1"/>
                </a:solidFill>
                <a:ea typeface="Verdana" panose="020B0604030504040204" pitchFamily="34" charset="0"/>
              </a:rPr>
              <a:t>Zicháček</a:t>
            </a:r>
            <a:r>
              <a:rPr lang="cs-CZ" sz="4000" dirty="0">
                <a:solidFill>
                  <a:schemeClr val="bg1"/>
                </a:solidFill>
                <a:ea typeface="Verdana" panose="020B0604030504040204" pitchFamily="34" charset="0"/>
              </a:rPr>
              <a:t>, V. 2021. Biologie pro gymnázia. 12. vyd. Olomouc: Nakladatelství Olomouc. 579 s. ISBN 978-80-7182-345-2.</a:t>
            </a:r>
          </a:p>
          <a:p>
            <a:pPr algn="just" eaLnBrk="1" hangingPunct="1"/>
            <a:r>
              <a:rPr lang="cs-CZ" altLang="cs-CZ" sz="4000" dirty="0"/>
              <a:t>Nečas, O. et al. Obecná biologie pro lékařské fakulty. Nakladatelství H</a:t>
            </a:r>
            <a:r>
              <a:rPr lang="cs-CZ" altLang="cs-CZ" sz="4000" dirty="0">
                <a:sym typeface="Symbol" panose="05050102010706020507" pitchFamily="18" charset="2"/>
              </a:rPr>
              <a:t></a:t>
            </a:r>
            <a:r>
              <a:rPr lang="cs-CZ" altLang="cs-CZ" sz="4000" dirty="0"/>
              <a:t>H, 2003, ISBN 80-860-2246-3. </a:t>
            </a:r>
          </a:p>
          <a:p>
            <a:r>
              <a:rPr lang="cs-CZ" altLang="cs-CZ" sz="4000" dirty="0"/>
              <a:t>Malachová, K., </a:t>
            </a:r>
            <a:r>
              <a:rPr lang="cs-CZ" altLang="cs-CZ" sz="4000" dirty="0" err="1"/>
              <a:t>Pečinka</a:t>
            </a:r>
            <a:r>
              <a:rPr lang="cs-CZ" altLang="cs-CZ" sz="4000" dirty="0"/>
              <a:t>, P.: Obecná biologie. Učební texty Ostravské Univerzity. 2007.</a:t>
            </a:r>
          </a:p>
          <a:p>
            <a:endParaRPr lang="cs-CZ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0EA9C5-3B3B-02AD-6512-6C384C7946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18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-59816" y="-31750"/>
            <a:ext cx="12309128" cy="6974811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3679369" y="2534139"/>
            <a:ext cx="1469834" cy="1593219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992337" y="2680808"/>
            <a:ext cx="44812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DĚKUJEME ZA POZORNOST</a:t>
            </a:r>
            <a:endParaRPr lang="cs-CZ" sz="2800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0" y="235078"/>
            <a:ext cx="3624080" cy="70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4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503767" y="712078"/>
            <a:ext cx="11184466" cy="6145921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endParaRPr lang="cs-CZ" sz="4000" b="1" kern="10" dirty="0">
              <a:solidFill>
                <a:schemeClr val="bg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cs-CZ" sz="4000" b="1" kern="10" dirty="0">
              <a:solidFill>
                <a:schemeClr val="bg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cs-CZ" sz="5400" b="1" kern="10" dirty="0"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Buněčný cyklus </a:t>
            </a:r>
            <a:endParaRPr lang="cs-CZ" altLang="cs-CZ" sz="4000" dirty="0">
              <a:latin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cs-CZ" sz="4000" b="1" dirty="0"/>
              <a:t>Buněčný cyklus</a:t>
            </a:r>
            <a:r>
              <a:rPr lang="cs-CZ" sz="4000" dirty="0"/>
              <a:t>, nazývaný také </a:t>
            </a:r>
            <a:r>
              <a:rPr lang="cs-CZ" sz="4000" b="1" dirty="0"/>
              <a:t>jaderný mitotický cyklus</a:t>
            </a:r>
            <a:r>
              <a:rPr lang="cs-CZ" sz="4000" dirty="0"/>
              <a:t>, se nejčastěji definuje jako sled dějů probíhajících v buňce od uskutečnění jedné mitózy do konce mitózy následující, </a:t>
            </a:r>
          </a:p>
          <a:p>
            <a:pPr algn="just">
              <a:lnSpc>
                <a:spcPct val="90000"/>
              </a:lnSpc>
              <a:buFont typeface="Symbol" panose="05050102010706020507" pitchFamily="18" charset="2"/>
              <a:buChar char="Þ"/>
              <a:defRPr/>
            </a:pPr>
            <a:r>
              <a:rPr lang="cs-CZ" altLang="cs-CZ" sz="4000" dirty="0">
                <a:sym typeface="Symbol" panose="05050102010706020507" pitchFamily="18" charset="2"/>
              </a:rPr>
              <a:t>souvisí tedy úzce s mitózou.</a:t>
            </a:r>
          </a:p>
          <a:p>
            <a:pPr algn="just">
              <a:lnSpc>
                <a:spcPct val="90000"/>
              </a:lnSpc>
              <a:buFont typeface="Symbol" panose="05050102010706020507" pitchFamily="18" charset="2"/>
              <a:buChar char="Þ"/>
              <a:defRPr/>
            </a:pPr>
            <a:endParaRPr lang="cs-CZ" sz="4000" dirty="0"/>
          </a:p>
          <a:p>
            <a:pPr algn="just">
              <a:lnSpc>
                <a:spcPct val="90000"/>
              </a:lnSpc>
              <a:defRPr/>
            </a:pPr>
            <a:r>
              <a:rPr lang="cs-CZ" sz="4000" dirty="0"/>
              <a:t>Termínem </a:t>
            </a:r>
            <a:r>
              <a:rPr lang="cs-CZ" sz="4000" b="1" dirty="0"/>
              <a:t>generační doba</a:t>
            </a:r>
            <a:r>
              <a:rPr lang="cs-CZ" sz="4000" dirty="0"/>
              <a:t> se označuje doba trvání buněčného cyklu, jež je charakteristická pro daný typ buněk (geneticky podmíněno).</a:t>
            </a:r>
          </a:p>
          <a:p>
            <a:pPr algn="ctr"/>
            <a:endParaRPr lang="cs-CZ" sz="6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0EA9C5-3B3B-02AD-6512-6C384C7946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1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357599" y="1045029"/>
            <a:ext cx="11184466" cy="5273588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altLang="cs-CZ" sz="4000" b="1" u="sng" dirty="0"/>
              <a:t>Sada chromozomů</a:t>
            </a:r>
            <a:r>
              <a:rPr lang="cs-CZ" altLang="cs-CZ" sz="4000" b="1" dirty="0"/>
              <a:t> </a:t>
            </a:r>
            <a:r>
              <a:rPr lang="cs-CZ" altLang="cs-CZ" sz="4000" dirty="0"/>
              <a:t>– soubor všech chromozomů v pohlavní buňce. Buňka s jednou sadou je označena </a:t>
            </a:r>
            <a:r>
              <a:rPr lang="cs-CZ" altLang="cs-CZ" sz="4000" b="1" dirty="0"/>
              <a:t>n</a:t>
            </a:r>
            <a:r>
              <a:rPr lang="cs-CZ" altLang="cs-CZ" sz="4000" dirty="0"/>
              <a:t>, tedy je </a:t>
            </a:r>
            <a:r>
              <a:rPr lang="cs-CZ" altLang="cs-CZ" sz="4000" b="1" dirty="0"/>
              <a:t>haploidní</a:t>
            </a:r>
            <a:r>
              <a:rPr lang="cs-CZ" altLang="cs-CZ" sz="4000" dirty="0"/>
              <a:t>. Buňka se dvěma sadami je pak označena </a:t>
            </a:r>
            <a:r>
              <a:rPr lang="cs-CZ" altLang="cs-CZ" sz="4000" b="1" dirty="0"/>
              <a:t>2n</a:t>
            </a:r>
            <a:r>
              <a:rPr lang="cs-CZ" altLang="cs-CZ" sz="4000" dirty="0"/>
              <a:t>, tedy je </a:t>
            </a:r>
            <a:r>
              <a:rPr lang="cs-CZ" altLang="cs-CZ" sz="4000" b="1" dirty="0"/>
              <a:t>diploidní</a:t>
            </a:r>
            <a:r>
              <a:rPr lang="cs-CZ" altLang="cs-CZ" sz="4000" dirty="0"/>
              <a:t>. Buňky  jsou                  v průběhu buněčného cyklu </a:t>
            </a:r>
            <a:r>
              <a:rPr lang="cs-CZ" altLang="cs-CZ" sz="4000" b="1" dirty="0"/>
              <a:t>diploidní</a:t>
            </a:r>
            <a:r>
              <a:rPr lang="cs-CZ" altLang="cs-CZ" sz="4000" dirty="0"/>
              <a:t>. 2n jsou prakticky všechny buňky lidského těla, kromě buněk pohlavních.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0EA9C5-3B3B-02AD-6512-6C384C7946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13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503767" y="743078"/>
            <a:ext cx="11184466" cy="6114921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sz="4000" b="1" dirty="0"/>
              <a:t>Dělení buněk </a:t>
            </a:r>
            <a:r>
              <a:rPr lang="cs-CZ" sz="4000" dirty="0"/>
              <a:t>je řízeno dvěma funkčními systémy: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sz="4000" dirty="0"/>
          </a:p>
          <a:p>
            <a:pPr>
              <a:defRPr/>
            </a:pPr>
            <a:r>
              <a:rPr lang="cs-CZ" sz="3200" dirty="0"/>
              <a:t>- vychází z genů dělení podporující – např. onkogeny;</a:t>
            </a:r>
          </a:p>
          <a:p>
            <a:pPr>
              <a:defRPr/>
            </a:pPr>
            <a:r>
              <a:rPr lang="cs-CZ" sz="3200" dirty="0"/>
              <a:t>- vychází z  genů dělení potlačujících = </a:t>
            </a:r>
            <a:r>
              <a:rPr lang="cs-CZ" sz="3200" b="1" dirty="0"/>
              <a:t>supresorové geny</a:t>
            </a:r>
            <a:r>
              <a:rPr lang="cs-CZ" sz="3200" dirty="0"/>
              <a:t> buněčného dělení = </a:t>
            </a:r>
            <a:r>
              <a:rPr lang="cs-CZ" sz="3200" b="1" dirty="0"/>
              <a:t>tumor supresorové geny (</a:t>
            </a:r>
            <a:r>
              <a:rPr lang="cs-CZ" sz="3200" b="1" dirty="0" err="1"/>
              <a:t>antionkogeny</a:t>
            </a:r>
            <a:r>
              <a:rPr lang="cs-CZ" sz="3200" b="1" dirty="0"/>
              <a:t>)</a:t>
            </a:r>
            <a:r>
              <a:rPr lang="cs-CZ" sz="3200" dirty="0"/>
              <a:t> – např. </a:t>
            </a:r>
            <a:r>
              <a:rPr lang="cs-CZ" sz="3200" b="1" dirty="0"/>
              <a:t>gen p</a:t>
            </a:r>
            <a:r>
              <a:rPr lang="cs-CZ" sz="3200" b="1" baseline="30000" dirty="0"/>
              <a:t>53</a:t>
            </a:r>
            <a:r>
              <a:rPr lang="cs-CZ" sz="3200" dirty="0"/>
              <a:t>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sz="3200" dirty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cs-CZ" sz="3200" dirty="0"/>
              <a:t>Sir Paul </a:t>
            </a:r>
            <a:r>
              <a:rPr lang="cs-CZ" sz="3200" dirty="0" err="1"/>
              <a:t>Nurse</a:t>
            </a:r>
            <a:r>
              <a:rPr lang="cs-CZ" sz="3200" dirty="0"/>
              <a:t> identifikoval CDC geny a zjistil spolu se svým týmem, jak významně ovlivňují průběh buněčného cyklu. Je laureátem Nobelovy ceny za fyziologii a medicínu  (r. 2001). Více informací viz odkaz: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sz="3200" dirty="0">
                <a:hlinkClick r:id="rId2"/>
              </a:rPr>
              <a:t>http://www.vesmir.cz/clanek.php3?CID=2341</a:t>
            </a:r>
            <a:endParaRPr lang="cs-CZ" sz="32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AEFA66D-E4C5-387C-E255-3C865293E0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67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503766" y="712079"/>
            <a:ext cx="11453771" cy="6145922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4000" b="1" dirty="0"/>
              <a:t>Fáze buněčného cyklu</a:t>
            </a:r>
          </a:p>
          <a:p>
            <a:pPr algn="just">
              <a:defRPr/>
            </a:pPr>
            <a:endParaRPr lang="cs-CZ" sz="4000" u="sng" dirty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cs-CZ" sz="3200" dirty="0"/>
              <a:t>Vědci </a:t>
            </a:r>
            <a:r>
              <a:rPr lang="cs-CZ" sz="3200" b="1" dirty="0"/>
              <a:t>Howard </a:t>
            </a:r>
            <a:r>
              <a:rPr lang="cs-CZ" sz="3200" dirty="0"/>
              <a:t>s </a:t>
            </a:r>
            <a:r>
              <a:rPr lang="cs-CZ" sz="3200" b="1" dirty="0"/>
              <a:t>Pelcem </a:t>
            </a:r>
            <a:r>
              <a:rPr lang="cs-CZ" sz="3200" dirty="0"/>
              <a:t>navrhli rozdělení buněčného cyklu na čtyři níže uvedené fáze už </a:t>
            </a:r>
            <a:r>
              <a:rPr lang="cs-CZ" sz="3200" b="1" dirty="0"/>
              <a:t>v roce 1956</a:t>
            </a:r>
            <a:r>
              <a:rPr lang="cs-CZ" sz="3200" dirty="0"/>
              <a:t>: </a:t>
            </a:r>
            <a:endParaRPr lang="cs-CZ" altLang="cs-CZ" sz="3200" i="1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cs-CZ" sz="3200" b="1" dirty="0"/>
              <a:t>- G</a:t>
            </a:r>
            <a:r>
              <a:rPr lang="cs-CZ" sz="3200" b="1" baseline="-25000" dirty="0"/>
              <a:t>1</a:t>
            </a:r>
            <a:r>
              <a:rPr lang="cs-CZ" sz="3200" b="1" dirty="0"/>
              <a:t> (gap = mezera) </a:t>
            </a:r>
            <a:r>
              <a:rPr lang="cs-CZ" sz="3200" dirty="0"/>
              <a:t>= první přípravná fáze = </a:t>
            </a:r>
            <a:r>
              <a:rPr lang="cs-CZ" sz="3200" b="1" dirty="0" err="1"/>
              <a:t>presyntetická</a:t>
            </a:r>
            <a:r>
              <a:rPr lang="cs-CZ" sz="3200" b="1" dirty="0"/>
              <a:t> fáze</a:t>
            </a:r>
            <a:r>
              <a:rPr lang="cs-CZ" sz="3200" dirty="0"/>
              <a:t> = </a:t>
            </a:r>
            <a:r>
              <a:rPr lang="cs-CZ" sz="3200" dirty="0" err="1"/>
              <a:t>postmitotická</a:t>
            </a:r>
            <a:r>
              <a:rPr lang="cs-CZ" sz="3200" dirty="0"/>
              <a:t> fáze;</a:t>
            </a:r>
          </a:p>
          <a:p>
            <a:pPr>
              <a:defRPr/>
            </a:pPr>
            <a:r>
              <a:rPr lang="cs-CZ" sz="3200" b="1" dirty="0"/>
              <a:t>- S </a:t>
            </a:r>
            <a:r>
              <a:rPr lang="cs-CZ" sz="3200" dirty="0"/>
              <a:t>= </a:t>
            </a:r>
            <a:r>
              <a:rPr lang="cs-CZ" sz="3200" b="1" dirty="0"/>
              <a:t>syntetická fáze </a:t>
            </a:r>
            <a:r>
              <a:rPr lang="cs-CZ" sz="3200" dirty="0"/>
              <a:t>– syntéza DNA (tedy replikace);</a:t>
            </a:r>
          </a:p>
          <a:p>
            <a:pPr marL="457200" indent="-457200">
              <a:buFontTx/>
              <a:buChar char="-"/>
              <a:defRPr/>
            </a:pPr>
            <a:r>
              <a:rPr lang="cs-CZ" sz="3200" b="1" dirty="0"/>
              <a:t>G</a:t>
            </a:r>
            <a:r>
              <a:rPr lang="cs-CZ" sz="3200" b="1" baseline="-25000" dirty="0"/>
              <a:t>2 </a:t>
            </a:r>
            <a:r>
              <a:rPr lang="cs-CZ" sz="3200" dirty="0"/>
              <a:t>= druhá přípravná fáze = </a:t>
            </a:r>
            <a:r>
              <a:rPr lang="cs-CZ" sz="3200" b="1" dirty="0" err="1"/>
              <a:t>postsyntetická</a:t>
            </a:r>
            <a:r>
              <a:rPr lang="cs-CZ" sz="3200" b="1" dirty="0"/>
              <a:t> fáze</a:t>
            </a:r>
            <a:r>
              <a:rPr lang="cs-CZ" sz="3200" dirty="0"/>
              <a:t> = </a:t>
            </a:r>
            <a:r>
              <a:rPr lang="cs-CZ" sz="3200" dirty="0" err="1"/>
              <a:t>premitotická</a:t>
            </a:r>
            <a:r>
              <a:rPr lang="cs-CZ" sz="3200" dirty="0"/>
              <a:t> fáze;</a:t>
            </a:r>
          </a:p>
          <a:p>
            <a:pPr marL="457200" indent="-457200">
              <a:buFontTx/>
              <a:buChar char="-"/>
              <a:defRPr/>
            </a:pPr>
            <a:r>
              <a:rPr lang="cs-CZ" sz="3200" b="1" dirty="0"/>
              <a:t>M = mitóza </a:t>
            </a:r>
            <a:r>
              <a:rPr lang="cs-CZ" sz="3200" dirty="0"/>
              <a:t>= nepřímé dělení buňky.</a:t>
            </a:r>
          </a:p>
          <a:p>
            <a:pPr algn="just"/>
            <a:endParaRPr lang="cs-CZ" sz="4000" b="1" dirty="0">
              <a:solidFill>
                <a:srgbClr val="2388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2DC38FB-420D-C14E-26EB-9A13EE8E5B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36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351529" y="712078"/>
            <a:ext cx="11488941" cy="6145922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cs-CZ" altLang="cs-CZ" sz="3200" b="1" dirty="0"/>
              <a:t>Buněčný cyklus se </a:t>
            </a:r>
            <a:r>
              <a:rPr lang="cs-CZ" altLang="cs-CZ" sz="3200" dirty="0"/>
              <a:t>týká buněk, které se rozmnožují </a:t>
            </a:r>
            <a:r>
              <a:rPr lang="cs-CZ" altLang="cs-CZ" sz="3200" b="1" dirty="0"/>
              <a:t>nepřímým dělením </a:t>
            </a:r>
            <a:r>
              <a:rPr lang="cs-CZ" altLang="cs-CZ" sz="3200" dirty="0"/>
              <a:t>- </a:t>
            </a:r>
            <a:r>
              <a:rPr lang="cs-CZ" altLang="cs-CZ" sz="3200" b="1" dirty="0"/>
              <a:t>mitózou</a:t>
            </a:r>
            <a:r>
              <a:rPr lang="cs-CZ" altLang="cs-CZ" sz="3200" dirty="0"/>
              <a:t>.</a:t>
            </a:r>
          </a:p>
          <a:p>
            <a:pPr>
              <a:defRPr/>
            </a:pPr>
            <a:endParaRPr lang="cs-CZ" altLang="cs-CZ" sz="3200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altLang="cs-CZ" sz="3200" b="1" dirty="0"/>
              <a:t>Karyokinezi </a:t>
            </a:r>
            <a:r>
              <a:rPr lang="cs-CZ" altLang="cs-CZ" sz="3200" dirty="0"/>
              <a:t>je</a:t>
            </a:r>
            <a:r>
              <a:rPr lang="cs-CZ" altLang="cs-CZ" sz="3200" b="1" dirty="0"/>
              <a:t> </a:t>
            </a:r>
            <a:r>
              <a:rPr lang="cs-CZ" altLang="cs-CZ" sz="3200" dirty="0"/>
              <a:t>dělení jádra, proces zajišťující rovnoměrné rozdělení genetického materiálu do nově se tvořících buněk.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cs-CZ" altLang="cs-CZ" sz="3200" dirty="0"/>
          </a:p>
          <a:p>
            <a:pPr marL="0" indent="0" algn="just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cs-CZ" altLang="cs-CZ" sz="3200" b="1" dirty="0"/>
              <a:t>Cytokineze </a:t>
            </a:r>
            <a:r>
              <a:rPr lang="cs-CZ" altLang="cs-CZ" sz="3200" dirty="0"/>
              <a:t>zahrnuje vlastní rozdělení buňky (myšleno rozdělení cytoplazmy a v ní přítomných organel), a to tak důsledně, že vzniklé buňky jsou schopny existovat, čímž udržují genetický potenciál svých předchůdkyň. </a:t>
            </a:r>
          </a:p>
          <a:p>
            <a:pPr>
              <a:defRPr/>
            </a:pPr>
            <a:r>
              <a:rPr lang="cs-CZ" altLang="cs-CZ" sz="3200" dirty="0"/>
              <a:t> </a:t>
            </a:r>
          </a:p>
          <a:p>
            <a:pPr eaLnBrk="1" hangingPunct="1">
              <a:defRPr/>
            </a:pPr>
            <a:endParaRPr lang="cs-CZ" sz="3200" b="1" dirty="0">
              <a:solidFill>
                <a:srgbClr val="2388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9A67235-EDC2-F004-4526-502F6731B1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32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362020" y="712078"/>
            <a:ext cx="11770295" cy="5671136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sz="4000" b="1" u="sng" dirty="0"/>
              <a:t>G</a:t>
            </a:r>
            <a:r>
              <a:rPr lang="cs-CZ" sz="4000" b="1" u="sng" baseline="-25000" dirty="0"/>
              <a:t>1</a:t>
            </a:r>
            <a:r>
              <a:rPr lang="cs-CZ" sz="4000" b="1" u="sng" dirty="0"/>
              <a:t> (gap = mezera) = první přípravná fáze:</a:t>
            </a:r>
            <a:endParaRPr lang="cs-CZ" sz="4000" dirty="0"/>
          </a:p>
          <a:p>
            <a:pPr>
              <a:defRPr/>
            </a:pPr>
            <a:endParaRPr lang="cs-CZ" sz="4000" dirty="0"/>
          </a:p>
          <a:p>
            <a:pPr>
              <a:defRPr/>
            </a:pPr>
            <a:r>
              <a:rPr lang="cs-CZ" sz="3200" dirty="0"/>
              <a:t>- zaujímá zpravidla 30 – 40 % trvání buněčného cyklu;</a:t>
            </a:r>
          </a:p>
          <a:p>
            <a:pPr>
              <a:defRPr/>
            </a:pPr>
            <a:r>
              <a:rPr lang="cs-CZ" sz="3200" dirty="0"/>
              <a:t>- končí zahájením replikace DNA;</a:t>
            </a:r>
          </a:p>
          <a:p>
            <a:pPr>
              <a:defRPr/>
            </a:pPr>
            <a:r>
              <a:rPr lang="cs-CZ" sz="3200" b="1" dirty="0"/>
              <a:t>- zdvojuje se „buněčná hmota“ </a:t>
            </a:r>
            <a:r>
              <a:rPr lang="cs-CZ" sz="3200" b="1" dirty="0">
                <a:sym typeface="Symbol" panose="05050102010706020507" pitchFamily="18" charset="2"/>
              </a:rPr>
              <a:t></a:t>
            </a:r>
            <a:r>
              <a:rPr lang="cs-CZ" sz="3200" b="1" dirty="0"/>
              <a:t> syntéza RNA a proteinů </a:t>
            </a:r>
            <a:r>
              <a:rPr lang="cs-CZ" sz="3200" b="1" dirty="0">
                <a:sym typeface="Symbol" panose="05050102010706020507" pitchFamily="18" charset="2"/>
              </a:rPr>
              <a:t></a:t>
            </a:r>
            <a:r>
              <a:rPr lang="cs-CZ" sz="3200" b="1" dirty="0"/>
              <a:t> buňka roste </a:t>
            </a:r>
            <a:r>
              <a:rPr lang="cs-CZ" sz="3200" b="1" dirty="0">
                <a:sym typeface="Symbol" panose="05050102010706020507" pitchFamily="18" charset="2"/>
              </a:rPr>
              <a:t></a:t>
            </a:r>
            <a:r>
              <a:rPr lang="cs-CZ" sz="3200" b="1" dirty="0"/>
              <a:t> zvětšuje se počet organel;</a:t>
            </a:r>
            <a:endParaRPr lang="cs-CZ" sz="3200" dirty="0"/>
          </a:p>
          <a:p>
            <a:pPr algn="just">
              <a:defRPr/>
            </a:pPr>
            <a:r>
              <a:rPr lang="cs-CZ" sz="3200" b="1" dirty="0"/>
              <a:t>- přítomen je G</a:t>
            </a:r>
            <a:r>
              <a:rPr lang="cs-CZ" sz="3200" b="1" baseline="-25000" dirty="0"/>
              <a:t>0(1) </a:t>
            </a:r>
            <a:r>
              <a:rPr lang="cs-CZ" sz="3200" b="1" dirty="0"/>
              <a:t>hlavní kontrolní uzel</a:t>
            </a:r>
            <a:r>
              <a:rPr lang="cs-CZ" sz="3200" dirty="0"/>
              <a:t> </a:t>
            </a:r>
            <a:r>
              <a:rPr lang="cs-CZ" sz="3200" dirty="0">
                <a:sym typeface="Symbol" panose="05050102010706020507" pitchFamily="18" charset="2"/>
              </a:rPr>
              <a:t></a:t>
            </a:r>
            <a:r>
              <a:rPr lang="cs-CZ" sz="3200" dirty="0"/>
              <a:t> možnost reverzibilního přechodu buňky do klidové fáze – důležité z léčebného hlediska (snahy o využití kontrolního uzlu pro zástavu nekontrolovaného dělení buňky).</a:t>
            </a:r>
          </a:p>
          <a:p>
            <a:pPr algn="l"/>
            <a:endParaRPr lang="cs-CZ" sz="3200" b="1" dirty="0">
              <a:solidFill>
                <a:srgbClr val="2388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5C23263-E53F-F1AF-65E1-EB848FDB43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07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310584" y="712078"/>
            <a:ext cx="11184466" cy="5839097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sz="4000" b="1" u="sng" dirty="0">
                <a:solidFill>
                  <a:schemeClr val="bg1"/>
                </a:solidFill>
              </a:rPr>
              <a:t>S = syntetická fáze:</a:t>
            </a:r>
            <a:endParaRPr lang="cs-CZ" sz="4000" dirty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cs-CZ" sz="4000" b="1" dirty="0">
                <a:solidFill>
                  <a:schemeClr val="bg1"/>
                </a:solidFill>
              </a:rPr>
              <a:t>- probíhá replikace jaderné DNA</a:t>
            </a:r>
            <a:r>
              <a:rPr lang="cs-CZ" sz="4000" dirty="0">
                <a:solidFill>
                  <a:schemeClr val="bg1"/>
                </a:solidFill>
              </a:rPr>
              <a:t> za účasti hlavního enzymu replikace, kterým je </a:t>
            </a:r>
            <a:r>
              <a:rPr lang="cs-CZ" sz="4000" b="1" i="1" dirty="0">
                <a:solidFill>
                  <a:schemeClr val="bg1"/>
                </a:solidFill>
              </a:rPr>
              <a:t>DNA polymeráza;</a:t>
            </a:r>
            <a:endParaRPr lang="cs-CZ" sz="4000" dirty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cs-CZ" sz="4000" dirty="0">
                <a:solidFill>
                  <a:schemeClr val="bg1"/>
                </a:solidFill>
              </a:rPr>
              <a:t>- zaujímá zpravidla 30 – 50 % délky buněčného cyklu (u živočišných buněk trvá obecně 8 – 20 hodin);</a:t>
            </a:r>
          </a:p>
          <a:p>
            <a:pPr algn="just">
              <a:defRPr/>
            </a:pPr>
            <a:r>
              <a:rPr lang="cs-CZ" sz="4000" dirty="0">
                <a:solidFill>
                  <a:schemeClr val="bg1"/>
                </a:solidFill>
              </a:rPr>
              <a:t>- rychlost replikace DNA je u eukaryot 10x pomalejší než u </a:t>
            </a:r>
            <a:r>
              <a:rPr lang="cs-CZ" sz="4000" dirty="0" err="1">
                <a:solidFill>
                  <a:schemeClr val="bg1"/>
                </a:solidFill>
              </a:rPr>
              <a:t>prokaryot</a:t>
            </a:r>
            <a:r>
              <a:rPr lang="cs-CZ" sz="4000" dirty="0">
                <a:solidFill>
                  <a:schemeClr val="bg1"/>
                </a:solidFill>
              </a:rPr>
              <a:t>;</a:t>
            </a:r>
          </a:p>
          <a:p>
            <a:pPr algn="just">
              <a:defRPr/>
            </a:pPr>
            <a:r>
              <a:rPr lang="cs-CZ" sz="4000" dirty="0">
                <a:solidFill>
                  <a:schemeClr val="bg1"/>
                </a:solidFill>
              </a:rPr>
              <a:t>- na různých chromozómech začíná v různou dobu.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5EC37F5-4B30-4DD8-D581-0D861A01C9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41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650305" y="916496"/>
            <a:ext cx="11541695" cy="5234695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altLang="cs-CZ" sz="3600" dirty="0"/>
              <a:t>V každém chromozómu je před S fází pouze jedna molekula DNA </a:t>
            </a:r>
            <a:r>
              <a:rPr lang="cs-CZ" altLang="cs-CZ" sz="3600" dirty="0">
                <a:sym typeface="Symbol" panose="05050102010706020507" pitchFamily="18" charset="2"/>
              </a:rPr>
              <a:t></a:t>
            </a:r>
            <a:r>
              <a:rPr lang="cs-CZ" altLang="cs-CZ" sz="3600" dirty="0"/>
              <a:t> počet molekul DNA se rovná počtu chromozómů. </a:t>
            </a:r>
          </a:p>
          <a:p>
            <a:r>
              <a:rPr lang="cs-CZ" altLang="cs-CZ" sz="3600" dirty="0"/>
              <a:t>Po S fázi obsahuje jádro dvojnásobné množství DNA, tedy dvojnásobný počet genů </a:t>
            </a:r>
            <a:r>
              <a:rPr lang="cs-CZ" altLang="cs-CZ" sz="3600" dirty="0">
                <a:sym typeface="Symbol" panose="05050102010706020507" pitchFamily="18" charset="2"/>
              </a:rPr>
              <a:t></a:t>
            </a:r>
            <a:r>
              <a:rPr lang="cs-CZ" altLang="cs-CZ" sz="3600" dirty="0"/>
              <a:t> hovoříme o </a:t>
            </a:r>
            <a:r>
              <a:rPr lang="cs-CZ" altLang="cs-CZ" sz="3600" b="1" dirty="0"/>
              <a:t>dvojnásobné genové dávce</a:t>
            </a:r>
            <a:r>
              <a:rPr lang="cs-CZ" altLang="cs-CZ" sz="3600" dirty="0"/>
              <a:t>. Chromozómy pak obsahují 2 chromatidy (tedy dvě molekuly DNA) spojené centromerou.</a:t>
            </a:r>
          </a:p>
          <a:p>
            <a:r>
              <a:rPr lang="cs-CZ" altLang="cs-CZ" sz="3600" dirty="0"/>
              <a:t>V této fázi probíhá také syntéza druhé složky nukleoproteinového materiálu, ze kterého je utvářen chromozóm, a to </a:t>
            </a:r>
            <a:r>
              <a:rPr lang="cs-CZ" altLang="cs-CZ" sz="3600" b="1" dirty="0"/>
              <a:t>histonů </a:t>
            </a:r>
            <a:r>
              <a:rPr lang="cs-CZ" altLang="cs-CZ" sz="3600" dirty="0"/>
              <a:t>(H1, H2A, H2B, H3, H4).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0CD2444-1B1C-ABF1-B675-71D0D1D817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425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11699</TotalTime>
  <Words>1067</Words>
  <Application>Microsoft Office PowerPoint</Application>
  <PresentationFormat>Širokoúhlá obrazovka</PresentationFormat>
  <Paragraphs>85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Times New Roman</vt:lpstr>
      <vt:lpstr>Verdana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Hynek Gilík</cp:lastModifiedBy>
  <cp:revision>257</cp:revision>
  <cp:lastPrinted>2020-10-21T12:22:00Z</cp:lastPrinted>
  <dcterms:created xsi:type="dcterms:W3CDTF">2019-01-06T15:12:34Z</dcterms:created>
  <dcterms:modified xsi:type="dcterms:W3CDTF">2022-10-12T22:00:27Z</dcterms:modified>
</cp:coreProperties>
</file>