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78" r:id="rId2"/>
    <p:sldId id="320" r:id="rId3"/>
    <p:sldId id="352" r:id="rId4"/>
    <p:sldId id="318" r:id="rId5"/>
    <p:sldId id="332" r:id="rId6"/>
    <p:sldId id="334" r:id="rId7"/>
    <p:sldId id="336" r:id="rId8"/>
    <p:sldId id="337" r:id="rId9"/>
    <p:sldId id="338" r:id="rId10"/>
    <p:sldId id="339" r:id="rId11"/>
    <p:sldId id="340" r:id="rId12"/>
    <p:sldId id="351" r:id="rId13"/>
    <p:sldId id="341" r:id="rId14"/>
    <p:sldId id="345" r:id="rId15"/>
    <p:sldId id="346" r:id="rId16"/>
    <p:sldId id="353" r:id="rId17"/>
    <p:sldId id="281" r:id="rId18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  <a:srgbClr val="97B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6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8811E-10C7-414C-9F71-1E2295649020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07EE-61DA-4B0B-AD6B-6A504E996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92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09.09.2022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2602-4FBA-4417-BBDE-CB38B2FEF763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5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B95B-5433-479F-AE0A-381752DB3FF2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4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903-EBB9-4694-903B-AAEC811BBF77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97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8B20-970D-4F49-B4A5-020BDD15F84C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622E-3B2F-49B6-9E83-C5D9205DBD3D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4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8B7A-C6AE-43D9-B02A-A5692B0F651E}" type="datetime1">
              <a:rPr lang="cs-CZ" smtClean="0"/>
              <a:t>09.09.2022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8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F3A9-8E60-4048-87D3-1CB6D595AF86}" type="datetime1">
              <a:rPr lang="cs-CZ" smtClean="0"/>
              <a:t>09.09.2022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1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BC66-C65F-42F7-A3AD-11D78FDF19C5}" type="datetime1">
              <a:rPr lang="cs-CZ" smtClean="0"/>
              <a:t>09.09.2022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5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D8C-843C-4775-BCAA-EAC20D79A883}" type="datetime1">
              <a:rPr lang="cs-CZ" smtClean="0"/>
              <a:t>09.09.2022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20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64E1-B4B9-4D83-AF0A-180059F6A113}" type="datetime1">
              <a:rPr lang="cs-CZ" smtClean="0"/>
              <a:t>09.09.2022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6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861-805B-40A5-93F8-1EDC474A964D}" type="datetime1">
              <a:rPr lang="cs-CZ" smtClean="0"/>
              <a:t>09.09.2022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B566-342B-4F1D-9132-93DC62019A0A}" type="datetime1">
              <a:rPr lang="cs-CZ" smtClean="0"/>
              <a:t>09.09.2022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782673" y="1741319"/>
            <a:ext cx="590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8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BIOLOGIE</a:t>
            </a:r>
            <a:endParaRPr lang="cs-CZ" sz="60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782673" y="2022108"/>
            <a:ext cx="4084541" cy="442741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 rot="5400000">
            <a:off x="6754184" y="2891745"/>
            <a:ext cx="245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 rot="5400000">
            <a:off x="6089634" y="3894465"/>
            <a:ext cx="4094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60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5" y="499179"/>
            <a:ext cx="3384457" cy="74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6" y="1083921"/>
            <a:ext cx="11541695" cy="523469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9600" b="1" dirty="0"/>
              <a:t>Evoluce</a:t>
            </a:r>
          </a:p>
          <a:p>
            <a:pPr eaLnBrk="1" hangingPunct="1">
              <a:defRPr/>
            </a:pPr>
            <a:r>
              <a:rPr lang="cs-CZ" altLang="cs-CZ" sz="4400" dirty="0"/>
              <a:t>- vývoj;</a:t>
            </a:r>
          </a:p>
          <a:p>
            <a:pPr eaLnBrk="1" hangingPunct="1">
              <a:defRPr/>
            </a:pPr>
            <a:r>
              <a:rPr lang="cs-CZ" altLang="cs-CZ" sz="4400" dirty="0"/>
              <a:t>- živé organismy se neustále dlouhodobě přizpůsobují měnícím se podmínkám;</a:t>
            </a:r>
          </a:p>
          <a:p>
            <a:pPr eaLnBrk="1" hangingPunct="1">
              <a:defRPr/>
            </a:pPr>
            <a:r>
              <a:rPr lang="cs-CZ" altLang="cs-CZ" sz="4400" dirty="0"/>
              <a:t>- trvá na Zemi již 3,5 miliard let a vedla k současné rozmanitosti života. </a:t>
            </a:r>
          </a:p>
          <a:p>
            <a:pPr algn="ctr"/>
            <a:endParaRPr lang="cs-CZ" sz="6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CD2444-1B1C-ABF1-B675-71D0D1D8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4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992777"/>
            <a:ext cx="11184466" cy="5325840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9600" b="1" dirty="0"/>
              <a:t>Rozmanitost</a:t>
            </a:r>
          </a:p>
          <a:p>
            <a:pPr eaLnBrk="1" hangingPunct="1">
              <a:defRPr/>
            </a:pPr>
            <a:r>
              <a:rPr lang="cs-CZ" altLang="cs-CZ" sz="4400" dirty="0"/>
              <a:t>- nejnápadnější vlastnost živého světa;</a:t>
            </a:r>
          </a:p>
          <a:p>
            <a:pPr eaLnBrk="1" hangingPunct="1">
              <a:defRPr/>
            </a:pPr>
            <a:r>
              <a:rPr lang="cs-CZ" altLang="cs-CZ" sz="4400" dirty="0"/>
              <a:t>- projevuje se na všech organizačních úrovních od buněk až po celou biosféru;</a:t>
            </a:r>
          </a:p>
          <a:p>
            <a:pPr eaLnBrk="1" hangingPunct="1">
              <a:defRPr/>
            </a:pPr>
            <a:r>
              <a:rPr lang="cs-CZ" altLang="cs-CZ" sz="4400" dirty="0"/>
              <a:t>- nejzajímavější je na úrovni druhů.</a:t>
            </a:r>
          </a:p>
          <a:p>
            <a:pPr algn="ctr"/>
            <a:endParaRPr lang="cs-CZ" sz="44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cs-CZ" sz="6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14516E-7550-E8B0-99B3-7D7C2A1B6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861646"/>
            <a:ext cx="11184466" cy="5486399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Homeostáza – </a:t>
            </a:r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stálé vnitřní prostředí (pH, poměr iontů, teplokrevní tělesnou teplotu…) </a:t>
            </a: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Autoregulace – </a:t>
            </a:r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organismus řídí sám sebe podle aktuálního stavu vnitřního prostředí a vnějších podmínek na základě zpětné vazby.</a:t>
            </a:r>
            <a:endParaRPr lang="cs-CZ" sz="5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BF2E9C-072D-BFA9-40A1-E937E89B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6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940526"/>
            <a:ext cx="11184466" cy="591747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Všechny živé organismy se vyznačují obdobným chemickým složením těla.</a:t>
            </a:r>
          </a:p>
          <a:p>
            <a:pPr algn="ctr"/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Složité organické látky:</a:t>
            </a:r>
          </a:p>
          <a:p>
            <a:pPr marL="571500" indent="-571500">
              <a:buFontTx/>
              <a:buChar char="-"/>
            </a:pPr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bílkoviny;</a:t>
            </a:r>
          </a:p>
          <a:p>
            <a:pPr marL="571500" indent="-571500">
              <a:buFontTx/>
              <a:buChar char="-"/>
            </a:pPr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nukleové kyseliny;</a:t>
            </a:r>
          </a:p>
          <a:p>
            <a:pPr marL="571500" indent="-571500">
              <a:buFontTx/>
              <a:buChar char="-"/>
            </a:pPr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sacharidy;</a:t>
            </a:r>
          </a:p>
          <a:p>
            <a:pPr marL="571500" indent="-571500">
              <a:buFontTx/>
              <a:buChar char="-"/>
            </a:pPr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tuky.</a:t>
            </a:r>
          </a:p>
          <a:p>
            <a:pPr marL="571500" indent="-571500">
              <a:buFontTx/>
              <a:buChar char="-"/>
            </a:pPr>
            <a:endParaRPr lang="cs-CZ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Jednoduché organické látky: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voda;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oxid uhličitý;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soli, ionty.</a:t>
            </a:r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6B734E-40B0-7130-CD66-41C2004D1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5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EF761-0C84-D884-E823-5AC06BAE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Opakování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DA954-8E2C-3977-4DF8-F041B07E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825625"/>
            <a:ext cx="11711353" cy="4351338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Vysvětlete, co to jsou obecné vlastnosti organismů.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Vyjmenujte, jak reagují organismy na podněty </a:t>
            </a:r>
            <a:br>
              <a:rPr lang="cs-CZ" altLang="cs-CZ" sz="4800" dirty="0"/>
            </a:br>
            <a:r>
              <a:rPr lang="cs-CZ" altLang="cs-CZ" sz="4800" dirty="0"/>
              <a:t>a uveďte příklady.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Vysvětlete, jaký je rozdíl mezi dědičností </a:t>
            </a:r>
            <a:br>
              <a:rPr lang="cs-CZ" altLang="cs-CZ" sz="4800" dirty="0"/>
            </a:br>
            <a:r>
              <a:rPr lang="cs-CZ" altLang="cs-CZ" sz="4800" dirty="0"/>
              <a:t>a proměnlivostí.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Vysvětlete, co je to proměnlivost a uveďte příklad. 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DD28A7-B152-F82D-96E9-96696B0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14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9697D8-02D6-1350-7EA6-0DDA62E3E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4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C70B1-5647-372C-B514-D8BF339E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 uvedeným pojmům přiřaďte správné tvrzení</a:t>
            </a:r>
            <a:endParaRPr lang="cs-CZ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3C66BA-191C-F390-CB41-D39FECA79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122" y="2505075"/>
            <a:ext cx="5157787" cy="3684588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  <a:defRPr/>
            </a:pPr>
            <a:r>
              <a:rPr lang="cs-CZ" altLang="cs-CZ" sz="5200" dirty="0"/>
              <a:t>1. metabolismus;</a:t>
            </a:r>
          </a:p>
          <a:p>
            <a:pPr marL="0" indent="0" eaLnBrk="1" hangingPunct="1">
              <a:buNone/>
              <a:defRPr/>
            </a:pPr>
            <a:r>
              <a:rPr lang="cs-CZ" altLang="cs-CZ" sz="5200" dirty="0"/>
              <a:t>2. dráždivost;</a:t>
            </a:r>
          </a:p>
          <a:p>
            <a:pPr marL="0" indent="0" eaLnBrk="1" hangingPunct="1">
              <a:buNone/>
              <a:defRPr/>
            </a:pPr>
            <a:r>
              <a:rPr lang="cs-CZ" altLang="cs-CZ" sz="5200" dirty="0"/>
              <a:t>3. reprodukce;</a:t>
            </a:r>
          </a:p>
          <a:p>
            <a:pPr marL="0" indent="0" eaLnBrk="1" hangingPunct="1">
              <a:buNone/>
              <a:defRPr/>
            </a:pPr>
            <a:r>
              <a:rPr lang="cs-CZ" altLang="cs-CZ" sz="5200" dirty="0"/>
              <a:t>4. dědičnost;</a:t>
            </a:r>
          </a:p>
          <a:p>
            <a:pPr marL="0" indent="0" eaLnBrk="1" hangingPunct="1">
              <a:buNone/>
              <a:defRPr/>
            </a:pPr>
            <a:r>
              <a:rPr lang="cs-CZ" altLang="cs-CZ" sz="5200" dirty="0"/>
              <a:t>5. proměnlivost;</a:t>
            </a:r>
          </a:p>
          <a:p>
            <a:pPr marL="0" indent="0" eaLnBrk="1" hangingPunct="1">
              <a:buNone/>
              <a:defRPr/>
            </a:pPr>
            <a:r>
              <a:rPr lang="cs-CZ" altLang="cs-CZ" sz="5200" dirty="0"/>
              <a:t>6. evoluce.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BF88271-DBCF-4A01-B5A3-98DD416FF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78570" y="2505075"/>
            <a:ext cx="7649308" cy="3182937"/>
          </a:xfrm>
        </p:spPr>
        <p:txBody>
          <a:bodyPr>
            <a:normAutofit fontScale="55000" lnSpcReduction="20000"/>
          </a:bodyPr>
          <a:lstStyle/>
          <a:p>
            <a:pPr marL="533400" indent="-533400" eaLnBrk="1" hangingPunct="1">
              <a:buFontTx/>
              <a:buAutoNum type="alphaLcParenR"/>
              <a:defRPr/>
            </a:pPr>
            <a:r>
              <a:rPr lang="cs-CZ" altLang="cs-CZ" sz="5600" dirty="0"/>
              <a:t>vývoj;</a:t>
            </a:r>
          </a:p>
          <a:p>
            <a:pPr marL="533400" indent="-533400" eaLnBrk="1" hangingPunct="1">
              <a:buFontTx/>
              <a:buAutoNum type="alphaLcParenR"/>
              <a:defRPr/>
            </a:pPr>
            <a:r>
              <a:rPr lang="cs-CZ" altLang="cs-CZ" sz="5600" dirty="0"/>
              <a:t>rozmnožování;</a:t>
            </a:r>
          </a:p>
          <a:p>
            <a:pPr marL="533400" indent="-533400" eaLnBrk="1" hangingPunct="1">
              <a:buFontTx/>
              <a:buAutoNum type="alphaLcParenR"/>
              <a:defRPr/>
            </a:pPr>
            <a:r>
              <a:rPr lang="cs-CZ" altLang="cs-CZ" sz="5600" dirty="0"/>
              <a:t>odchylky mezi potomky a rodiči;</a:t>
            </a:r>
          </a:p>
          <a:p>
            <a:pPr marL="533400" indent="-533400" eaLnBrk="1" hangingPunct="1">
              <a:buFontTx/>
              <a:buAutoNum type="alphaLcParenR"/>
              <a:defRPr/>
            </a:pPr>
            <a:r>
              <a:rPr lang="cs-CZ" altLang="cs-CZ" sz="5600" dirty="0"/>
              <a:t>přeměna látek a energie;</a:t>
            </a:r>
          </a:p>
          <a:p>
            <a:pPr marL="533400" indent="-533400" eaLnBrk="1" hangingPunct="1">
              <a:buFontTx/>
              <a:buAutoNum type="alphaLcParenR"/>
              <a:defRPr/>
            </a:pPr>
            <a:r>
              <a:rPr lang="cs-CZ" altLang="cs-CZ" sz="5600" dirty="0"/>
              <a:t>podobnost potomků s rodiči;</a:t>
            </a:r>
          </a:p>
          <a:p>
            <a:pPr marL="533400" indent="-533400" eaLnBrk="1" hangingPunct="1">
              <a:buFontTx/>
              <a:buAutoNum type="alphaLcParenR"/>
              <a:defRPr/>
            </a:pPr>
            <a:r>
              <a:rPr lang="cs-CZ" altLang="cs-CZ" sz="5600" dirty="0"/>
              <a:t>reakce organismů na podněty z prostředí.</a:t>
            </a:r>
          </a:p>
          <a:p>
            <a:endParaRPr lang="cs-CZ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9F231B88-EEB1-5B97-EB24-921DB115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15</a:t>
            </a:fld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3FFA6D18-9F0D-C98A-2A76-8161CE2FD3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3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98938" y="1037492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Zdroj: </a:t>
            </a: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Jelínek, J. - </a:t>
            </a:r>
            <a:r>
              <a:rPr lang="cs-CZ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Zicháček</a:t>
            </a:r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V. 2021. Biologie pro gymnázia. 12. vyd. Olomouc: Nakladatelství Olomouc. 579 s. ISBN 978-80-7182-345-2.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8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-59816" y="-31750"/>
            <a:ext cx="12309128" cy="6974811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79369" y="2534139"/>
            <a:ext cx="1469834" cy="159321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992337" y="2680808"/>
            <a:ext cx="4481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DĚKUJEME ZA POZORNOST</a:t>
            </a:r>
            <a:endParaRPr lang="cs-CZ" sz="28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235078"/>
            <a:ext cx="3624080" cy="7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1045029"/>
            <a:ext cx="11184466" cy="5273588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6600" b="1" dirty="0"/>
              <a:t>Charakteristika živých soustav</a:t>
            </a:r>
            <a:endParaRPr lang="cs-CZ" sz="6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1045029"/>
            <a:ext cx="11184466" cy="5273588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2388A9"/>
              </a:buClr>
              <a:defRPr/>
            </a:pPr>
            <a:r>
              <a:rPr lang="cs-CZ" altLang="cs-CZ" sz="6600" b="1" dirty="0"/>
              <a:t>Obecné vlastnosti organismů</a:t>
            </a:r>
          </a:p>
          <a:p>
            <a:pPr lvl="1">
              <a:buClr>
                <a:srgbClr val="2388A9"/>
              </a:buClr>
              <a:defRPr/>
            </a:pPr>
            <a:r>
              <a:rPr lang="cs-CZ" altLang="cs-CZ" sz="4400" b="1" dirty="0"/>
              <a:t>- vlastnosti společné všem organismům, kterými se odlišují od neživých přírodnin.</a:t>
            </a:r>
            <a:endParaRPr lang="cs-CZ" sz="4400" dirty="0">
              <a:latin typeface="Open Sans"/>
              <a:cs typeface="Arial" panose="020B0604020202020204" pitchFamily="34" charset="0"/>
            </a:endParaRPr>
          </a:p>
          <a:p>
            <a:pPr marL="741600" lvl="1" indent="-284400">
              <a:lnSpc>
                <a:spcPct val="150000"/>
              </a:lnSpc>
              <a:buClr>
                <a:srgbClr val="2388A9"/>
              </a:buClr>
              <a:buFontTx/>
              <a:buChar char="→"/>
              <a:defRPr/>
            </a:pPr>
            <a:endParaRPr lang="cs-CZ" sz="6600" dirty="0">
              <a:latin typeface="Open Sans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40267" y="877221"/>
            <a:ext cx="11184466" cy="573459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5785" y="877221"/>
            <a:ext cx="1142874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6600" b="1" dirty="0">
                <a:solidFill>
                  <a:schemeClr val="bg1"/>
                </a:solidFill>
                <a:effectLst/>
              </a:rPr>
              <a:t>Typy vlastností organismů</a:t>
            </a:r>
          </a:p>
          <a:p>
            <a:pPr eaLnBrk="1" hangingPunct="1"/>
            <a:r>
              <a:rPr lang="cs-CZ" altLang="cs-CZ" sz="4400" dirty="0">
                <a:solidFill>
                  <a:schemeClr val="bg1"/>
                </a:solidFill>
                <a:effectLst/>
              </a:rPr>
              <a:t>- organizace;</a:t>
            </a:r>
          </a:p>
          <a:p>
            <a:pPr eaLnBrk="1" hangingPunct="1"/>
            <a:r>
              <a:rPr lang="cs-CZ" altLang="cs-CZ" sz="4400" dirty="0">
                <a:solidFill>
                  <a:schemeClr val="bg1"/>
                </a:solidFill>
                <a:effectLst/>
              </a:rPr>
              <a:t>- metabolismus;</a:t>
            </a:r>
          </a:p>
          <a:p>
            <a:pPr eaLnBrk="1" hangingPunct="1"/>
            <a:r>
              <a:rPr lang="cs-CZ" altLang="cs-CZ" sz="4400" dirty="0">
                <a:solidFill>
                  <a:schemeClr val="bg1"/>
                </a:solidFill>
                <a:effectLst/>
              </a:rPr>
              <a:t>- dráždivost;</a:t>
            </a:r>
          </a:p>
          <a:p>
            <a:pPr eaLnBrk="1" hangingPunct="1"/>
            <a:r>
              <a:rPr lang="cs-CZ" altLang="cs-CZ" sz="4400" dirty="0">
                <a:solidFill>
                  <a:schemeClr val="bg1"/>
                </a:solidFill>
                <a:effectLst/>
              </a:rPr>
              <a:t>- reprodukce;</a:t>
            </a:r>
          </a:p>
          <a:p>
            <a:pPr eaLnBrk="1" hangingPunct="1"/>
            <a:r>
              <a:rPr lang="cs-CZ" altLang="cs-CZ" sz="4400" dirty="0">
                <a:solidFill>
                  <a:schemeClr val="bg1"/>
                </a:solidFill>
                <a:effectLst/>
              </a:rPr>
              <a:t>- dědičnost a proměnlivost;</a:t>
            </a:r>
          </a:p>
          <a:p>
            <a:pPr eaLnBrk="1" hangingPunct="1"/>
            <a:r>
              <a:rPr lang="cs-CZ" altLang="cs-CZ" sz="4400" dirty="0">
                <a:solidFill>
                  <a:schemeClr val="bg1"/>
                </a:solidFill>
                <a:effectLst/>
              </a:rPr>
              <a:t>- evoluce;</a:t>
            </a:r>
          </a:p>
          <a:p>
            <a:pPr eaLnBrk="1" hangingPunct="1"/>
            <a:r>
              <a:rPr lang="cs-CZ" altLang="cs-CZ" sz="4400" dirty="0">
                <a:solidFill>
                  <a:schemeClr val="bg1"/>
                </a:solidFill>
                <a:effectLst/>
              </a:rPr>
              <a:t>- rozmanitost. </a:t>
            </a:r>
          </a:p>
          <a:p>
            <a:endParaRPr lang="cs-CZ" sz="4400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EFA66D-E4C5-387C-E255-3C865293E0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6" y="1045029"/>
            <a:ext cx="11453771" cy="5812971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9600" b="1" dirty="0"/>
              <a:t>Organizace</a:t>
            </a:r>
            <a:endParaRPr lang="cs-CZ" altLang="cs-CZ" u="sng" dirty="0"/>
          </a:p>
          <a:p>
            <a:pPr eaLnBrk="1" hangingPunct="1">
              <a:defRPr/>
            </a:pPr>
            <a:r>
              <a:rPr lang="cs-CZ" altLang="cs-CZ" sz="4400" u="sng" dirty="0"/>
              <a:t>- </a:t>
            </a:r>
            <a:r>
              <a:rPr lang="cs-CZ" altLang="cs-CZ" sz="4400" dirty="0"/>
              <a:t>živé systémy jsou složité s vysokým stupněm uspořádání;</a:t>
            </a:r>
          </a:p>
          <a:p>
            <a:pPr eaLnBrk="1" hangingPunct="1">
              <a:defRPr/>
            </a:pPr>
            <a:r>
              <a:rPr lang="cs-CZ" altLang="cs-CZ" sz="4400" dirty="0"/>
              <a:t>- rozlišujeme: buněčnou, orgánovou, populační…; </a:t>
            </a:r>
          </a:p>
          <a:p>
            <a:pPr eaLnBrk="1" hangingPunct="1">
              <a:defRPr/>
            </a:pPr>
            <a:r>
              <a:rPr lang="cs-CZ" altLang="cs-CZ" sz="4400" dirty="0"/>
              <a:t>- každá část je ve vztahu i k jiným systémům;</a:t>
            </a:r>
          </a:p>
          <a:p>
            <a:pPr eaLnBrk="1" hangingPunct="1">
              <a:defRPr/>
            </a:pPr>
            <a:r>
              <a:rPr lang="cs-CZ" altLang="cs-CZ" sz="4400" dirty="0"/>
              <a:t>- během života jedince se jeho vnější a vnitřní organizace mění a stává složitější.</a:t>
            </a:r>
          </a:p>
          <a:p>
            <a:pPr algn="ctr"/>
            <a:r>
              <a:rPr lang="cs-CZ" sz="6600" b="1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DC38FB-420D-C14E-26EB-9A13EE8E5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3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6" y="940525"/>
            <a:ext cx="11488941" cy="5378091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9600" b="1" dirty="0"/>
              <a:t>Metabolismus</a:t>
            </a:r>
            <a:endParaRPr lang="cs-CZ" sz="9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4000" dirty="0"/>
              <a:t>- </a:t>
            </a:r>
            <a:r>
              <a:rPr lang="cs-CZ" altLang="cs-CZ" sz="4400" dirty="0"/>
              <a:t>přeměna látek a energií;</a:t>
            </a:r>
          </a:p>
          <a:p>
            <a:pPr eaLnBrk="1" hangingPunct="1">
              <a:defRPr/>
            </a:pPr>
            <a:r>
              <a:rPr lang="cs-CZ" altLang="cs-CZ" sz="4400" dirty="0"/>
              <a:t>- soubor chemických dějů katalyzovaných enzymy, pomoci kterých živé organismy z přijatých látek vytvářejí látky pro stavbu svého těla, nebo tyto látky využívají jako zdroj energie.</a:t>
            </a:r>
          </a:p>
          <a:p>
            <a:pPr algn="ctr"/>
            <a:endParaRPr lang="cs-CZ" sz="6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A67235-EDC2-F004-4526-502F6731B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75166" y="712079"/>
            <a:ext cx="11770295" cy="5671136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9600" b="1" dirty="0"/>
              <a:t>Dráždivost</a:t>
            </a:r>
          </a:p>
          <a:p>
            <a:pPr eaLnBrk="1" hangingPunct="1">
              <a:defRPr/>
            </a:pPr>
            <a:r>
              <a:rPr lang="cs-CZ" altLang="cs-CZ" sz="4400" dirty="0"/>
              <a:t>- schopnost živých organismů reagovat na podněty prostředí;</a:t>
            </a:r>
          </a:p>
          <a:p>
            <a:pPr eaLnBrk="1" hangingPunct="1">
              <a:defRPr/>
            </a:pPr>
            <a:r>
              <a:rPr lang="cs-CZ" altLang="cs-CZ" sz="4400" dirty="0"/>
              <a:t>- na podněty organismy reagují:</a:t>
            </a:r>
          </a:p>
          <a:p>
            <a:pPr lvl="1" eaLnBrk="1" hangingPunct="1">
              <a:defRPr/>
            </a:pPr>
            <a:r>
              <a:rPr lang="cs-CZ" altLang="cs-CZ" sz="4400" dirty="0"/>
              <a:t>přizpůsobením;</a:t>
            </a:r>
          </a:p>
          <a:p>
            <a:pPr lvl="1" eaLnBrk="1" hangingPunct="1">
              <a:defRPr/>
            </a:pPr>
            <a:r>
              <a:rPr lang="cs-CZ" altLang="cs-CZ" sz="4400" dirty="0"/>
              <a:t>pohybem;</a:t>
            </a:r>
          </a:p>
          <a:p>
            <a:pPr lvl="1" eaLnBrk="1" hangingPunct="1">
              <a:defRPr/>
            </a:pPr>
            <a:r>
              <a:rPr lang="cs-CZ" altLang="cs-CZ" sz="4400" dirty="0"/>
              <a:t>smrtí. </a:t>
            </a:r>
            <a:endParaRPr lang="cs-CZ" sz="6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C23263-E53F-F1AF-65E1-EB848FDB4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0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966651"/>
            <a:ext cx="11184466" cy="5351966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9600" b="1" dirty="0"/>
              <a:t>Reprodukce</a:t>
            </a:r>
          </a:p>
          <a:p>
            <a:pPr algn="ctr"/>
            <a:endParaRPr lang="cs-CZ" sz="44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cs-CZ" altLang="cs-CZ" sz="4400" dirty="0"/>
              <a:t>- </a:t>
            </a:r>
            <a:r>
              <a:rPr lang="cs-CZ" altLang="cs-CZ" sz="4800" dirty="0"/>
              <a:t>rozmnožování;</a:t>
            </a:r>
          </a:p>
          <a:p>
            <a:pPr eaLnBrk="1" hangingPunct="1">
              <a:defRPr/>
            </a:pPr>
            <a:r>
              <a:rPr lang="cs-CZ" altLang="cs-CZ" sz="4800" dirty="0"/>
              <a:t>- schopnost vlastní všem živým organismům;</a:t>
            </a:r>
          </a:p>
          <a:p>
            <a:pPr eaLnBrk="1" hangingPunct="1">
              <a:defRPr/>
            </a:pPr>
            <a:r>
              <a:rPr lang="cs-CZ" altLang="cs-CZ" sz="4800" dirty="0"/>
              <a:t>- je nezbytná k přežití a udržení druhu.</a:t>
            </a:r>
          </a:p>
          <a:p>
            <a:pPr algn="ctr"/>
            <a:endParaRPr lang="cs-CZ" sz="6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E17B4D-A913-86BB-B7A8-D04463CD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8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1018902"/>
            <a:ext cx="11184466" cy="5839097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6600" b="1" dirty="0"/>
              <a:t>Dědičnost a proměnlivost</a:t>
            </a:r>
          </a:p>
          <a:p>
            <a:pPr eaLnBrk="1" hangingPunct="1">
              <a:defRPr/>
            </a:pPr>
            <a:r>
              <a:rPr lang="cs-CZ" altLang="cs-CZ" sz="4400" dirty="0"/>
              <a:t>- výlučná vlastnost živých organismů;</a:t>
            </a:r>
          </a:p>
          <a:p>
            <a:pPr eaLnBrk="1" hangingPunct="1">
              <a:defRPr/>
            </a:pPr>
            <a:r>
              <a:rPr lang="cs-CZ" altLang="cs-CZ" sz="4400" b="1" dirty="0"/>
              <a:t>- dědičnost </a:t>
            </a:r>
            <a:r>
              <a:rPr lang="cs-CZ" altLang="cs-CZ" sz="4400" dirty="0"/>
              <a:t>= schopnost přenášet dědičnou informaci uloženou v molekulách DNA z jedné generace na druhou (potomci jsou podobní rodičům);</a:t>
            </a:r>
            <a:endParaRPr lang="en-US" altLang="cs-CZ" sz="44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cs-CZ" altLang="cs-CZ" sz="4400" dirty="0"/>
              <a:t>- </a:t>
            </a:r>
            <a:r>
              <a:rPr lang="cs-CZ" altLang="cs-CZ" sz="4400" b="1" dirty="0"/>
              <a:t>proměnlivost = </a:t>
            </a:r>
            <a:r>
              <a:rPr lang="cs-CZ" altLang="cs-CZ" sz="4400" dirty="0"/>
              <a:t>při rozmnožování v potomstvu vznikají různé odchylky, kterými se liší od rodičů. </a:t>
            </a:r>
            <a:endParaRPr lang="cs-CZ" sz="6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EC37F5-4B30-4DD8-D581-0D861A01C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41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11551</TotalTime>
  <Words>458</Words>
  <Application>Microsoft Office PowerPoint</Application>
  <PresentationFormat>Širokoúhlá obrazovka</PresentationFormat>
  <Paragraphs>83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Opakování </vt:lpstr>
      <vt:lpstr>K uvedeným pojmům přiřaďte správné tvrzení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Vlášková Tereza</cp:lastModifiedBy>
  <cp:revision>257</cp:revision>
  <cp:lastPrinted>2020-10-21T12:22:00Z</cp:lastPrinted>
  <dcterms:created xsi:type="dcterms:W3CDTF">2019-01-06T15:12:34Z</dcterms:created>
  <dcterms:modified xsi:type="dcterms:W3CDTF">2022-09-09T08:42:47Z</dcterms:modified>
</cp:coreProperties>
</file>