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78" r:id="rId2"/>
    <p:sldId id="320" r:id="rId3"/>
    <p:sldId id="318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281" r:id="rId15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03A"/>
    <a:srgbClr val="2388A9"/>
    <a:srgbClr val="97B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7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8811E-10C7-414C-9F71-1E2295649020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B07EE-61DA-4B0B-AD6B-6A504E996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92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7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2602-4FBA-4417-BBDE-CB38B2FEF763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55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B95B-5433-479F-AE0A-381752DB3FF2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4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903-EBB9-4694-903B-AAEC811BBF77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97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8B20-970D-4F49-B4A5-020BDD15F84C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622E-3B2F-49B6-9E83-C5D9205DBD3D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48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8B7A-C6AE-43D9-B02A-A5692B0F651E}" type="datetime1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89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F3A9-8E60-4048-87D3-1CB6D595AF86}" type="datetime1">
              <a:rPr lang="cs-CZ" smtClean="0"/>
              <a:t>12.10.2022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11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BC66-C65F-42F7-A3AD-11D78FDF19C5}" type="datetime1">
              <a:rPr lang="cs-CZ" smtClean="0"/>
              <a:t>12.10.2022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15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D8C-843C-4775-BCAA-EAC20D79A883}" type="datetime1">
              <a:rPr lang="cs-CZ" smtClean="0"/>
              <a:t>12.10.2022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20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64E1-B4B9-4D83-AF0A-180059F6A113}" type="datetime1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76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861-805B-40A5-93F8-1EDC474A964D}" type="datetime1">
              <a:rPr lang="cs-CZ" smtClean="0"/>
              <a:t>12.10.2022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46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DB566-342B-4F1D-9132-93DC62019A0A}" type="datetime1">
              <a:rPr lang="cs-CZ" smtClean="0"/>
              <a:t>12.10.2022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88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ie-lfhk.cz/index.php?node=48" TargetMode="External"/><Relationship Id="rId2" Type="http://schemas.openxmlformats.org/officeDocument/2006/relationships/hyperlink" Target="http://user.mendelu.cz/urban/vsg1/mendel/klas_cel3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782673" y="1741319"/>
            <a:ext cx="5901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8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ORIENTACE</a:t>
            </a:r>
            <a:endParaRPr lang="cs-CZ" sz="6000" b="1" spc="-18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782673" y="2022108"/>
            <a:ext cx="4084541" cy="4427419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 rot="5400000">
            <a:off x="6754184" y="2891745"/>
            <a:ext cx="2457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 rot="5400000">
            <a:off x="6089634" y="3894465"/>
            <a:ext cx="4094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0" b="1" spc="-18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VŠEM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21" y="312414"/>
            <a:ext cx="3624080" cy="7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44832" y="539382"/>
            <a:ext cx="11184466" cy="6318618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7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Interfáze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G0 fáze;</a:t>
            </a:r>
            <a:r>
              <a:rPr lang="cs-CZ" sz="3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fáze, kdy se buňka již dále nedělí;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zastavení buněčného cyklu;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u diferencovaných buněk;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nástup je ovlivněn </a:t>
            </a:r>
            <a:r>
              <a:rPr lang="cs-CZ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kontrolním uzlem</a:t>
            </a:r>
            <a:r>
              <a:rPr lang="cs-CZ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umístěným </a:t>
            </a:r>
            <a:br>
              <a:rPr lang="cs-CZ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 počátku G1 fáze;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plně diferencované buňky (např. neurony) se dále již nedělí;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naopak např. jaterní buňky - </a:t>
            </a:r>
            <a:r>
              <a:rPr lang="cs-CZ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hepatocyty</a:t>
            </a:r>
            <a:r>
              <a:rPr lang="cs-CZ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jsou schopny </a:t>
            </a:r>
            <a:br>
              <a:rPr lang="cs-CZ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 případě potřeby přejít z G0 fáze do G1 fáze a začít se opět dělit.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E398BB-2676-0198-C65A-97D616371E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158262"/>
            <a:ext cx="1366737" cy="3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6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28600" y="539383"/>
            <a:ext cx="11816862" cy="577923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REGULACE BUNĚČNÉHO CYKLU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- probíhá prostřednictvím specifických sloučenin;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- buď dělení stimulují a urychlují ( růstové hormony, cytokininy);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- nebo naopak inhibují, zastavují (nedostatek živin, cytostatika);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- všechny regulátory ovlivňují dělení v G1 fázi = hlavní kontrolním uzlu.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A41F37C-05BF-9E1C-E26B-2407A7E75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0"/>
            <a:ext cx="1366737" cy="3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86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187569" y="891075"/>
            <a:ext cx="11816862" cy="577923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6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Mitoza</a:t>
            </a:r>
            <a:endParaRPr lang="cs-CZ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http://user.mendelu.cz/urban/vsg1/mendel/klas_cel3a.html</a:t>
            </a:r>
            <a:endParaRPr lang="cs-CZ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400" u="sng" dirty="0">
                <a:hlinkClick r:id="rId3"/>
              </a:rPr>
              <a:t>http://www.biologie-lfhk.cz/index.php?node=48</a:t>
            </a:r>
            <a:endParaRPr lang="cs-CZ" sz="4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C7DA45C-E9B4-8643-C6D2-1EA34D5497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52754"/>
            <a:ext cx="1366737" cy="4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28600" y="738554"/>
            <a:ext cx="11816862" cy="611944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54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ZDROJ: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cs-CZ" sz="40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Jelínek, J. - </a:t>
            </a:r>
            <a:r>
              <a:rPr lang="cs-CZ" sz="4000" dirty="0" err="1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Zicháček</a:t>
            </a:r>
            <a:r>
              <a:rPr lang="cs-CZ" sz="40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, V. 2021. Biologie pro gymnázia. 12. vyd. Olomouc: Nakladatelství Olomouc. 579 s. ISBN 978-80-7182-345-2.</a:t>
            </a:r>
          </a:p>
          <a:p>
            <a:r>
              <a:rPr lang="cs-CZ" sz="4000" dirty="0"/>
              <a:t>CHALUPOVÁ - KARLOVÁ, Vlastimila. </a:t>
            </a:r>
            <a:r>
              <a:rPr lang="cs-CZ" sz="4000" i="1" dirty="0"/>
              <a:t>Obecná biologie</a:t>
            </a:r>
            <a:r>
              <a:rPr lang="cs-CZ" sz="4000" dirty="0"/>
              <a:t>. Olomouc: Nakladatelství Olomouc, 2010, ISBN 978-80-7182-282-0.</a:t>
            </a:r>
          </a:p>
          <a:p>
            <a:endParaRPr lang="cs-CZ" sz="400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3FABC7F-5507-541F-53BD-F9BA79F44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0"/>
            <a:ext cx="1366737" cy="5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47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-59816" y="-31750"/>
            <a:ext cx="12309128" cy="6974811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79369" y="2534139"/>
            <a:ext cx="1469834" cy="1593219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992337" y="2680808"/>
            <a:ext cx="4481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DĚKUJEME ZA POZORNOST</a:t>
            </a:r>
            <a:endParaRPr lang="cs-CZ" sz="28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0" y="235078"/>
            <a:ext cx="3624080" cy="7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4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440267" y="650630"/>
            <a:ext cx="11519074" cy="5926016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Dělení buněk</a:t>
            </a:r>
          </a:p>
          <a:p>
            <a:r>
              <a:rPr lang="cs-CZ" sz="6000" dirty="0"/>
              <a:t>- jediná buňka = zygota;</a:t>
            </a:r>
          </a:p>
          <a:p>
            <a:r>
              <a:rPr lang="cs-CZ" sz="6000" dirty="0"/>
              <a:t>- zygota se opakovaně dělí;</a:t>
            </a:r>
          </a:p>
          <a:p>
            <a:r>
              <a:rPr lang="cs-CZ" sz="6000" dirty="0"/>
              <a:t>- vzniklé buňky se diferencují &gt; tkáně &gt; orgány&gt; organismus.</a:t>
            </a:r>
          </a:p>
          <a:p>
            <a:pPr>
              <a:buNone/>
            </a:pPr>
            <a:r>
              <a:rPr lang="cs-CZ" sz="6000" dirty="0"/>
              <a:t> </a:t>
            </a:r>
          </a:p>
          <a:p>
            <a:pPr algn="ctr"/>
            <a:endParaRPr lang="cs-CZ" sz="40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32659" y="822204"/>
            <a:ext cx="119593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6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6B93D9-BCAA-D80D-825F-F90FF072C6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232659" y="103101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440267" y="499532"/>
            <a:ext cx="11184466" cy="577923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/>
              <a:t>DĚLENÍ PROKARYOTNÍ BUŇKY</a:t>
            </a:r>
          </a:p>
          <a:p>
            <a:r>
              <a:rPr lang="cs-CZ" sz="6000" dirty="0"/>
              <a:t>- buňky  se množí </a:t>
            </a:r>
            <a:r>
              <a:rPr lang="cs-CZ" sz="6000" u="sng" dirty="0"/>
              <a:t>dělením;</a:t>
            </a:r>
          </a:p>
          <a:p>
            <a:r>
              <a:rPr lang="cs-CZ" sz="6000" dirty="0"/>
              <a:t>- dělení předchází  rozdělení; chromozomu = replikace  DNA.</a:t>
            </a:r>
          </a:p>
          <a:p>
            <a:pPr algn="ctr"/>
            <a:endParaRPr lang="cs-CZ" sz="40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9035FB-AE35-7F57-8D33-17C4F69916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123092"/>
            <a:ext cx="1366737" cy="3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6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499533"/>
            <a:ext cx="11184466" cy="6358466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effectLst/>
              </a:rPr>
              <a:t>Buněčný cyklus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- období života buňky od jejího vzniku až po vznik dceřiných buněk;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- buňka se přestane dělit  &gt; vykonává specifické funkce;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- jaterní buňka se dělí  1 krát za rok;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- neuron se nikdy nedělí;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- většina buněk lidského těla prodělá okolo 50 dělení a potom umírá.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5785" y="877221"/>
            <a:ext cx="1142874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3800" b="1" spc="-18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990175-6FEB-3EAD-0F5D-32C6068F3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1"/>
            <a:ext cx="1366737" cy="4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7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440267" y="369277"/>
            <a:ext cx="11184466" cy="6330461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/>
              <a:t>Buněčný cyklus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- </a:t>
            </a:r>
            <a:r>
              <a:rPr lang="cs-CZ" sz="3600" dirty="0"/>
              <a:t>buněčný cyklus má 2 hlavní fáze:</a:t>
            </a:r>
          </a:p>
          <a:p>
            <a:pPr marL="971550" lvl="1" indent="-514350" fontAlgn="auto">
              <a:spcAft>
                <a:spcPts val="0"/>
              </a:spcAft>
              <a:buNone/>
              <a:defRPr/>
            </a:pPr>
            <a:r>
              <a:rPr lang="cs-CZ" sz="3600" dirty="0"/>
              <a:t>1) buněčné dělení;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3600" dirty="0"/>
              <a:t>- dělení jádra: mitóza nebo meióza;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3600" dirty="0"/>
              <a:t>- dělení buňky;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cs-CZ" sz="3600" dirty="0"/>
              <a:t>2) interfáze;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3600" dirty="0"/>
              <a:t>- 90 % celého buněčného cyklu;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3600" dirty="0"/>
              <a:t>- buňka roste;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3600" dirty="0"/>
              <a:t>- v jádře je chromatin &gt; replikace DNA;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3600" dirty="0"/>
              <a:t>- interfáze: G</a:t>
            </a:r>
            <a:r>
              <a:rPr lang="cs-CZ" sz="3600" baseline="-25000" dirty="0"/>
              <a:t>1</a:t>
            </a:r>
            <a:r>
              <a:rPr lang="cs-CZ" sz="3600" dirty="0"/>
              <a:t>, S, G</a:t>
            </a:r>
            <a:r>
              <a:rPr lang="cs-CZ" sz="3600" baseline="-25000" dirty="0"/>
              <a:t>2</a:t>
            </a:r>
            <a:r>
              <a:rPr lang="cs-CZ" sz="3600" dirty="0"/>
              <a:t> fáze.</a:t>
            </a:r>
          </a:p>
          <a:p>
            <a:pPr algn="ctr"/>
            <a:endParaRPr lang="cs-CZ" sz="40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7FBCC55-AFD7-80A5-6B4B-F6335C835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0"/>
            <a:ext cx="1366737" cy="3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750399"/>
            <a:ext cx="11184466" cy="577923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6000" dirty="0"/>
              <a:t>Dělení eukaryotní buňky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5400" dirty="0"/>
              <a:t>replikace DNA;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5400" dirty="0"/>
              <a:t>rozdělení buňky;</a:t>
            </a:r>
          </a:p>
          <a:p>
            <a:r>
              <a:rPr lang="cs-CZ" sz="5400" u="sng" dirty="0"/>
              <a:t>- buněčný cyklus:</a:t>
            </a:r>
          </a:p>
          <a:p>
            <a:r>
              <a:rPr lang="cs-CZ" sz="5400" dirty="0"/>
              <a:t>- posloupnost dějů od jednoho dělení ke druhému dělení.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B53F14-F788-E935-C60B-8DA9D514A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123092"/>
            <a:ext cx="1366737" cy="41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2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539383"/>
            <a:ext cx="11184466" cy="6177940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6000" dirty="0"/>
              <a:t>Kontrolní body („</a:t>
            </a:r>
            <a:r>
              <a:rPr lang="cs-CZ" sz="6000" dirty="0" err="1"/>
              <a:t>checkpoints</a:t>
            </a:r>
            <a:r>
              <a:rPr lang="cs-CZ" sz="6000" dirty="0"/>
              <a:t>“)</a:t>
            </a:r>
          </a:p>
          <a:p>
            <a:pPr eaLnBrk="1" hangingPunct="1">
              <a:defRPr/>
            </a:pPr>
            <a:r>
              <a:rPr lang="cs-CZ" sz="4800" dirty="0"/>
              <a:t>- jsou tři: ve fázi G1, G2, M;</a:t>
            </a:r>
          </a:p>
          <a:p>
            <a:pPr eaLnBrk="1" hangingPunct="1">
              <a:defRPr/>
            </a:pPr>
            <a:r>
              <a:rPr lang="cs-CZ" sz="4800" dirty="0"/>
              <a:t>- u buněk savců je zřejmě bod v G1 fázi nejdůležitější;</a:t>
            </a:r>
          </a:p>
          <a:p>
            <a:pPr eaLnBrk="1" hangingPunct="1">
              <a:defRPr/>
            </a:pPr>
            <a:r>
              <a:rPr lang="cs-CZ" sz="4800" dirty="0"/>
              <a:t>- pokud buňka nedostane signál „vpřed“ </a:t>
            </a:r>
            <a:br>
              <a:rPr lang="cs-CZ" sz="4800" dirty="0"/>
            </a:br>
            <a:r>
              <a:rPr lang="cs-CZ" sz="4800" dirty="0"/>
              <a:t>v G1 fázi, dostane se do fáze G</a:t>
            </a:r>
            <a:r>
              <a:rPr lang="cs-CZ" sz="4800" baseline="-25000" dirty="0"/>
              <a:t>0.;</a:t>
            </a:r>
          </a:p>
          <a:p>
            <a:pPr eaLnBrk="1" hangingPunct="1">
              <a:defRPr/>
            </a:pPr>
            <a:r>
              <a:rPr lang="cs-CZ" sz="4800" baseline="-25000" dirty="0"/>
              <a:t>- </a:t>
            </a:r>
            <a:r>
              <a:rPr lang="cs-CZ" sz="4800" dirty="0"/>
              <a:t>v této fázi je většina buněk našeho těla.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396D37-6FBC-921D-C0A3-182BE27F4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140678"/>
            <a:ext cx="1366737" cy="3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3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539383"/>
            <a:ext cx="11184466" cy="6318616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6600" dirty="0">
                <a:effectLst/>
              </a:rPr>
              <a:t>Interfáze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200" b="1" u="sng" dirty="0"/>
              <a:t>- G1  fáze;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200" dirty="0"/>
              <a:t>- metabolická aktivita;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200" dirty="0"/>
              <a:t>- osamostatněním dceřiné buňky;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200" dirty="0"/>
              <a:t>- buňka roste;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200" dirty="0"/>
              <a:t>- syntéza RNA a bílkovin;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200" dirty="0"/>
              <a:t>- hlavní kontrolní uzel;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200" b="1" u="sng" dirty="0"/>
              <a:t>- S fáze</a:t>
            </a:r>
            <a:r>
              <a:rPr lang="cs-CZ" sz="3200" u="sng" dirty="0"/>
              <a:t> syntetická;</a:t>
            </a:r>
            <a:r>
              <a:rPr lang="cs-CZ" sz="3200" dirty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200" dirty="0"/>
              <a:t>- probíhá zdvojení (replikace) DNA 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200" dirty="0"/>
              <a:t>- DNA se replikuje na dvojnásobné množství&gt; chromosom </a:t>
            </a:r>
            <a:br>
              <a:rPr lang="cs-CZ" sz="3200" dirty="0"/>
            </a:br>
            <a:r>
              <a:rPr lang="cs-CZ" sz="3200" dirty="0"/>
              <a:t>je od této doby </a:t>
            </a:r>
            <a:r>
              <a:rPr lang="cs-CZ" sz="3200" u="sng" dirty="0"/>
              <a:t>zdvojený</a:t>
            </a:r>
            <a:r>
              <a:rPr lang="cs-CZ" sz="3200" dirty="0"/>
              <a:t>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200" dirty="0"/>
              <a:t>- tvořený </a:t>
            </a:r>
            <a:r>
              <a:rPr lang="cs-CZ" sz="3200" u="sng" dirty="0"/>
              <a:t>párem sesterských chromatid;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200" dirty="0"/>
              <a:t>- buňka je vlastně tetraploidní.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8D451F5-5A39-62B8-6166-11C1173216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1"/>
            <a:ext cx="1366737" cy="4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46185" y="369276"/>
            <a:ext cx="11442048" cy="6488723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Interfáze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800" b="1" u="sng" dirty="0"/>
              <a:t>- G2</a:t>
            </a:r>
            <a:r>
              <a:rPr lang="cs-CZ" sz="4800" u="sng" dirty="0"/>
              <a:t> fáze;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800" dirty="0"/>
              <a:t>- poměrně krátká;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800" dirty="0"/>
              <a:t>- metabolická aktivita;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800" dirty="0"/>
              <a:t>- buňka výrazně roste;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800" dirty="0"/>
              <a:t>- zdvojování organel;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4800" dirty="0"/>
              <a:t>- tvorba struktur potřebných pro dělení buňky.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A76FA8-8615-3F63-920F-F0A063A14C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344832" y="0"/>
            <a:ext cx="1366737" cy="3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546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11561</TotalTime>
  <Words>559</Words>
  <Application>Microsoft Office PowerPoint</Application>
  <PresentationFormat>Širokoúhlá obrazovka</PresentationFormat>
  <Paragraphs>77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Hynek Gilík</cp:lastModifiedBy>
  <cp:revision>250</cp:revision>
  <cp:lastPrinted>2020-10-21T12:22:00Z</cp:lastPrinted>
  <dcterms:created xsi:type="dcterms:W3CDTF">2019-01-06T15:12:34Z</dcterms:created>
  <dcterms:modified xsi:type="dcterms:W3CDTF">2022-10-12T21:23:16Z</dcterms:modified>
</cp:coreProperties>
</file>