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0" r:id="rId1"/>
  </p:sldMasterIdLst>
  <p:notesMasterIdLst>
    <p:notesMasterId r:id="rId22"/>
  </p:notesMasterIdLst>
  <p:sldIdLst>
    <p:sldId id="302" r:id="rId2"/>
    <p:sldId id="345" r:id="rId3"/>
    <p:sldId id="346" r:id="rId4"/>
    <p:sldId id="347" r:id="rId5"/>
    <p:sldId id="348" r:id="rId6"/>
    <p:sldId id="365" r:id="rId7"/>
    <p:sldId id="349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1" r:id="rId19"/>
    <p:sldId id="362" r:id="rId20"/>
    <p:sldId id="36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632" autoAdjust="0"/>
    <p:restoredTop sz="94660" autoAdjust="0"/>
  </p:normalViewPr>
  <p:slideViewPr>
    <p:cSldViewPr snapToGrid="0">
      <p:cViewPr>
        <p:scale>
          <a:sx n="150" d="100"/>
          <a:sy n="150" d="100"/>
        </p:scale>
        <p:origin x="2328" y="16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CFE7-ED04-4593-9CEF-75F3F0961905}" type="datetimeFigureOut">
              <a:rPr lang="cs-CZ" smtClean="0"/>
              <a:pPr/>
              <a:t>04.01.2023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48AC9A-A946-4915-A887-B63554FBF40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90395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1249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124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3786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428529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99021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73861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0348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849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48959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0629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6874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8439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1375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58763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1172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172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rirodovedci.cz/chemik/clanky/fascinujici-svet-viru-hrozba-nebo-nasi-pomocnici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pvz.cz/e-kurzy/2015/virove_tropicke_infekce/files/cf524dc69ec700c7718e50276586a5a6.jpg" TargetMode="External"/><Relationship Id="rId13" Type="http://schemas.openxmlformats.org/officeDocument/2006/relationships/hyperlink" Target="https://www.genome.gov/sites/default/files/media/images/tg/retrovirus.jpg" TargetMode="External"/><Relationship Id="rId18" Type="http://schemas.openxmlformats.org/officeDocument/2006/relationships/hyperlink" Target="https://www.czechsight.cz/content/images/2020/10/Hepatitida---obr-zek-1.jpg" TargetMode="External"/><Relationship Id="rId26" Type="http://schemas.openxmlformats.org/officeDocument/2006/relationships/hyperlink" Target="https://images.radiox.co.uk/images/300178?crop=16_9&amp;width=660&amp;relax=1&amp;signature=O3nJxSpywJ9pGFyX6PANNW-iedo" TargetMode="External"/><Relationship Id="rId3" Type="http://schemas.openxmlformats.org/officeDocument/2006/relationships/hyperlink" Target="https://www.prirodovedci.cz/storage/images/800x600/6669.jpg" TargetMode="External"/><Relationship Id="rId21" Type="http://schemas.openxmlformats.org/officeDocument/2006/relationships/hyperlink" Target="https://radiozurnal.rozhlas.cz/sites/default/files/styles/cro_16x9_tablet/public/images/8e1167512bf461ad5dbc65e4b10d7168.jpg?itok=B5bafBWs&amp;timestamp=1604992342" TargetMode="External"/><Relationship Id="rId34" Type="http://schemas.openxmlformats.org/officeDocument/2006/relationships/hyperlink" Target="https://upload.wikimedia.org/wikipedia/commons/thumb/4/44/Anabaenaspiroides_EPA.jpg/220px-Anabaenaspiroides_EPA.jpg" TargetMode="External"/><Relationship Id="rId7" Type="http://schemas.openxmlformats.org/officeDocument/2006/relationships/hyperlink" Target="https://www.vimcojim.cz/files/2020/magazin/25.9._kliste3_shutterstock_1137133667.jpg" TargetMode="External"/><Relationship Id="rId12" Type="http://schemas.openxmlformats.org/officeDocument/2006/relationships/hyperlink" Target="https://gardeningsolutions.ifas.ufl.edu/images/care/disease/pepper_tswv_virus.jpg" TargetMode="External"/><Relationship Id="rId17" Type="http://schemas.openxmlformats.org/officeDocument/2006/relationships/hyperlink" Target="https://www.abbeyvetspets.co.uk/wp-content/uploads/2018/08/myxo.png" TargetMode="External"/><Relationship Id="rId25" Type="http://schemas.openxmlformats.org/officeDocument/2006/relationships/hyperlink" Target="https://media.extra.cz/static/img/2020/12/15b951e-90117-freddie-mercury-2500.jpg" TargetMode="External"/><Relationship Id="rId33" Type="http://schemas.openxmlformats.org/officeDocument/2006/relationships/hyperlink" Target="https://www.higarden.cz/user/articles/images/a_am_cover0.png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upload.wikimedia.org/wikipedia/commons/d/da/Herpes(PHIL_1573_lores).jpg" TargetMode="External"/><Relationship Id="rId20" Type="http://schemas.openxmlformats.org/officeDocument/2006/relationships/hyperlink" Target="https://cdn.xsd.cz/resize/c31765e671f63e2887646871f9b2d7f6_resize=680,383_.jpg?hash=7427dd0fc9c521094bdea889d3e6b4d3" TargetMode="External"/><Relationship Id="rId29" Type="http://schemas.openxmlformats.org/officeDocument/2006/relationships/hyperlink" Target="https://epochaplus.cz/wp-content/uploads/NAHLEDOVA-FOTKA4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vaschovatel.cz/web-data/images/blog/vzteklina-kolaz-blog.png" TargetMode="External"/><Relationship Id="rId11" Type="http://schemas.openxmlformats.org/officeDocument/2006/relationships/hyperlink" Target="https://cdn.shopify.com/s/files/1/0722/2059/files/Picture1_29b27484-79b1-4c53-aa88-b039e3e45ff7_large.png?v=1508749173" TargetMode="External"/><Relationship Id="rId24" Type="http://schemas.openxmlformats.org/officeDocument/2006/relationships/hyperlink" Target="https://commons.wikimedia.org/w/index.php?curid=72899598" TargetMode="External"/><Relationship Id="rId32" Type="http://schemas.openxmlformats.org/officeDocument/2006/relationships/hyperlink" Target="https://upload.wikimedia.org/wikipedia/commons/thumb/b/bf/Synthetic_Production_of_Penicillin_" TargetMode="External"/><Relationship Id="rId5" Type="http://schemas.openxmlformats.org/officeDocument/2006/relationships/hyperlink" Target="https://ibuilder.techinfus.com/images/article/thumb/718-0/2020/11/tabachnaya-mozaika-tomatov-opisanie-i-lechenie-virusa-1.jpg" TargetMode="External"/><Relationship Id="rId15" Type="http://schemas.openxmlformats.org/officeDocument/2006/relationships/hyperlink" Target="https://www.bylinkyprovsechny.cz/images/byliny-bylinky-fotografie-obrazek/bradavice-byliny-bylinky-babske-rady-tinktura-mast-obklad-z-bylinek.jpg" TargetMode="External"/><Relationship Id="rId23" Type="http://schemas.openxmlformats.org/officeDocument/2006/relationships/hyperlink" Target="https://dch81km8r5tow.cloudfront.net/wp-content/uploads/2018/01/170817-GM-018.jpeg" TargetMode="External"/><Relationship Id="rId28" Type="http://schemas.openxmlformats.org/officeDocument/2006/relationships/hyperlink" Target="https://leporelo.info/pics/pic/bobovite.jpg" TargetMode="External"/><Relationship Id="rId10" Type="http://schemas.openxmlformats.org/officeDocument/2006/relationships/hyperlink" Target="https://upload.wikimedia.org/wikipedia/commons/thumb/8/80/Mumps_PHIL_130_lores.jpg/300px-Mumps_PHIL_130_lores.jpg" TargetMode="External"/><Relationship Id="rId19" Type="http://schemas.openxmlformats.org/officeDocument/2006/relationships/hyperlink" Target="https://static01.nyt.com/images/2021/01/15/multimedia/00xp-vaccine-drives-edwardjenner/00xp-vaccine-drives-edwardjenner-mobileMasterAt3x.jpg" TargetMode="External"/><Relationship Id="rId31" Type="http://schemas.openxmlformats.org/officeDocument/2006/relationships/hyperlink" Target="https://i.ytimg.com/vi/CMInCzz0znc/maxresdefault.jpg" TargetMode="External"/><Relationship Id="rId4" Type="http://schemas.openxmlformats.org/officeDocument/2006/relationships/hyperlink" Target="https://vtm.zive.cz/getthumbnail.aspx?w=20000&amp;h=20000&amp;q=100&amp;id_file=239481175" TargetMode="External"/><Relationship Id="rId9" Type="http://schemas.openxmlformats.org/officeDocument/2006/relationships/hyperlink" Target="https://www.ockuji.cz/wp-content/uploads/2020/12/nasledky-detske-obrny-1024x576.jpg" TargetMode="External"/><Relationship Id="rId14" Type="http://schemas.openxmlformats.org/officeDocument/2006/relationships/hyperlink" Target="https://1291668043.rsc.cdn77.org/getthumbnail.aspx?crop=1&amp;w=600&amp;h=300&amp;q=60&amp;id_file=864482573" TargetMode="External"/><Relationship Id="rId22" Type="http://schemas.openxmlformats.org/officeDocument/2006/relationships/hyperlink" Target="https://1gr.cz/fotky/idnes/13/012/cl5/JB2ce1d3_tamif_ap.jpg.JPG?v=6" TargetMode="External"/><Relationship Id="rId27" Type="http://schemas.openxmlformats.org/officeDocument/2006/relationships/hyperlink" Target="https://upload.wikimedia.org/wikipedia/commons/thumb/3/3e/Nitrogen_cycle_cs.svg/1200px-Nitrogen_cycle_cs.svg.png" TargetMode="External"/><Relationship Id="rId30" Type="http://schemas.openxmlformats.org/officeDocument/2006/relationships/hyperlink" Target="https://www.babyweb.cz/wp-content/uploads/2021/01/unava-1100x618.jpg" TargetMode="External"/><Relationship Id="rId35" Type="http://schemas.openxmlformats.org/officeDocument/2006/relationships/hyperlink" Target="https://upload.wikimedia.org/wikipedia/commons/1/16/Viral_infections_and_involved_species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734" b="-452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59816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183524" y="1153307"/>
            <a:ext cx="3395554" cy="368059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504495" y="959961"/>
            <a:ext cx="31830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BIOLOGIE</a:t>
            </a:r>
            <a:endParaRPr lang="cs-CZ" sz="2000" dirty="0"/>
          </a:p>
        </p:txBody>
      </p:sp>
      <p:sp>
        <p:nvSpPr>
          <p:cNvPr id="3" name="Obdélník 2"/>
          <p:cNvSpPr/>
          <p:nvPr/>
        </p:nvSpPr>
        <p:spPr>
          <a:xfrm>
            <a:off x="4117883" y="578948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RNDr. Kateřina Bažantová</a:t>
            </a:r>
            <a:endParaRPr lang="cs-CZ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14324" y="219075"/>
            <a:ext cx="1704975" cy="8524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5523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6700" y="1639889"/>
            <a:ext cx="5825066" cy="4786311"/>
          </a:xfrm>
        </p:spPr>
        <p:txBody>
          <a:bodyPr/>
          <a:lstStyle/>
          <a:p>
            <a:r>
              <a:rPr lang="cs-CZ" dirty="0" smtClean="0"/>
              <a:t>HIV: napadá lymfatické buňky</a:t>
            </a:r>
          </a:p>
          <a:p>
            <a:r>
              <a:rPr lang="cs-CZ" dirty="0" smtClean="0"/>
              <a:t>některé </a:t>
            </a:r>
            <a:r>
              <a:rPr lang="cs-CZ" dirty="0" err="1" smtClean="0"/>
              <a:t>onkoviry</a:t>
            </a:r>
            <a:endParaRPr lang="cs-CZ" dirty="0" smtClean="0"/>
          </a:p>
          <a:p>
            <a:r>
              <a:rPr lang="cs-CZ" dirty="0" smtClean="0"/>
              <a:t>Endogenní retroviry (obohacení genomu až 8 % naší DNA)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Možné využití retrovirů pro genovou terapii</a:t>
            </a:r>
          </a:p>
          <a:p>
            <a:r>
              <a:rPr lang="cs-CZ" dirty="0" smtClean="0"/>
              <a:t>Ekonomicky významné</a:t>
            </a:r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90334" y="584200"/>
            <a:ext cx="8596668" cy="1320800"/>
          </a:xfrm>
        </p:spPr>
        <p:txBody>
          <a:bodyPr/>
          <a:lstStyle/>
          <a:p>
            <a:r>
              <a:rPr lang="cs-CZ" dirty="0" smtClean="0"/>
              <a:t>Retroviry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20800" y="3041650"/>
            <a:ext cx="42037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97845" y="3042000"/>
            <a:ext cx="5794155" cy="38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0"/>
            <a:ext cx="5257800" cy="296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44334" y="660400"/>
            <a:ext cx="8596668" cy="1320800"/>
          </a:xfrm>
        </p:spPr>
        <p:txBody>
          <a:bodyPr/>
          <a:lstStyle/>
          <a:p>
            <a:r>
              <a:rPr lang="cs-CZ" dirty="0" smtClean="0"/>
              <a:t>AIDS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8047566" cy="3880773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Acquired</a:t>
            </a:r>
            <a:r>
              <a:rPr lang="cs-CZ" dirty="0" smtClean="0"/>
              <a:t> </a:t>
            </a:r>
            <a:r>
              <a:rPr lang="cs-CZ" dirty="0" err="1" smtClean="0"/>
              <a:t>Immunodeficiency</a:t>
            </a:r>
            <a:r>
              <a:rPr lang="cs-CZ" dirty="0" smtClean="0"/>
              <a:t> Syndrome</a:t>
            </a:r>
          </a:p>
          <a:p>
            <a:r>
              <a:rPr lang="cs-CZ" dirty="0" smtClean="0"/>
              <a:t>Nemoc HIV/AIDS byla poprvé zaznamenána v roce 1981</a:t>
            </a:r>
          </a:p>
          <a:p>
            <a:r>
              <a:rPr lang="cs-CZ" dirty="0" smtClean="0"/>
              <a:t>Afrika dnes</a:t>
            </a:r>
          </a:p>
          <a:p>
            <a:r>
              <a:rPr lang="cs-CZ" b="1" dirty="0" smtClean="0"/>
              <a:t>Přenos krví, pohlavním stykem, z matky na dítě</a:t>
            </a:r>
          </a:p>
          <a:p>
            <a:r>
              <a:rPr lang="cs-CZ" b="1" dirty="0" smtClean="0"/>
              <a:t>Antonín Holý, ÚOCHB AV ČR, </a:t>
            </a:r>
            <a:r>
              <a:rPr lang="cs-CZ" dirty="0" smtClean="0"/>
              <a:t>je objevitelem řady </a:t>
            </a:r>
            <a:r>
              <a:rPr lang="cs-CZ" dirty="0" err="1" smtClean="0"/>
              <a:t>antivirotik</a:t>
            </a:r>
            <a:r>
              <a:rPr lang="cs-CZ" dirty="0" smtClean="0"/>
              <a:t> využívaných při nakažení virem HIV, při nemoci AIDS, virové hepatitidě typu B či oparech</a:t>
            </a:r>
            <a:endParaRPr lang="cs-CZ" b="1" dirty="0" smtClean="0"/>
          </a:p>
          <a:p>
            <a:endParaRPr lang="cs-CZ" b="1" dirty="0" smtClean="0"/>
          </a:p>
          <a:p>
            <a:r>
              <a:rPr lang="cs-CZ" dirty="0" smtClean="0"/>
              <a:t>1. prosinec byl vyhlášen Světovým dnem boje proti AIDS</a:t>
            </a:r>
          </a:p>
          <a:p>
            <a:r>
              <a:rPr lang="cs-CZ" b="1" dirty="0" err="1" smtClean="0"/>
              <a:t>Freddie</a:t>
            </a:r>
            <a:r>
              <a:rPr lang="cs-CZ" b="1" dirty="0" smtClean="0"/>
              <a:t> </a:t>
            </a:r>
            <a:r>
              <a:rPr lang="cs-CZ" b="1" dirty="0" err="1" smtClean="0"/>
              <a:t>Mercury</a:t>
            </a:r>
            <a:endParaRPr lang="cs-CZ" b="1" dirty="0" smtClean="0"/>
          </a:p>
          <a:p>
            <a:r>
              <a:rPr lang="cs-CZ" dirty="0" smtClean="0"/>
              <a:t> 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Freddie</a:t>
            </a:r>
            <a:r>
              <a:rPr lang="cs-CZ" dirty="0" smtClean="0"/>
              <a:t> </a:t>
            </a:r>
            <a:r>
              <a:rPr lang="cs-CZ" dirty="0" err="1" smtClean="0"/>
              <a:t>Mercury</a:t>
            </a:r>
            <a:r>
              <a:rPr lang="cs-CZ" dirty="0" smtClean="0"/>
              <a:t> tribute </a:t>
            </a:r>
            <a:r>
              <a:rPr lang="cs-CZ" dirty="0" err="1" smtClean="0"/>
              <a:t>concert</a:t>
            </a:r>
            <a:r>
              <a:rPr lang="cs-CZ" dirty="0" smtClean="0"/>
              <a:t> – </a:t>
            </a:r>
            <a:r>
              <a:rPr lang="cs-CZ" dirty="0" err="1" smtClean="0"/>
              <a:t>Wembley</a:t>
            </a:r>
            <a:r>
              <a:rPr lang="cs-CZ" dirty="0" smtClean="0"/>
              <a:t>, 1992.</a:t>
            </a:r>
            <a:endParaRPr lang="cs-CZ" b="1" dirty="0" smtClean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064500" y="1460500"/>
            <a:ext cx="4533900" cy="303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67400" y="241300"/>
            <a:ext cx="3657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3450" y="4098800"/>
            <a:ext cx="4908550" cy="2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87134" y="508000"/>
            <a:ext cx="8596668" cy="1320800"/>
          </a:xfrm>
        </p:spPr>
        <p:txBody>
          <a:bodyPr/>
          <a:lstStyle/>
          <a:p>
            <a:r>
              <a:rPr lang="cs-CZ" dirty="0" smtClean="0"/>
              <a:t>DNA viry: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72199" y="266700"/>
            <a:ext cx="2171701" cy="2171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373439" y="1447800"/>
            <a:ext cx="2613714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66075" y="1394371"/>
            <a:ext cx="4225925" cy="30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060803" y="3310101"/>
            <a:ext cx="5384697" cy="3322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Bradavice</a:t>
            </a:r>
          </a:p>
          <a:p>
            <a:r>
              <a:rPr lang="cs-CZ" dirty="0" err="1" smtClean="0"/>
              <a:t>Herpesviry</a:t>
            </a:r>
            <a:endParaRPr lang="cs-CZ" dirty="0" smtClean="0"/>
          </a:p>
          <a:p>
            <a:r>
              <a:rPr lang="cs-CZ" dirty="0" smtClean="0"/>
              <a:t>některé </a:t>
            </a:r>
            <a:r>
              <a:rPr lang="cs-CZ" dirty="0" err="1" smtClean="0"/>
              <a:t>onkoviry</a:t>
            </a:r>
            <a:endParaRPr lang="cs-CZ" dirty="0" smtClean="0"/>
          </a:p>
          <a:p>
            <a:r>
              <a:rPr lang="cs-CZ" dirty="0" smtClean="0"/>
              <a:t>virus </a:t>
            </a:r>
            <a:r>
              <a:rPr lang="cs-CZ" dirty="0" err="1" smtClean="0"/>
              <a:t>Epstein</a:t>
            </a:r>
            <a:r>
              <a:rPr lang="cs-CZ" dirty="0" smtClean="0"/>
              <a:t>-</a:t>
            </a:r>
            <a:r>
              <a:rPr lang="cs-CZ" dirty="0" err="1" smtClean="0"/>
              <a:t>Baarové</a:t>
            </a:r>
            <a:endParaRPr lang="cs-CZ" dirty="0" smtClean="0"/>
          </a:p>
          <a:p>
            <a:r>
              <a:rPr lang="cs-CZ" dirty="0" smtClean="0"/>
              <a:t>Hepatitida</a:t>
            </a:r>
          </a:p>
          <a:p>
            <a:r>
              <a:rPr lang="cs-CZ" dirty="0" smtClean="0"/>
              <a:t>Myxomatóza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22134" y="596900"/>
            <a:ext cx="8596668" cy="1320800"/>
          </a:xfrm>
        </p:spPr>
        <p:txBody>
          <a:bodyPr/>
          <a:lstStyle/>
          <a:p>
            <a:r>
              <a:rPr lang="cs-CZ" dirty="0" smtClean="0"/>
              <a:t>Druhy infekce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61886"/>
            <a:ext cx="5171923" cy="5196114"/>
          </a:xfrm>
        </p:spPr>
        <p:txBody>
          <a:bodyPr>
            <a:normAutofit/>
          </a:bodyPr>
          <a:lstStyle/>
          <a:p>
            <a:r>
              <a:rPr lang="cs-CZ" dirty="0" smtClean="0"/>
              <a:t>Infekce = proniknutí viru do buňky</a:t>
            </a:r>
          </a:p>
          <a:p>
            <a:endParaRPr lang="cs-CZ" dirty="0" smtClean="0"/>
          </a:p>
          <a:p>
            <a:r>
              <a:rPr lang="cs-CZ" dirty="0" smtClean="0"/>
              <a:t>LATENTNÍ INFEKCE: někdy označovaná jako </a:t>
            </a:r>
            <a:r>
              <a:rPr lang="cs-CZ" dirty="0" err="1" smtClean="0"/>
              <a:t>virogenie</a:t>
            </a:r>
            <a:r>
              <a:rPr lang="cs-CZ" dirty="0" smtClean="0"/>
              <a:t>, virová DNA skrytá v genomu, může se při příznivých podmínkách projevit a tvořit virové částice </a:t>
            </a:r>
          </a:p>
          <a:p>
            <a:pPr>
              <a:buNone/>
            </a:pPr>
            <a:r>
              <a:rPr lang="cs-CZ" dirty="0" smtClean="0"/>
              <a:t>         - </a:t>
            </a:r>
            <a:r>
              <a:rPr lang="cs-CZ" dirty="0" err="1" smtClean="0"/>
              <a:t>Virogenní</a:t>
            </a:r>
            <a:r>
              <a:rPr lang="cs-CZ" dirty="0" smtClean="0"/>
              <a:t> cyklus: po čase, kdy je virus schován v organismu, se projeví – např. opar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APARENTNÍ INFEKCE: projevená, zjevná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2902" y="1350000"/>
            <a:ext cx="6259098" cy="5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53734" y="622300"/>
            <a:ext cx="8596668" cy="1320800"/>
          </a:xfrm>
        </p:spPr>
        <p:txBody>
          <a:bodyPr/>
          <a:lstStyle/>
          <a:p>
            <a:r>
              <a:rPr lang="cs-CZ" dirty="0" smtClean="0"/>
              <a:t>Důsledky pro hostitelskou buňku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792289"/>
            <a:ext cx="8596668" cy="3880773"/>
          </a:xfrm>
        </p:spPr>
        <p:txBody>
          <a:bodyPr/>
          <a:lstStyle/>
          <a:p>
            <a:r>
              <a:rPr lang="cs-CZ" dirty="0" smtClean="0"/>
              <a:t>Smrt buňky – hlavně u bakteriofágů, u </a:t>
            </a:r>
            <a:r>
              <a:rPr lang="cs-CZ" dirty="0" err="1" smtClean="0"/>
              <a:t>eukaryot</a:t>
            </a:r>
            <a:r>
              <a:rPr lang="cs-CZ" dirty="0" smtClean="0"/>
              <a:t> není častá</a:t>
            </a:r>
          </a:p>
          <a:p>
            <a:endParaRPr lang="cs-CZ" dirty="0" smtClean="0"/>
          </a:p>
          <a:p>
            <a:r>
              <a:rPr lang="cs-CZ" dirty="0" smtClean="0"/>
              <a:t>Narušení přirozených funkcí buňky: nejčastější u virů </a:t>
            </a:r>
            <a:r>
              <a:rPr lang="cs-CZ" dirty="0" err="1" smtClean="0"/>
              <a:t>eukaryot</a:t>
            </a:r>
            <a:r>
              <a:rPr lang="cs-CZ" dirty="0" smtClean="0"/>
              <a:t>, buňka nestíhá tvořit nic pro sebe, narušení funkce tkáně</a:t>
            </a:r>
          </a:p>
          <a:p>
            <a:endParaRPr lang="cs-CZ" dirty="0" smtClean="0"/>
          </a:p>
          <a:p>
            <a:r>
              <a:rPr lang="cs-CZ" dirty="0" smtClean="0"/>
              <a:t>Nekontrolované dělení: </a:t>
            </a:r>
            <a:r>
              <a:rPr lang="cs-CZ" dirty="0" err="1" smtClean="0"/>
              <a:t>onkoviry</a:t>
            </a:r>
            <a:r>
              <a:rPr lang="cs-CZ" dirty="0" smtClean="0"/>
              <a:t> – stimulují buňky k nádorovému bujení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2600" y="4240397"/>
            <a:ext cx="3670300" cy="242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966919" y="4241801"/>
            <a:ext cx="4340645" cy="243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495822" y="4216400"/>
            <a:ext cx="469617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42634" y="812800"/>
            <a:ext cx="8596668" cy="1320800"/>
          </a:xfrm>
        </p:spPr>
        <p:txBody>
          <a:bodyPr/>
          <a:lstStyle/>
          <a:p>
            <a:r>
              <a:rPr lang="cs-CZ" dirty="0" smtClean="0"/>
              <a:t>Využití, význam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2160589"/>
            <a:ext cx="5101166" cy="3880773"/>
          </a:xfrm>
        </p:spPr>
        <p:txBody>
          <a:bodyPr/>
          <a:lstStyle/>
          <a:p>
            <a:r>
              <a:rPr lang="cs-CZ" dirty="0" smtClean="0"/>
              <a:t>Léčba</a:t>
            </a:r>
          </a:p>
          <a:p>
            <a:r>
              <a:rPr lang="cs-CZ" dirty="0" smtClean="0"/>
              <a:t>Genové manipulace (vkládání genů)</a:t>
            </a:r>
          </a:p>
          <a:p>
            <a:r>
              <a:rPr lang="cs-CZ" dirty="0" smtClean="0"/>
              <a:t>Vakcíny</a:t>
            </a:r>
          </a:p>
          <a:p>
            <a:r>
              <a:rPr lang="cs-CZ" dirty="0" smtClean="0"/>
              <a:t>Biologické zbraně</a:t>
            </a:r>
          </a:p>
          <a:p>
            <a:r>
              <a:rPr lang="cs-CZ" dirty="0" smtClean="0"/>
              <a:t>Ekonomický význam (pandemie, </a:t>
            </a:r>
            <a:r>
              <a:rPr lang="cs-CZ" dirty="0" err="1" smtClean="0"/>
              <a:t>covid</a:t>
            </a:r>
            <a:r>
              <a:rPr lang="cs-CZ" dirty="0" smtClean="0"/>
              <a:t>-19, farmaceutický průmysl, kosmetický průmysl, zemědělství – potraviny)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8483600" y="6255435"/>
            <a:ext cx="4102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/>
              <a:t>https://vesmir.cz/images/gallery/archiv/2010/3/viry-ktere-uzdravuji/page/2010_180_01.gif</a:t>
            </a:r>
            <a:endParaRPr lang="cs-CZ" sz="80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7900" y="406400"/>
            <a:ext cx="6134100" cy="535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31800" y="49543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https://www.prirodovedci.cz/zeptejte-se-prirodovedcu/51</a:t>
            </a:r>
            <a:endParaRPr lang="cs-CZ" dirty="0"/>
          </a:p>
        </p:txBody>
      </p:sp>
      <p:sp>
        <p:nvSpPr>
          <p:cNvPr id="8" name="Obdélník 7">
            <a:hlinkClick r:id="rId4"/>
          </p:cNvPr>
          <p:cNvSpPr/>
          <p:nvPr/>
        </p:nvSpPr>
        <p:spPr>
          <a:xfrm>
            <a:off x="393700" y="58490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https://www.prirodovedci.cz/chemik/clanky/fascinujici-svet-viru-hrozba-nebo-nasi-pomocnici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3632" y="546100"/>
            <a:ext cx="8596668" cy="1320800"/>
          </a:xfrm>
        </p:spPr>
        <p:txBody>
          <a:bodyPr/>
          <a:lstStyle/>
          <a:p>
            <a:r>
              <a:rPr lang="cs-CZ" dirty="0" smtClean="0"/>
              <a:t>Očkování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38300"/>
            <a:ext cx="5126566" cy="5054599"/>
          </a:xfrm>
        </p:spPr>
        <p:txBody>
          <a:bodyPr>
            <a:normAutofit/>
          </a:bodyPr>
          <a:lstStyle/>
          <a:p>
            <a:r>
              <a:rPr lang="cs-CZ" dirty="0" smtClean="0"/>
              <a:t>Prevence proti onemocnění: imunitní systém si vytvoří protilátky a uloží si je, po opětovném setkání je rychlost imunitní odpovědi rychlá a tak nedojde k tak rozsáhlé infekci</a:t>
            </a:r>
          </a:p>
          <a:p>
            <a:endParaRPr lang="cs-CZ" dirty="0" smtClean="0"/>
          </a:p>
          <a:p>
            <a:r>
              <a:rPr lang="cs-CZ" dirty="0" smtClean="0"/>
              <a:t>Edward </a:t>
            </a:r>
            <a:r>
              <a:rPr lang="cs-CZ" dirty="0" err="1" smtClean="0"/>
              <a:t>Jenner</a:t>
            </a:r>
            <a:r>
              <a:rPr lang="cs-CZ" dirty="0" smtClean="0"/>
              <a:t> první očkování</a:t>
            </a:r>
          </a:p>
          <a:p>
            <a:r>
              <a:rPr lang="cs-CZ" dirty="0" err="1" smtClean="0"/>
              <a:t>Antivirotik</a:t>
            </a:r>
            <a:r>
              <a:rPr lang="cs-CZ" dirty="0" smtClean="0"/>
              <a:t> je poměrně málo (zamezují syntéze NK), spoléhá se především na imunitu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Ekonomika, společnost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62700" y="2110359"/>
            <a:ext cx="5829300" cy="474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9414" y="152400"/>
            <a:ext cx="3427342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864600" y="176211"/>
            <a:ext cx="3327400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6532" y="647700"/>
            <a:ext cx="8596668" cy="1320800"/>
          </a:xfrm>
        </p:spPr>
        <p:txBody>
          <a:bodyPr/>
          <a:lstStyle/>
          <a:p>
            <a:r>
              <a:rPr lang="cs-CZ" dirty="0" err="1" smtClean="0"/>
              <a:t>Priony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1266" name="AutoShape 2" descr="C:\Users\Pocitac\Desktop\Akademie\Akademie obrazky 3\brai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68" name="AutoShape 4" descr="C:\Users\Pocitac\Desktop\Akademie\Akademie obrazky 3\brain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1270" name="AutoShape 6" descr="C:\Users\Pocitac\Desktop\Akademie\Akademie obrazky 3\shutterstock_13849241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8215" y="3370834"/>
            <a:ext cx="5128185" cy="3487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4938" y="0"/>
            <a:ext cx="526416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866901"/>
            <a:ext cx="4669366" cy="4610099"/>
          </a:xfrm>
        </p:spPr>
        <p:txBody>
          <a:bodyPr>
            <a:normAutofit/>
          </a:bodyPr>
          <a:lstStyle/>
          <a:p>
            <a:r>
              <a:rPr lang="cs-CZ" dirty="0" smtClean="0"/>
              <a:t>Šílené bílkoviny, primární struktura jako normální bílkoviny v mozku, ale mají jiný tvar (sekundární a terciární strukturu)</a:t>
            </a:r>
          </a:p>
          <a:p>
            <a:r>
              <a:rPr lang="cs-CZ" dirty="0" smtClean="0"/>
              <a:t>Infekce mozku, od nakažení po projev onemocnění může být dlouhá doba</a:t>
            </a:r>
          </a:p>
          <a:p>
            <a:r>
              <a:rPr lang="cs-CZ" dirty="0" smtClean="0"/>
              <a:t>Přenos z buňky na buňku, kontaktně</a:t>
            </a:r>
          </a:p>
          <a:p>
            <a:r>
              <a:rPr lang="cs-CZ" dirty="0" smtClean="0"/>
              <a:t>V mozkové tkáni ubývají nervové buňky a jsou nahrazeny bílkovinou</a:t>
            </a:r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88734" y="609600"/>
            <a:ext cx="8596668" cy="1320800"/>
          </a:xfrm>
        </p:spPr>
        <p:txBody>
          <a:bodyPr/>
          <a:lstStyle/>
          <a:p>
            <a:r>
              <a:rPr lang="cs-CZ" dirty="0" err="1" smtClean="0"/>
              <a:t>Prionová</a:t>
            </a:r>
            <a:r>
              <a:rPr lang="cs-CZ" dirty="0" smtClean="0"/>
              <a:t> onemocnění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91634" y="1731038"/>
            <a:ext cx="8596668" cy="306956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dirty="0" smtClean="0"/>
              <a:t>   - </a:t>
            </a:r>
            <a:r>
              <a:rPr lang="cs-CZ" b="1" dirty="0" smtClean="0"/>
              <a:t>BSE</a:t>
            </a:r>
            <a:r>
              <a:rPr lang="cs-CZ" dirty="0" smtClean="0"/>
              <a:t> – nemoc šílených krav, nervozita, dezorientace, úbytek svalové hmoty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- </a:t>
            </a:r>
            <a:r>
              <a:rPr lang="cs-CZ" b="1" dirty="0" err="1" smtClean="0"/>
              <a:t>Scrapie</a:t>
            </a:r>
            <a:r>
              <a:rPr lang="cs-CZ" dirty="0" smtClean="0"/>
              <a:t> – hlavně ovce, v 60. letech v Z Evropě, drbání, poruchy chůze, malátnost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- </a:t>
            </a:r>
            <a:r>
              <a:rPr lang="cs-CZ" b="1" dirty="0" smtClean="0"/>
              <a:t>Kuru</a:t>
            </a:r>
            <a:r>
              <a:rPr lang="cs-CZ" dirty="0" smtClean="0"/>
              <a:t>: u člověka, Nová Guinea, rituální kanibalismus, třes, záchvaty smíchu, poruchy rovnováhy, řeči, chůze 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   - </a:t>
            </a:r>
            <a:r>
              <a:rPr lang="cs-CZ" b="1" dirty="0" err="1" smtClean="0"/>
              <a:t>Kreutzfeld</a:t>
            </a:r>
            <a:r>
              <a:rPr lang="cs-CZ" b="1" dirty="0" smtClean="0"/>
              <a:t>-Jakobova</a:t>
            </a:r>
            <a:r>
              <a:rPr lang="cs-CZ" dirty="0" smtClean="0"/>
              <a:t> </a:t>
            </a:r>
            <a:r>
              <a:rPr lang="cs-CZ" b="1" dirty="0" smtClean="0"/>
              <a:t>nemoc</a:t>
            </a:r>
            <a:r>
              <a:rPr lang="cs-CZ" dirty="0" smtClean="0"/>
              <a:t>: demence, únava, zapomínání, poruchy chování</a:t>
            </a:r>
          </a:p>
          <a:p>
            <a:pPr>
              <a:buNone/>
            </a:pPr>
            <a:r>
              <a:rPr lang="cs-CZ" dirty="0" smtClean="0"/>
              <a:t>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207500" y="190500"/>
            <a:ext cx="2794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" y="4476750"/>
            <a:ext cx="35623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114171" y="2830513"/>
            <a:ext cx="2898144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230648" y="4722821"/>
            <a:ext cx="5688303" cy="1868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>
          <a:xfrm>
            <a:off x="841829" y="1001486"/>
            <a:ext cx="10914742" cy="5039875"/>
          </a:xfrm>
        </p:spPr>
        <p:txBody>
          <a:bodyPr numCol="3">
            <a:normAutofit fontScale="55000" lnSpcReduction="20000"/>
          </a:bodyPr>
          <a:lstStyle/>
          <a:p>
            <a:r>
              <a:rPr lang="cs-CZ" dirty="0" smtClean="0">
                <a:solidFill>
                  <a:schemeClr val="tx1"/>
                </a:solidFill>
                <a:hlinkClick r:id="rId3"/>
              </a:rPr>
              <a:t>https://www.prirodovedci.cz/storage/images/800x600/6669.jpg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4"/>
              </a:rPr>
              <a:t>https://vtm.zive.cz/getthumbnail.aspx?w=20000&amp;h=20000&amp;q=100&amp;id_file=239481175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5"/>
              </a:rPr>
              <a:t>https://ibuilder.techinfus.com/images/article/thumb/718-0/2020/11/tabachnaya-mozaika-tomatov-opisanie-i-lechenie-virusa-1.jpg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6"/>
              </a:rPr>
              <a:t>https://www.vaschovatel.cz/web-data/images/blog/vzteklina-kolaz-blog.png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7"/>
              </a:rPr>
              <a:t>https://www.vimcojim.cz/files/2020/magazin/25.9._kliste3_shutterstock_1137133667.jpg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8"/>
              </a:rPr>
              <a:t>https://www.ipvz.cz/e-kurzy/2015/virove_tropicke_infekce/files/cf524dc69ec700c7718e50276586a5a6.jpg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9"/>
              </a:rPr>
              <a:t>https://www.ockuji.cz/wp-content/uploads/2020/12/nasledky-detske-obrny-1024x576.jpg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0"/>
              </a:rPr>
              <a:t>https://upload.wikimedia.org/wikipedia/commons/thumb/8/80/Mumps_PHIL_130_lores.jpg/300px-Mumps_PHIL_130_lores.jpg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1"/>
              </a:rPr>
              <a:t>https://cdn.shopify.com/s/files/1/0722/2059/files/Picture1_29b27484-79b1-4c53-aa88-b039e3e45ff7_large.png?v=1508749173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2"/>
              </a:rPr>
              <a:t>https://gardeningsolutions.ifas.ufl.edu/images/care/disease/pepper_tswv_virus.jpg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3"/>
              </a:rPr>
              <a:t>https://www.genome.gov/sites/default/files/media/images/tg/retrovirus.jpg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4"/>
              </a:rPr>
              <a:t>https://1291668043.rsc.cdn77.org/getthumbnail.aspx?crop=1&amp;w=600&amp;h=300&amp;q=60&amp;id_file=864482573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5"/>
              </a:rPr>
              <a:t>https://www.bylinkyprovsechny.cz/images/byliny-bylinky-fotografie-obrazek/bradavice-byliny-bylinky-babske-rady-tinktura-mast-obklad-z-bylinek.jpg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6"/>
              </a:rPr>
              <a:t>https://upload.wikimedia.org/wikipedia/commons/d/da/Herpes%28PHIL_1573_lores%29.jpg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7"/>
              </a:rPr>
              <a:t>https://www.abbeyvetspets.co.uk/wp-content/uploads/2018/08/myxo.png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8"/>
              </a:rPr>
              <a:t>https://www.czechsight.cz/content/images/2020/10/Hepatitida---obr-zek-1.jpg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19"/>
              </a:rPr>
              <a:t>https://static01.nyt.com/images/2021/01/15/multimedia/00xp-vaccine-drives-edwardjenner/00xp-vaccine-drives-edwardjenner-mobileMasterAt3x.jpg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0"/>
              </a:rPr>
              <a:t>https://cdn.xsd.cz/resize/c31765e671f63e2887646871f9b2d7f6_resize=680,383_.jpg?hash=7427dd0fc9c521094bdea889d3e6b4d3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1"/>
              </a:rPr>
              <a:t>https://radiozurnal.rozhlas.cz/sites/default/files/styles/cro_16x9_tablet/public/images/8e1167512bf461ad5dbc65e4b10d7168.jpg?itok=B5bafBWs&amp;timestamp=1604992342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2"/>
              </a:rPr>
              <a:t>https://1gr.cz/fotky/idnes/13/012/cl5/JB2ce1d3_tamif_ap.jpg.JPG?v=6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3"/>
              </a:rPr>
              <a:t>https://dch81km8r5tow.cloudfront.net/wp-content/uploads/2018/01/170817-GM-018.jpeg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Autor: Akademie věd České republiky / </a:t>
            </a:r>
            <a:r>
              <a:rPr lang="cs-CZ" dirty="0" err="1" smtClean="0">
                <a:solidFill>
                  <a:schemeClr val="tx1"/>
                </a:solidFill>
              </a:rPr>
              <a:t>Czech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Academy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of</a:t>
            </a:r>
            <a:r>
              <a:rPr lang="cs-CZ" dirty="0" smtClean="0">
                <a:solidFill>
                  <a:schemeClr val="tx1"/>
                </a:solidFill>
              </a:rPr>
              <a:t> Science (</a:t>
            </a:r>
            <a:r>
              <a:rPr lang="cs-CZ" dirty="0" err="1" smtClean="0">
                <a:solidFill>
                  <a:schemeClr val="tx1"/>
                </a:solidFill>
              </a:rPr>
              <a:t>photo</a:t>
            </a:r>
            <a:r>
              <a:rPr lang="cs-CZ" dirty="0" smtClean="0">
                <a:solidFill>
                  <a:schemeClr val="tx1"/>
                </a:solidFill>
              </a:rPr>
              <a:t> by Stanislava Kyselová) – Vlastní dílo, CC BY-SA 3.0 </a:t>
            </a:r>
            <a:r>
              <a:rPr lang="cs-CZ" dirty="0" err="1" smtClean="0">
                <a:solidFill>
                  <a:schemeClr val="tx1"/>
                </a:solidFill>
              </a:rPr>
              <a:t>cz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smtClean="0">
                <a:solidFill>
                  <a:schemeClr val="tx1"/>
                </a:solidFill>
                <a:hlinkClick r:id="rId24"/>
              </a:rPr>
              <a:t>https://commons.wikimedia.org/w/index.php?curid=72899598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5"/>
              </a:rPr>
              <a:t>https://media.extra.cz/static/img/2020/12/15b951e-90117-freddie-mercury-2500.jpg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6"/>
              </a:rPr>
              <a:t>https://images.radiox.co.uk/images/300178?crop=16_9&amp;width=660&amp;relax=1&amp;signature=O3nJxSpywJ9pGFyX6PANNW-iedo</a:t>
            </a:r>
            <a:r>
              <a:rPr lang="cs-CZ" dirty="0" smtClean="0">
                <a:solidFill>
                  <a:schemeClr val="tx1"/>
                </a:solidFill>
              </a:rPr>
              <a:t>=</a:t>
            </a:r>
          </a:p>
          <a:p>
            <a:r>
              <a:rPr lang="cs-CZ" dirty="0" smtClean="0">
                <a:solidFill>
                  <a:schemeClr val="tx1"/>
                </a:solidFill>
                <a:hlinkClick r:id="rId27"/>
              </a:rPr>
              <a:t>https://upload.wikimedia.org/wikipedia/commons/thumb/3/3e/Nitrogen_cycle_cs.svg/1200px-Nitrogen_cycle_cs.svg.png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8"/>
              </a:rPr>
              <a:t>https://leporelo.info/pics/pic/bobovite.jpg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29"/>
              </a:rPr>
              <a:t>https://epochaplus.cz/wp-content/uploads/NAHLEDOVA-FOTKA4.jpg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0"/>
              </a:rPr>
              <a:t>https://www.babyweb.cz/wp-content/uploads/2021/01/unava-1100x618.jpg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1"/>
              </a:rPr>
              <a:t>https://i.ytimg.com/vi/CMInCzz0znc/maxresdefault.jpg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2"/>
              </a:rPr>
              <a:t>https://upload.wikimedia.org/wikipedia/commons/thumb/b/bf/Synthetic_Production_of_Penicillin_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3"/>
              </a:rPr>
              <a:t>https://www.higarden.cz/user/articles/images/a_am_cover0.png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4"/>
              </a:rPr>
              <a:t>https://upload.wikimedia.org/wikipedia/commons/thumb/4/44/Anabaenaspiroides_EPA.jpg/220px-Anabaenaspiroides_EPA.jpg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  <a:hlinkClick r:id="rId35"/>
              </a:rPr>
              <a:t>https://upload.wikimedia.org/wikipedia/commons/1/16/Viral_infections_and_involved_species.png</a:t>
            </a:r>
            <a:endParaRPr lang="cs-CZ" dirty="0" smtClean="0">
              <a:solidFill>
                <a:schemeClr val="tx1"/>
              </a:solidFill>
            </a:endParaRPr>
          </a:p>
          <a:p>
            <a:r>
              <a:rPr lang="cs-CZ" dirty="0" smtClean="0">
                <a:solidFill>
                  <a:schemeClr val="tx1"/>
                </a:solidFill>
              </a:rPr>
              <a:t>https://thestressoflife.com/wp-content/uploads/2013/12/hiding.jpg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7734" y="558800"/>
            <a:ext cx="8596668" cy="1320800"/>
          </a:xfrm>
        </p:spPr>
        <p:txBody>
          <a:bodyPr/>
          <a:lstStyle/>
          <a:p>
            <a:r>
              <a:rPr lang="cs-CZ" dirty="0" smtClean="0"/>
              <a:t>Nebuněčné organismy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511301"/>
            <a:ext cx="6282266" cy="453006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Viry = nukleoproteinová částice nesoucí genetickou informaci, nejsou vybaveny enzymy.</a:t>
            </a:r>
          </a:p>
          <a:p>
            <a:r>
              <a:rPr lang="cs-CZ" dirty="0" smtClean="0"/>
              <a:t>Na pomezí živé a neživé přírody – nejsou schopny samostatného života, nedýchají, nepřijímají potravu, ale jsou složeny z organických látek, nejjednodušší organismy</a:t>
            </a:r>
          </a:p>
          <a:p>
            <a:r>
              <a:rPr lang="cs-CZ" dirty="0" smtClean="0"/>
              <a:t>Vnitrobuněční (intracelulární) parazité na genetické úrovni</a:t>
            </a:r>
          </a:p>
          <a:p>
            <a:r>
              <a:rPr lang="cs-CZ" dirty="0" smtClean="0"/>
              <a:t>Velmi rychle podléhají mutacím</a:t>
            </a:r>
          </a:p>
          <a:p>
            <a:r>
              <a:rPr lang="cs-CZ" dirty="0" smtClean="0"/>
              <a:t>Využívají se v genovém inženýrství (molekulové manipulace), biologické zbraně</a:t>
            </a:r>
          </a:p>
          <a:p>
            <a:endParaRPr lang="cs-CZ" dirty="0" smtClean="0"/>
          </a:p>
          <a:p>
            <a:r>
              <a:rPr lang="cs-CZ" dirty="0" smtClean="0"/>
              <a:t>Obsahují pouze jednu nukleovou kyselinu (RNA nebo DNA), mají 20 až 200 genů (bakterie asi 3500)</a:t>
            </a:r>
          </a:p>
          <a:p>
            <a:endParaRPr lang="cs-CZ" dirty="0" smtClean="0"/>
          </a:p>
          <a:p>
            <a:r>
              <a:rPr lang="cs-CZ" dirty="0" smtClean="0"/>
              <a:t>VIRUS: abstraktní označení pro nákazu uvnitř hostitele</a:t>
            </a:r>
          </a:p>
          <a:p>
            <a:r>
              <a:rPr lang="cs-CZ" dirty="0" smtClean="0"/>
              <a:t>VIRION: konkrétní virová částice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902" y="311743"/>
            <a:ext cx="4689098" cy="368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4114812"/>
            <a:ext cx="4680000" cy="23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734" b="-452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96583" y="-35591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00515" y="2508765"/>
            <a:ext cx="4215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14325" y="219075"/>
            <a:ext cx="16954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60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7932" y="457200"/>
            <a:ext cx="8596668" cy="1320800"/>
          </a:xfrm>
        </p:spPr>
        <p:txBody>
          <a:bodyPr/>
          <a:lstStyle/>
          <a:p>
            <a:r>
              <a:rPr lang="cs-CZ" dirty="0" smtClean="0"/>
              <a:t>Stavba virionu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5700" y="3929062"/>
            <a:ext cx="468630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6534" y="1371600"/>
            <a:ext cx="5926666" cy="469899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Nukleová kyselina </a:t>
            </a:r>
          </a:p>
          <a:p>
            <a:r>
              <a:rPr lang="cs-CZ" dirty="0" smtClean="0"/>
              <a:t>Kapsida – bílkovinný obal pravidelně uspořádanými bílkovinami</a:t>
            </a:r>
          </a:p>
          <a:p>
            <a:r>
              <a:rPr lang="cs-CZ" dirty="0" smtClean="0"/>
              <a:t>Glykoproteinová čidla – rozeznání a adheze k hostitelské buňce</a:t>
            </a:r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Bakteriofágy – viriony specializované na bakterie, neproniká do buňky celý</a:t>
            </a:r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Některé viry mají pomocné enzymy nebo zbytek membránového obalu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939800" y="3919835"/>
            <a:ext cx="3759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 smtClean="0"/>
              <a:t>Autor: </a:t>
            </a:r>
            <a:r>
              <a:rPr lang="cs-CZ" sz="800" dirty="0" err="1" smtClean="0"/>
              <a:t>GrahamColm</a:t>
            </a:r>
            <a:r>
              <a:rPr lang="cs-CZ" sz="800" dirty="0" smtClean="0"/>
              <a:t> </a:t>
            </a:r>
            <a:r>
              <a:rPr lang="cs-CZ" sz="800" dirty="0" err="1" smtClean="0"/>
              <a:t>at</a:t>
            </a:r>
            <a:r>
              <a:rPr lang="cs-CZ" sz="800" dirty="0" smtClean="0"/>
              <a:t> </a:t>
            </a:r>
            <a:r>
              <a:rPr lang="cs-CZ" sz="800" dirty="0" err="1" smtClean="0"/>
              <a:t>English</a:t>
            </a:r>
            <a:r>
              <a:rPr lang="cs-CZ" sz="800" dirty="0" smtClean="0"/>
              <a:t> </a:t>
            </a:r>
            <a:r>
              <a:rPr lang="cs-CZ" sz="800" dirty="0" err="1" smtClean="0"/>
              <a:t>Wikipedia</a:t>
            </a:r>
            <a:r>
              <a:rPr lang="cs-CZ" sz="800" dirty="0" smtClean="0"/>
              <a:t>, CC BY-SA 3.0, </a:t>
            </a:r>
            <a:r>
              <a:rPr lang="cs-CZ" sz="800" u="sng" dirty="0" smtClean="0"/>
              <a:t>https://commons.wikimedia.org/w/index.php?curid=5839864</a:t>
            </a:r>
            <a:endParaRPr lang="cs-CZ" sz="80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96939" y="2387600"/>
            <a:ext cx="363129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Pocitac\Desktop\Akademie\Akademie obrazky 3\shutterstock_1670143147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283450" y="247651"/>
            <a:ext cx="4908550" cy="3431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82334" y="546100"/>
            <a:ext cx="8596668" cy="1320800"/>
          </a:xfrm>
        </p:spPr>
        <p:txBody>
          <a:bodyPr/>
          <a:lstStyle/>
          <a:p>
            <a:r>
              <a:rPr lang="cs-CZ" dirty="0" smtClean="0"/>
              <a:t>Reprodukční cyklus virů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498600"/>
            <a:ext cx="4161366" cy="500380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1. Adsorpce virionu na povrch hostitelské buňky a proniknutí dovnitř</a:t>
            </a:r>
          </a:p>
          <a:p>
            <a:pPr>
              <a:buNone/>
            </a:pPr>
            <a:r>
              <a:rPr lang="cs-CZ" dirty="0" smtClean="0"/>
              <a:t>                  - Viry </a:t>
            </a:r>
            <a:r>
              <a:rPr lang="cs-CZ" dirty="0" err="1" smtClean="0"/>
              <a:t>eukaryot</a:t>
            </a:r>
            <a:r>
              <a:rPr lang="cs-CZ" dirty="0" smtClean="0"/>
              <a:t> přinutí buňku k endocytóze (poté zůstává jen NK)</a:t>
            </a:r>
          </a:p>
          <a:p>
            <a:pPr>
              <a:buNone/>
            </a:pPr>
            <a:r>
              <a:rPr lang="cs-CZ" dirty="0" smtClean="0"/>
              <a:t>                  - Bakteriofágy pouze </a:t>
            </a:r>
            <a:r>
              <a:rPr lang="cs-CZ" dirty="0" err="1" smtClean="0"/>
              <a:t>injekují</a:t>
            </a:r>
            <a:r>
              <a:rPr lang="cs-CZ" dirty="0" smtClean="0"/>
              <a:t> svoji NK, lytický a </a:t>
            </a:r>
            <a:r>
              <a:rPr lang="cs-CZ" dirty="0" err="1" smtClean="0"/>
              <a:t>lysogenní</a:t>
            </a:r>
            <a:r>
              <a:rPr lang="cs-CZ" dirty="0" smtClean="0"/>
              <a:t> cyklus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2. Reprodukce nových virionů: NK virionu donutí buňku vytvářet součásti nových virionů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3. Sestavení virionů a jejich uvolnění</a:t>
            </a:r>
          </a:p>
          <a:p>
            <a:r>
              <a:rPr lang="cs-CZ" dirty="0" smtClean="0"/>
              <a:t>V některých případech se začlení NK viru/</a:t>
            </a:r>
            <a:r>
              <a:rPr lang="cs-CZ" dirty="0" err="1" smtClean="0"/>
              <a:t>fága</a:t>
            </a:r>
            <a:r>
              <a:rPr lang="cs-CZ" dirty="0" smtClean="0"/>
              <a:t> do DNA buňky a stane se součástí dědičné informace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73889" y="4158207"/>
            <a:ext cx="4708525" cy="3463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320061" y="1117600"/>
            <a:ext cx="4871939" cy="349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91934" y="622300"/>
            <a:ext cx="8596668" cy="1320800"/>
          </a:xfrm>
        </p:spPr>
        <p:txBody>
          <a:bodyPr/>
          <a:lstStyle/>
          <a:p>
            <a:r>
              <a:rPr lang="cs-CZ" dirty="0" smtClean="0"/>
              <a:t>Virová onemocnění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334" y="1663701"/>
            <a:ext cx="8596668" cy="437766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DNA viry: </a:t>
            </a:r>
          </a:p>
          <a:p>
            <a:pPr>
              <a:buNone/>
            </a:pPr>
            <a:r>
              <a:rPr lang="cs-CZ" dirty="0" smtClean="0"/>
              <a:t>          - bradavice, </a:t>
            </a:r>
            <a:r>
              <a:rPr lang="cs-CZ" dirty="0" err="1" smtClean="0"/>
              <a:t>herpesviry</a:t>
            </a:r>
            <a:r>
              <a:rPr lang="cs-CZ" dirty="0" smtClean="0"/>
              <a:t>, některé </a:t>
            </a:r>
            <a:r>
              <a:rPr lang="cs-CZ" dirty="0" err="1" smtClean="0"/>
              <a:t>onkoviry</a:t>
            </a:r>
            <a:r>
              <a:rPr lang="cs-CZ" dirty="0" smtClean="0"/>
              <a:t>, virus </a:t>
            </a:r>
            <a:r>
              <a:rPr lang="cs-CZ" dirty="0" err="1" smtClean="0"/>
              <a:t>Epstein</a:t>
            </a:r>
            <a:r>
              <a:rPr lang="cs-CZ" dirty="0" smtClean="0"/>
              <a:t>-</a:t>
            </a:r>
            <a:r>
              <a:rPr lang="cs-CZ" dirty="0" err="1" smtClean="0"/>
              <a:t>Baarové</a:t>
            </a:r>
            <a:r>
              <a:rPr lang="cs-CZ" dirty="0" smtClean="0"/>
              <a:t>, hepatitida, myxomatóza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RNA viry:</a:t>
            </a:r>
          </a:p>
          <a:p>
            <a:pPr>
              <a:buNone/>
            </a:pPr>
            <a:r>
              <a:rPr lang="cs-CZ" dirty="0" smtClean="0"/>
              <a:t>          - chřipka, rýma, spalničky, příušnice, zarděnky, dětská obrna, vzteklina, klíšťová encefalitida, slintavka, kulhavka, </a:t>
            </a:r>
            <a:r>
              <a:rPr lang="cs-CZ" dirty="0" err="1" smtClean="0"/>
              <a:t>koronaviry</a:t>
            </a:r>
            <a:r>
              <a:rPr lang="cs-CZ" dirty="0" smtClean="0"/>
              <a:t> </a:t>
            </a:r>
          </a:p>
          <a:p>
            <a:pPr>
              <a:buNone/>
            </a:pPr>
            <a:r>
              <a:rPr lang="cs-CZ" dirty="0" smtClean="0"/>
              <a:t>          - rostlinné viry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Retroviry</a:t>
            </a:r>
          </a:p>
          <a:p>
            <a:pPr>
              <a:buNone/>
            </a:pPr>
            <a:r>
              <a:rPr lang="cs-CZ" dirty="0" smtClean="0"/>
              <a:t>          - HIV: napadá lymfatické buňky</a:t>
            </a:r>
          </a:p>
          <a:p>
            <a:pPr>
              <a:buNone/>
            </a:pPr>
            <a:r>
              <a:rPr lang="cs-CZ" dirty="0" smtClean="0"/>
              <a:t>          - některé </a:t>
            </a:r>
            <a:r>
              <a:rPr lang="cs-CZ" dirty="0" err="1" smtClean="0"/>
              <a:t>onkoviry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4" descr="https://makeupgroup.cz/img/cms/blog%2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9600" y="844550"/>
            <a:ext cx="8467725" cy="577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56114" y="349242"/>
            <a:ext cx="6647543" cy="635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61734" y="533400"/>
            <a:ext cx="8596668" cy="1320800"/>
          </a:xfrm>
        </p:spPr>
        <p:txBody>
          <a:bodyPr/>
          <a:lstStyle/>
          <a:p>
            <a:r>
              <a:rPr lang="cs-CZ" dirty="0" smtClean="0"/>
              <a:t>RNA viry: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53534" y="1868489"/>
            <a:ext cx="4339166" cy="388077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- chřipka, rýma, spalničky, příušnice, zarděnky, dětská obrna, vzteklina, klíšťová encefalitida, slintavka, kulhavka, </a:t>
            </a:r>
            <a:r>
              <a:rPr lang="cs-CZ" dirty="0" err="1" smtClean="0"/>
              <a:t>covid</a:t>
            </a:r>
            <a:r>
              <a:rPr lang="cs-CZ" dirty="0" smtClean="0"/>
              <a:t>-19 </a:t>
            </a:r>
          </a:p>
          <a:p>
            <a:pPr>
              <a:buFontTx/>
              <a:buChar char="-"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- Většina rostlinných virů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772525" y="4295775"/>
            <a:ext cx="341947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2150" y="266700"/>
            <a:ext cx="6419850" cy="272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7550" y="2628900"/>
            <a:ext cx="36195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514850"/>
            <a:ext cx="2415619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273300" y="4508500"/>
            <a:ext cx="4176889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6850" y="4672690"/>
            <a:ext cx="2178050" cy="218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33134" y="584200"/>
            <a:ext cx="8596668" cy="1320800"/>
          </a:xfrm>
        </p:spPr>
        <p:txBody>
          <a:bodyPr/>
          <a:lstStyle/>
          <a:p>
            <a:r>
              <a:rPr lang="cs-CZ" dirty="0" smtClean="0"/>
              <a:t>Rostlinné viry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4634" y="1500189"/>
            <a:ext cx="4643966" cy="388077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      - převážně RNA viry</a:t>
            </a:r>
          </a:p>
          <a:p>
            <a:pPr>
              <a:buNone/>
            </a:pPr>
            <a:r>
              <a:rPr lang="cs-CZ" dirty="0" smtClean="0"/>
              <a:t>      - Přenos většinou přes živočišného parazita</a:t>
            </a:r>
          </a:p>
          <a:p>
            <a:pPr>
              <a:buNone/>
            </a:pPr>
            <a:r>
              <a:rPr lang="cs-CZ" dirty="0" smtClean="0"/>
              <a:t>      - Ekonomicky i ekologicky významné</a:t>
            </a:r>
          </a:p>
          <a:p>
            <a:pPr>
              <a:buNone/>
            </a:pPr>
            <a:r>
              <a:rPr lang="cs-CZ" dirty="0" smtClean="0"/>
              <a:t>      - virus tabákové mozaiky: důležitý pro výzkum a historii</a:t>
            </a:r>
          </a:p>
          <a:p>
            <a:pPr>
              <a:buNone/>
            </a:pPr>
            <a:r>
              <a:rPr lang="cs-CZ" dirty="0" smtClean="0"/>
              <a:t>      - genové manipulace, GMO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83096" y="456611"/>
            <a:ext cx="1609089" cy="573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410" name="Picture 2" descr="plant virus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9163" y="1346200"/>
            <a:ext cx="6452837" cy="5511800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1100" y="4114800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7670</TotalTime>
  <Words>896</Words>
  <Application>Microsoft Office PowerPoint</Application>
  <PresentationFormat>Vlastní</PresentationFormat>
  <Paragraphs>174</Paragraphs>
  <Slides>20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Fazeta</vt:lpstr>
      <vt:lpstr>Snímek 1</vt:lpstr>
      <vt:lpstr>Nebuněčné organismy</vt:lpstr>
      <vt:lpstr>Stavba virionu</vt:lpstr>
      <vt:lpstr>Reprodukční cyklus virů</vt:lpstr>
      <vt:lpstr>Virová onemocnění</vt:lpstr>
      <vt:lpstr>Snímek 6</vt:lpstr>
      <vt:lpstr>Snímek 7</vt:lpstr>
      <vt:lpstr>RNA viry: </vt:lpstr>
      <vt:lpstr>Rostlinné viry </vt:lpstr>
      <vt:lpstr>Retroviry </vt:lpstr>
      <vt:lpstr>AIDS</vt:lpstr>
      <vt:lpstr>DNA viry:  </vt:lpstr>
      <vt:lpstr>Druhy infekce</vt:lpstr>
      <vt:lpstr>Důsledky pro hostitelskou buňku</vt:lpstr>
      <vt:lpstr>Využití, význam</vt:lpstr>
      <vt:lpstr>Očkování</vt:lpstr>
      <vt:lpstr>Priony</vt:lpstr>
      <vt:lpstr>Prionová onemocnění</vt:lpstr>
      <vt:lpstr>Snímek 19</vt:lpstr>
      <vt:lpstr>Snímek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buněčné biologie</dc:title>
  <dc:creator>Zdena</dc:creator>
  <cp:lastModifiedBy>Pocitac</cp:lastModifiedBy>
  <cp:revision>55</cp:revision>
  <dcterms:created xsi:type="dcterms:W3CDTF">2022-11-16T09:46:08Z</dcterms:created>
  <dcterms:modified xsi:type="dcterms:W3CDTF">2023-01-04T15:02:09Z</dcterms:modified>
</cp:coreProperties>
</file>