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21"/>
  </p:notesMasterIdLst>
  <p:sldIdLst>
    <p:sldId id="266" r:id="rId2"/>
    <p:sldId id="267" r:id="rId3"/>
    <p:sldId id="268" r:id="rId4"/>
    <p:sldId id="269" r:id="rId5"/>
    <p:sldId id="270" r:id="rId6"/>
    <p:sldId id="271" r:id="rId7"/>
    <p:sldId id="258" r:id="rId8"/>
    <p:sldId id="257" r:id="rId9"/>
    <p:sldId id="259" r:id="rId10"/>
    <p:sldId id="272" r:id="rId11"/>
    <p:sldId id="274" r:id="rId12"/>
    <p:sldId id="275" r:id="rId13"/>
    <p:sldId id="273" r:id="rId14"/>
    <p:sldId id="262" r:id="rId15"/>
    <p:sldId id="260" r:id="rId16"/>
    <p:sldId id="263" r:id="rId17"/>
    <p:sldId id="264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CFE7-ED04-4593-9CEF-75F3F0961905}" type="datetimeFigureOut">
              <a:rPr lang="cs-CZ" smtClean="0"/>
              <a:t>29.11.2022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8AC9A-A946-4915-A887-B63554FBF409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8AC9A-A946-4915-A887-B63554FBF409}" type="slidenum">
              <a:rPr lang="cs-CZ" smtClean="0"/>
              <a:t>13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dn-attachments.timesofmalta.com/9e7481f47bf5d07bfa20546117a1ea52643d78f5-1563540849-5d31bd71-1920x1280.png" TargetMode="External"/><Relationship Id="rId13" Type="http://schemas.openxmlformats.org/officeDocument/2006/relationships/hyperlink" Target="https://qph.cf2.quoracdn.net/main-qimg-3014b4a2ab4931e0c189438cdb058e16-lq" TargetMode="External"/><Relationship Id="rId18" Type="http://schemas.openxmlformats.org/officeDocument/2006/relationships/hyperlink" Target="https://vesmir.cz/images/gallery/archiv/1994/6/chromozom/page/1994_305_04.gif" TargetMode="External"/><Relationship Id="rId26" Type="http://schemas.openxmlformats.org/officeDocument/2006/relationships/hyperlink" Target="https://www.vimcojim.cz/files/2018/magazin/21.7.%20prirodni%20tuky%20shutterstock_721037374.jpg" TargetMode="External"/><Relationship Id="rId3" Type="http://schemas.openxmlformats.org/officeDocument/2006/relationships/hyperlink" Target="https://www.goodtherapy.org/dbimages/6emw79w8c5.jpg" TargetMode="External"/><Relationship Id="rId21" Type="http://schemas.openxmlformats.org/officeDocument/2006/relationships/hyperlink" Target="https://eluc.ikap.cz/uploads/images/20073/content_Stavba_eukaryotick__bu_ky.png" TargetMode="External"/><Relationship Id="rId7" Type="http://schemas.openxmlformats.org/officeDocument/2006/relationships/hyperlink" Target="https://media.easemytrip.com/media/Blog/India/636965375383792632/636965375383792632uaK06D.jpg" TargetMode="External"/><Relationship Id="rId12" Type="http://schemas.openxmlformats.org/officeDocument/2006/relationships/hyperlink" Target="https://image.slideserve.com/818923/cell-cycle1-l.jpg" TargetMode="External"/><Relationship Id="rId17" Type="http://schemas.openxmlformats.org/officeDocument/2006/relationships/hyperlink" Target="https://i.iinfo.cz/images/68/geneticka-onemocneni-vznikla-chybami-v-poctu-ci-tvaru-chromozomu-1.jpg" TargetMode="External"/><Relationship Id="rId25" Type="http://schemas.openxmlformats.org/officeDocument/2006/relationships/hyperlink" Target="https://res.cloudinary.com/it-s-my-life-a-s/auto-mapping-folder/2019/09/sacharidy-vs-cukry.jpg" TargetMode="External"/><Relationship Id="rId2" Type="http://schemas.openxmlformats.org/officeDocument/2006/relationships/hyperlink" Target="https://www.superionherbs.cz/wp-content/uploads/metabolismus.jpg" TargetMode="External"/><Relationship Id="rId16" Type="http://schemas.openxmlformats.org/officeDocument/2006/relationships/hyperlink" Target="https://i.iinfo.cz/images/68/geneticka-onemocneni-vznikla-chybami-v-poctu-ci-tvaru-chromozomu-5.jpg" TargetMode="External"/><Relationship Id="rId20" Type="http://schemas.openxmlformats.org/officeDocument/2006/relationships/hyperlink" Target="https://nemoc-pomoc.cz/wp-content/uploads/2015/07/91.jpg" TargetMode="External"/><Relationship Id="rId29" Type="http://schemas.openxmlformats.org/officeDocument/2006/relationships/hyperlink" Target="https://www.cojeco.cz/images/descript/d2e7376a12197bc4de8a1aae00852c26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tektivni-expert.cz/wp-content/uploads/2018/01/zakony-dedicnosti.jpg" TargetMode="External"/><Relationship Id="rId11" Type="http://schemas.openxmlformats.org/officeDocument/2006/relationships/hyperlink" Target="https://img.obrazky.cz/?url=6edb743f579079be&amp;size=2" TargetMode="External"/><Relationship Id="rId24" Type="http://schemas.openxmlformats.org/officeDocument/2006/relationships/hyperlink" Target="https://www.kulturistika.com/storage/005ed53a-bilkoviny-hotovo-2-vodoznak.jpg" TargetMode="External"/><Relationship Id="rId5" Type="http://schemas.openxmlformats.org/officeDocument/2006/relationships/hyperlink" Target="https://1gr.cz/fotky/lidovky/15/071/c460/MC3da043_shutterstock_47211298.jpg" TargetMode="External"/><Relationship Id="rId15" Type="http://schemas.openxmlformats.org/officeDocument/2006/relationships/hyperlink" Target="https://www.umimeto.org/asset/system/uf/img/zadani-biologie/vysvetleni/dna_popis.svg" TargetMode="External"/><Relationship Id="rId23" Type="http://schemas.openxmlformats.org/officeDocument/2006/relationships/hyperlink" Target="https://www.mojechemie.cz/images/thumb/Tercialni_struktura_DNA.png/350px-Tercialni_struktura_DNA.png" TargetMode="External"/><Relationship Id="rId28" Type="http://schemas.openxmlformats.org/officeDocument/2006/relationships/hyperlink" Target="https://my.clevelandclinic.org/-/scassets/images/org/health/articles/23064-dna-genes-chromosomes" TargetMode="External"/><Relationship Id="rId10" Type="http://schemas.openxmlformats.org/officeDocument/2006/relationships/hyperlink" Target="https://c226a7c51a.clvaw-cdnwnd.com/4aaa59381a7ced75c2b805c5783c922f/200000582-d5b7ed5b81/700/awa_diverzita_krajiny.fw.png?ph=c226a7c51a" TargetMode="External"/><Relationship Id="rId19" Type="http://schemas.openxmlformats.org/officeDocument/2006/relationships/hyperlink" Target="http://web2.mendelu.cz/af_291_projekty2/vseo/files/59/9239.png" TargetMode="External"/><Relationship Id="rId4" Type="http://schemas.openxmlformats.org/officeDocument/2006/relationships/hyperlink" Target="https://www.wellbeingcz.cz/wp-content/uploads/2020/05/Blog_Peta_dychani_3.jpg" TargetMode="External"/><Relationship Id="rId9" Type="http://schemas.openxmlformats.org/officeDocument/2006/relationships/hyperlink" Target="https://slideplayer.cz/slide/2888534/10/images/31/Ekosyst%C3%A9mov%C3%A1+diverzita.jpg" TargetMode="External"/><Relationship Id="rId14" Type="http://schemas.openxmlformats.org/officeDocument/2006/relationships/hyperlink" Target="https://www.genome.gov/sites/default/files/media/images/2022-04/Meiosis.jpg" TargetMode="External"/><Relationship Id="rId22" Type="http://schemas.openxmlformats.org/officeDocument/2006/relationships/hyperlink" Target="https://img.obrazky.cz/?url=61673e62c35cf788&amp;size=2" TargetMode="External"/><Relationship Id="rId27" Type="http://schemas.openxmlformats.org/officeDocument/2006/relationships/hyperlink" Target="https://upload.wikimedia.org/wikipedia/commons/d/d2/DNA_Structure%2BKey%2BLabelled.pn_NoBB_cs.png" TargetMode="External"/><Relationship Id="rId30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5463" r="84758"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8" t="40603" r="12330" b="33382"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609" y="505098"/>
            <a:ext cx="8596668" cy="1320800"/>
          </a:xfrm>
        </p:spPr>
        <p:txBody>
          <a:bodyPr/>
          <a:lstStyle/>
          <a:p>
            <a:r>
              <a:rPr lang="cs-CZ" dirty="0" smtClean="0"/>
              <a:t>Buněčný cyklus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4045" y="1270360"/>
            <a:ext cx="7154092" cy="5365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34488" y="596537"/>
            <a:ext cx="8596668" cy="1320800"/>
          </a:xfrm>
        </p:spPr>
        <p:txBody>
          <a:bodyPr/>
          <a:lstStyle/>
          <a:p>
            <a:r>
              <a:rPr lang="cs-CZ" dirty="0" smtClean="0"/>
              <a:t>Dělení buňky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4900" y="1402944"/>
            <a:ext cx="8596668" cy="3880773"/>
          </a:xfrm>
        </p:spPr>
        <p:txBody>
          <a:bodyPr/>
          <a:lstStyle/>
          <a:p>
            <a:r>
              <a:rPr lang="cs-CZ" dirty="0" smtClean="0"/>
              <a:t>Růst organismu, regenerace, rozmnožování</a:t>
            </a:r>
          </a:p>
          <a:p>
            <a:r>
              <a:rPr lang="cs-CZ" dirty="0" smtClean="0"/>
              <a:t>Mitóza (např. dělení somatických buněk) X Meióza (vznik pohlavních buněk)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4819" name="Picture 3" descr="C:\Users\Pocitac\Desktop\Akademie obrazky\img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105" y="3729424"/>
            <a:ext cx="4509518" cy="2932633"/>
          </a:xfrm>
          <a:prstGeom prst="rect">
            <a:avLst/>
          </a:prstGeom>
          <a:noFill/>
        </p:spPr>
      </p:pic>
      <p:pic>
        <p:nvPicPr>
          <p:cNvPr id="34820" name="Picture 4" descr="C:\Users\Pocitac\Desktop\Akademie obrazky\faze mitoz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7463" y="2363447"/>
            <a:ext cx="4597742" cy="1429645"/>
          </a:xfrm>
          <a:prstGeom prst="rect">
            <a:avLst/>
          </a:prstGeom>
          <a:noFill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2556" y="2257851"/>
            <a:ext cx="3393695" cy="4600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46214" y="622663"/>
            <a:ext cx="8596668" cy="1320800"/>
          </a:xfrm>
        </p:spPr>
        <p:txBody>
          <a:bodyPr/>
          <a:lstStyle/>
          <a:p>
            <a:r>
              <a:rPr lang="cs-CZ" dirty="0" smtClean="0"/>
              <a:t>Mitóza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80606"/>
            <a:ext cx="4221237" cy="5094514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 smtClean="0"/>
              <a:t>Profáze</a:t>
            </a:r>
            <a:r>
              <a:rPr lang="cs-CZ" dirty="0" smtClean="0"/>
              <a:t>: zviditelnění chromozomů, </a:t>
            </a:r>
            <a:r>
              <a:rPr lang="cs-CZ" dirty="0" err="1" smtClean="0"/>
              <a:t>spiralizace</a:t>
            </a:r>
            <a:r>
              <a:rPr lang="cs-CZ" dirty="0" smtClean="0"/>
              <a:t> DNA, zánik jaderné membrány, vznik dělícího aparátu</a:t>
            </a:r>
          </a:p>
          <a:p>
            <a:pPr>
              <a:buNone/>
            </a:pPr>
            <a:endParaRPr lang="cs-CZ" dirty="0" smtClean="0"/>
          </a:p>
          <a:p>
            <a:r>
              <a:rPr lang="cs-CZ" sz="2000" b="1" dirty="0" smtClean="0"/>
              <a:t>Metafáze</a:t>
            </a:r>
            <a:r>
              <a:rPr lang="cs-CZ" dirty="0" smtClean="0"/>
              <a:t>: centromerami se chromozomy přichycují na vlákna dělícího vřeténka a putují do centrální roviny</a:t>
            </a:r>
          </a:p>
          <a:p>
            <a:endParaRPr lang="cs-CZ" dirty="0" smtClean="0"/>
          </a:p>
          <a:p>
            <a:r>
              <a:rPr lang="cs-CZ" sz="2000" b="1" dirty="0" smtClean="0"/>
              <a:t>Anafáze</a:t>
            </a:r>
            <a:r>
              <a:rPr lang="cs-CZ" dirty="0" smtClean="0"/>
              <a:t>: podélné rozštěpení chromozomů a rozestup k opačným pólům</a:t>
            </a:r>
          </a:p>
          <a:p>
            <a:pPr>
              <a:buNone/>
            </a:pPr>
            <a:endParaRPr lang="cs-CZ" dirty="0" smtClean="0"/>
          </a:p>
          <a:p>
            <a:r>
              <a:rPr lang="cs-CZ" sz="2000" b="1" dirty="0" smtClean="0"/>
              <a:t>Telofáze</a:t>
            </a:r>
            <a:r>
              <a:rPr lang="cs-CZ" dirty="0" smtClean="0"/>
              <a:t>: vzniká jaderná membrána, chromozomy přestávají být vidět, navazuje rozdělení cytoplasmy</a:t>
            </a:r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711" y="1267098"/>
            <a:ext cx="7446289" cy="559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63780" y="596538"/>
            <a:ext cx="8596668" cy="1320800"/>
          </a:xfrm>
        </p:spPr>
        <p:txBody>
          <a:bodyPr/>
          <a:lstStyle/>
          <a:p>
            <a:r>
              <a:rPr lang="cs-CZ" dirty="0" smtClean="0"/>
              <a:t>Meióza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49977"/>
            <a:ext cx="2836575" cy="4591385"/>
          </a:xfrm>
        </p:spPr>
        <p:txBody>
          <a:bodyPr>
            <a:normAutofit fontScale="85000" lnSpcReduction="20000"/>
          </a:bodyPr>
          <a:lstStyle/>
          <a:p>
            <a:r>
              <a:rPr lang="cs-CZ" sz="2100" dirty="0" smtClean="0"/>
              <a:t>Redukční dělení zahrnující dvě dělení po sobě 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- </a:t>
            </a:r>
            <a:r>
              <a:rPr lang="cs-CZ" b="1" dirty="0" smtClean="0"/>
              <a:t>redukční</a:t>
            </a:r>
            <a:r>
              <a:rPr lang="cs-CZ" dirty="0" smtClean="0"/>
              <a:t>: vznik 2 haploidních dceřiných buněk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- </a:t>
            </a:r>
            <a:r>
              <a:rPr lang="cs-CZ" b="1" dirty="0" err="1" smtClean="0"/>
              <a:t>ekvační</a:t>
            </a:r>
            <a:r>
              <a:rPr lang="cs-CZ" dirty="0" smtClean="0"/>
              <a:t>: mitóza obou dceřiných buněk</a:t>
            </a:r>
          </a:p>
          <a:p>
            <a:pPr>
              <a:buNone/>
            </a:pPr>
            <a:r>
              <a:rPr lang="cs-CZ" dirty="0" smtClean="0"/>
              <a:t> </a:t>
            </a:r>
            <a:r>
              <a:rPr lang="cs-CZ" dirty="0" smtClean="0"/>
              <a:t>     </a:t>
            </a:r>
          </a:p>
          <a:p>
            <a:r>
              <a:rPr lang="cs-CZ" dirty="0" smtClean="0"/>
              <a:t>Výsledkem jsou 4 gamety = pohlavní buňky</a:t>
            </a:r>
          </a:p>
          <a:p>
            <a:endParaRPr lang="cs-CZ" dirty="0" smtClean="0"/>
          </a:p>
          <a:p>
            <a:r>
              <a:rPr lang="cs-CZ" dirty="0" smtClean="0"/>
              <a:t>Vznik náhodné kombinace rodičovské genetické informace</a:t>
            </a:r>
          </a:p>
          <a:p>
            <a:endParaRPr lang="cs-CZ" dirty="0" smtClean="0"/>
          </a:p>
          <a:p>
            <a:r>
              <a:rPr lang="cs-CZ" dirty="0" smtClean="0"/>
              <a:t>Zisk nových vlastností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7783" y="1474975"/>
            <a:ext cx="8539265" cy="486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ECD6E36-EA3B-4425-97B1-52010FDF8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649" y="622663"/>
            <a:ext cx="8596668" cy="1320800"/>
          </a:xfrm>
        </p:spPr>
        <p:txBody>
          <a:bodyPr/>
          <a:lstStyle/>
          <a:p>
            <a:r>
              <a:rPr lang="cs-CZ" dirty="0"/>
              <a:t>Stres a imunita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F2570818-E377-49B7-A95B-C91FCDEBB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71689"/>
            <a:ext cx="5926666" cy="3880773"/>
          </a:xfrm>
        </p:spPr>
        <p:txBody>
          <a:bodyPr>
            <a:normAutofit/>
          </a:bodyPr>
          <a:lstStyle/>
          <a:p>
            <a:r>
              <a:rPr lang="cs-CZ" dirty="0"/>
              <a:t>Stres je vychýlení z rovnováhy (vnější podmínky – fyzikální, chemické, vnitřní faktory – např. výživa)</a:t>
            </a:r>
          </a:p>
          <a:p>
            <a:r>
              <a:rPr lang="cs-CZ" dirty="0"/>
              <a:t>Buňky reagují na stres</a:t>
            </a:r>
          </a:p>
          <a:p>
            <a:r>
              <a:rPr lang="cs-CZ" dirty="0"/>
              <a:t>Organismy reagují na stres změnou vnitřního prostředí</a:t>
            </a:r>
          </a:p>
          <a:p>
            <a:r>
              <a:rPr lang="cs-CZ" dirty="0" smtClean="0"/>
              <a:t>Imunita zprostředkovaná buňkami (specifická, nespecifická), důležitý vzhled a projev buněk</a:t>
            </a:r>
          </a:p>
          <a:p>
            <a:r>
              <a:rPr lang="cs-CZ" dirty="0" smtClean="0"/>
              <a:t>Stres </a:t>
            </a:r>
            <a:r>
              <a:rPr lang="cs-CZ" dirty="0"/>
              <a:t>celého organismu ovlivňuje prostředí buněk, jejich fungování (chybovost: bez významu/ fatální – při dělení buněk, jádra)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DB3A1EA-EE6A-457C-99C2-81E474B7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150" y="3333512"/>
            <a:ext cx="5285700" cy="352448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8D8F7E6-43A8-4E11-90AC-98B2B70B2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875" y="118825"/>
            <a:ext cx="4286249" cy="32146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426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689ADD8E-E018-47A6-A5B3-0DF92BDCB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087" y="3664451"/>
            <a:ext cx="3708657" cy="2477193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xmlns="" id="{B917153D-C421-409E-A175-212C9D6E6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80" y="557349"/>
            <a:ext cx="8596668" cy="812800"/>
          </a:xfrm>
        </p:spPr>
        <p:txBody>
          <a:bodyPr/>
          <a:lstStyle/>
          <a:p>
            <a:r>
              <a:rPr lang="cs-CZ" dirty="0"/>
              <a:t>Společnost a buněčná biologie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xmlns="" id="{B4EB6FAF-F9F9-462D-B4EA-A04B5373C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422401"/>
            <a:ext cx="8740602" cy="46189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Emoce</a:t>
            </a:r>
          </a:p>
          <a:p>
            <a:r>
              <a:rPr lang="cs-CZ" dirty="0"/>
              <a:t>Imunita</a:t>
            </a:r>
          </a:p>
          <a:p>
            <a:r>
              <a:rPr lang="cs-CZ" dirty="0"/>
              <a:t>Syndrom vyhoření</a:t>
            </a:r>
          </a:p>
          <a:p>
            <a:r>
              <a:rPr lang="cs-CZ" dirty="0" err="1"/>
              <a:t>Wellbeing</a:t>
            </a:r>
            <a:r>
              <a:rPr lang="cs-CZ" dirty="0"/>
              <a:t>, psychohygiena</a:t>
            </a:r>
          </a:p>
          <a:p>
            <a:r>
              <a:rPr lang="cs-CZ" dirty="0" err="1"/>
              <a:t>Mindfulness</a:t>
            </a:r>
            <a:r>
              <a:rPr lang="cs-CZ" dirty="0"/>
              <a:t>, meditace</a:t>
            </a:r>
          </a:p>
          <a:p>
            <a:r>
              <a:rPr lang="cs-CZ" dirty="0"/>
              <a:t>Osobní/osobnostní rozvoj</a:t>
            </a:r>
          </a:p>
          <a:p>
            <a:r>
              <a:rPr lang="cs-CZ" dirty="0" err="1"/>
              <a:t>Teambuilding</a:t>
            </a:r>
            <a:endParaRPr lang="cs-CZ" dirty="0"/>
          </a:p>
          <a:p>
            <a:r>
              <a:rPr lang="cs-CZ" dirty="0"/>
              <a:t>Charita</a:t>
            </a:r>
          </a:p>
          <a:p>
            <a:r>
              <a:rPr lang="cs-CZ" dirty="0"/>
              <a:t>Environmentální vliv</a:t>
            </a:r>
          </a:p>
          <a:p>
            <a:r>
              <a:rPr lang="cs-CZ" dirty="0"/>
              <a:t>Etika, morální nastavení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38609898-A1A9-441A-B620-1040D53C5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865" y="1295786"/>
            <a:ext cx="3568798" cy="26488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797F15F4-BFB9-411F-A751-1BD048EC8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1978" y="3932444"/>
            <a:ext cx="2610022" cy="261002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254807C2-933A-406F-8FCD-FF02D0ABA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047" y="4332654"/>
            <a:ext cx="3336814" cy="2209811"/>
          </a:xfrm>
          <a:prstGeom prst="rect">
            <a:avLst/>
          </a:prstGeom>
        </p:spPr>
      </p:pic>
      <p:pic>
        <p:nvPicPr>
          <p:cNvPr id="3074" name="Picture 2" descr="Plasty a znečistění v moři">
            <a:extLst>
              <a:ext uri="{FF2B5EF4-FFF2-40B4-BE49-F238E27FC236}">
                <a16:creationId xmlns:a16="http://schemas.microsoft.com/office/drawing/2014/main" xmlns="" id="{EC632CA5-919D-4F9C-B6A3-AA81268A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0776" y="1287142"/>
            <a:ext cx="4010297" cy="267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422284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6487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AE87D59-8FD8-4DDD-93DB-C65E7A57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44500"/>
            <a:ext cx="8596668" cy="1320800"/>
          </a:xfrm>
        </p:spPr>
        <p:txBody>
          <a:bodyPr/>
          <a:lstStyle/>
          <a:p>
            <a:r>
              <a:rPr lang="cs-CZ" dirty="0" smtClean="0"/>
              <a:t>                             Shrnutí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1390289-DC72-4459-9166-CC2BA671D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898" y="1413692"/>
            <a:ext cx="9250437" cy="2805611"/>
          </a:xfrm>
        </p:spPr>
        <p:txBody>
          <a:bodyPr>
            <a:normAutofit fontScale="92500"/>
          </a:bodyPr>
          <a:lstStyle/>
          <a:p>
            <a:r>
              <a:rPr lang="cs-CZ" dirty="0"/>
              <a:t>Všechny živé organismy jsou tvořeny z </a:t>
            </a:r>
            <a:r>
              <a:rPr lang="cs-CZ" dirty="0" smtClean="0"/>
              <a:t>buněk</a:t>
            </a:r>
            <a:endParaRPr lang="cs-CZ" dirty="0"/>
          </a:p>
          <a:p>
            <a:r>
              <a:rPr lang="cs-CZ" dirty="0"/>
              <a:t>Kvalita buněk ovlivňuje celý živý </a:t>
            </a:r>
            <a:r>
              <a:rPr lang="cs-CZ" dirty="0" smtClean="0"/>
              <a:t>organismus</a:t>
            </a:r>
            <a:endParaRPr lang="cs-CZ" dirty="0"/>
          </a:p>
          <a:p>
            <a:r>
              <a:rPr lang="cs-CZ" dirty="0"/>
              <a:t>Buňky jsou ovlivňovány svým životním prostředím, dostupností zdrojů a kvalitou </a:t>
            </a:r>
            <a:r>
              <a:rPr lang="cs-CZ" dirty="0" smtClean="0"/>
              <a:t>výživy</a:t>
            </a:r>
          </a:p>
          <a:p>
            <a:r>
              <a:rPr lang="cs-CZ" dirty="0" smtClean="0"/>
              <a:t>Buněčný cyklus a buněčné dělení jsou důležité pro správný růst, regeneraci, funkci i rozmnožování organismu</a:t>
            </a:r>
          </a:p>
          <a:p>
            <a:r>
              <a:rPr lang="cs-CZ" dirty="0" smtClean="0"/>
              <a:t>Buněčné dělení je odlišné v somatických buňkách (mitóza) a při vzniku pohlavních buněk (meióza)</a:t>
            </a:r>
            <a:r>
              <a:rPr lang="cs-CZ" dirty="0" smtClean="0"/>
              <a:t> </a:t>
            </a:r>
            <a:endParaRPr lang="cs-CZ" dirty="0"/>
          </a:p>
          <a:p>
            <a:r>
              <a:rPr lang="cs-CZ" dirty="0"/>
              <a:t>Buněčná biologie je důležitá z hlediska zdravotního, společenského i ekonomického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59B78E3-A571-49F1-90F4-2CDF77088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593" y="4243251"/>
            <a:ext cx="5229497" cy="26147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422284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4464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B56DEEF-BDE9-4915-85A0-B9EFED9EA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45473"/>
            <a:ext cx="9772952" cy="4695889"/>
          </a:xfrm>
        </p:spPr>
        <p:txBody>
          <a:bodyPr>
            <a:normAutofit fontScale="77500" lnSpcReduction="20000"/>
          </a:bodyPr>
          <a:lstStyle/>
          <a:p>
            <a:r>
              <a:rPr lang="cs-CZ" sz="2500" dirty="0"/>
              <a:t>Zdroje:</a:t>
            </a:r>
          </a:p>
          <a:p>
            <a:r>
              <a:rPr lang="cs-CZ" sz="1600" dirty="0"/>
              <a:t>https://thumbs.dreamstime.com/b/human-body-cells-25962548.jpg</a:t>
            </a:r>
          </a:p>
          <a:p>
            <a:r>
              <a:rPr lang="cs-CZ" sz="1600" dirty="0"/>
              <a:t>https://www.superionherbs.cz/wp-content/uploads/stres.jpg</a:t>
            </a:r>
          </a:p>
          <a:p>
            <a:r>
              <a:rPr lang="cs-CZ" sz="1600" dirty="0"/>
              <a:t>https://productimages.hepsiburada.net/s/212/375/110000189596047.jpg</a:t>
            </a:r>
          </a:p>
          <a:p>
            <a:r>
              <a:rPr lang="cs-CZ" sz="1600" u="sng" dirty="0"/>
              <a:t>https://www.yachting.com/cs-cz/novinky-a-clanky/plachteni-v-oceanu-plastu</a:t>
            </a:r>
          </a:p>
          <a:p>
            <a:r>
              <a:rPr lang="cs-CZ" sz="1600" dirty="0"/>
              <a:t>https://images.squarespace-cdn.com/content/v1/5bb6e5ce9b7d1510743d8c27/1568264074591-JB5T9NI34ZNU2CLFR31Y/makeup-brush-and-decorative-cosmetics-on-a-white-PVDPXLS.jpg?format=300w</a:t>
            </a:r>
          </a:p>
          <a:p>
            <a:r>
              <a:rPr lang="cs-CZ" sz="1600" u="sng" dirty="0"/>
              <a:t>https://www.alfabet.cz/wp-content/uploads/2014/02/shutterstock_1394783393.jpg</a:t>
            </a:r>
          </a:p>
          <a:p>
            <a:r>
              <a:rPr lang="cs-CZ" sz="1600" u="sng" dirty="0"/>
              <a:t>https://images.everydayhealth.com/images/everything-you-need-know-about-fitness-1440x810.jpg</a:t>
            </a:r>
          </a:p>
          <a:p>
            <a:r>
              <a:rPr lang="cs-CZ" sz="1600" dirty="0"/>
              <a:t>https://upload.wikimedia.org/wikipedia/commons/thumb/0/09/ICSI.jpg/250px-ICSI.jpg</a:t>
            </a:r>
          </a:p>
          <a:p>
            <a:r>
              <a:rPr lang="cs-CZ" sz="1600" dirty="0"/>
              <a:t>https://www.google.com/aclk?sa=l&amp;ai=DChcSEwiv-J2vvbL7AhU4kGgJHQ_CA94YABADGgJ3Zg&amp;sig=AOD64_0to5Culzvx3lFy5OL_mZSkQuBkMQ&amp;adurl&amp;ctype=5&amp;ved=2ahUKEwii4Y2vvbL7AhUlrEwKHXu-CfUQvhd6BAgBEFI</a:t>
            </a:r>
          </a:p>
          <a:p>
            <a:r>
              <a:rPr lang="cs-CZ" sz="1600" u="sng" dirty="0"/>
              <a:t>https://www.miltenyibiotec.com/_Resources/Persistent/d8fbec6238f22c61601740d9abcc4c25d1d40ce9/Happy_Cell_Group_RGB_001_2500x1250-970x485.jpg</a:t>
            </a:r>
            <a:endParaRPr lang="cs-CZ" sz="1600" dirty="0"/>
          </a:p>
          <a:p>
            <a:r>
              <a:rPr lang="cs-CZ" sz="1600" u="sng" dirty="0"/>
              <a:t>https://1gr.cz/fotky/idnes/22/063/vidw/AHA946aab_52FW1_HEALTH_CORONAVIRUS_USA_LONGCOV.JPG</a:t>
            </a:r>
            <a:endParaRPr lang="cs-CZ" sz="1600" dirty="0"/>
          </a:p>
          <a:p>
            <a:r>
              <a:rPr lang="cs-CZ" sz="1600" u="sng" dirty="0"/>
              <a:t>https://cdn.xsd.cz/resize/c31765e671f63e2887646871f9b2d7f6_resize=680,383_.jpg?hash=7427dd0fc9c521094bdea889d3e6b4d3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7850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68434" y="535577"/>
            <a:ext cx="9456882" cy="5904411"/>
          </a:xfrm>
        </p:spPr>
        <p:txBody>
          <a:bodyPr numCol="2">
            <a:noAutofit/>
          </a:bodyPr>
          <a:lstStyle/>
          <a:p>
            <a:r>
              <a:rPr lang="cs-CZ" sz="800" dirty="0" smtClean="0"/>
              <a:t>https://klub-inspirace.cz/wp-content/uploads/2016/11/pohyb.jpg</a:t>
            </a:r>
          </a:p>
          <a:p>
            <a:r>
              <a:rPr lang="cs-CZ" sz="800" u="sng" dirty="0" smtClean="0">
                <a:hlinkClick r:id="rId2"/>
              </a:rPr>
              <a:t>https://www.superionherbs.cz/wp-content/uploads/metabolismus.jpg</a:t>
            </a:r>
            <a:endParaRPr lang="cs-CZ" sz="800" dirty="0" smtClean="0"/>
          </a:p>
          <a:p>
            <a:r>
              <a:rPr lang="cs-CZ" sz="800" u="sng" dirty="0" smtClean="0">
                <a:hlinkClick r:id="rId3"/>
              </a:rPr>
              <a:t>https://www.goodtherapy.org/dbimages/6emw79w8c5.jpg</a:t>
            </a:r>
            <a:endParaRPr lang="cs-CZ" sz="800" dirty="0" smtClean="0"/>
          </a:p>
          <a:p>
            <a:r>
              <a:rPr lang="cs-CZ" sz="800" u="sng" dirty="0" smtClean="0">
                <a:hlinkClick r:id="rId4"/>
              </a:rPr>
              <a:t>https://www.wellbeingcz.cz/wp-content/uploads/2020/05/Blog_Peta_dychani_3.jpg</a:t>
            </a:r>
            <a:endParaRPr lang="cs-CZ" sz="800" dirty="0" smtClean="0"/>
          </a:p>
          <a:p>
            <a:r>
              <a:rPr lang="cs-CZ" sz="800" u="sng" dirty="0" smtClean="0">
                <a:hlinkClick r:id="rId5"/>
              </a:rPr>
              <a:t>https://1gr.cz/fotky/lidovky/15/071/c460/MC3da043_shutterstock_47211298.jpg</a:t>
            </a:r>
            <a:endParaRPr lang="cs-CZ" sz="800" dirty="0" smtClean="0"/>
          </a:p>
          <a:p>
            <a:r>
              <a:rPr lang="cs-CZ" sz="800" u="sng" dirty="0" smtClean="0">
                <a:hlinkClick r:id="rId6"/>
              </a:rPr>
              <a:t>https://detektivni-expert.cz/wp-content/uploads/2018/01/zakony-dedicnosti.jpg</a:t>
            </a:r>
            <a:endParaRPr lang="cs-CZ" sz="800" dirty="0" smtClean="0"/>
          </a:p>
          <a:p>
            <a:r>
              <a:rPr lang="cs-CZ" sz="800" u="sng" dirty="0" smtClean="0">
                <a:hlinkClick r:id="rId7"/>
              </a:rPr>
              <a:t>https://media.easemytrip.com/media/Blog/India/636965375383792632/636965375383792632uaK06D.jpg</a:t>
            </a:r>
            <a:endParaRPr lang="cs-CZ" sz="800" dirty="0" smtClean="0"/>
          </a:p>
          <a:p>
            <a:r>
              <a:rPr lang="cs-CZ" sz="800" u="sng" dirty="0" smtClean="0">
                <a:hlinkClick r:id="rId8"/>
              </a:rPr>
              <a:t>https://cdn-attachments.timesofmalta.com/9e7481f47bf5d07bfa20546117a1ea52643d78f5-1563540849-5d31bd71-1920x1280.png</a:t>
            </a:r>
            <a:endParaRPr lang="cs-CZ" sz="800" dirty="0" smtClean="0"/>
          </a:p>
          <a:p>
            <a:r>
              <a:rPr lang="cs-CZ" sz="800" u="sng" dirty="0" smtClean="0">
                <a:hlinkClick r:id="rId9"/>
              </a:rPr>
              <a:t>https://slideplayer.cz/slide/2888534/10/images/31/Ekosyst%C3%A9mov%C3%A1+diverzita.jpg</a:t>
            </a:r>
            <a:endParaRPr lang="cs-CZ" sz="800" dirty="0" smtClean="0"/>
          </a:p>
          <a:p>
            <a:r>
              <a:rPr lang="cs-CZ" sz="800" u="sng" dirty="0" smtClean="0">
                <a:hlinkClick r:id="rId10"/>
              </a:rPr>
              <a:t>https://c226a7c51a.clvaw-cdnwnd.com/4aaa59381a7ced75c2b805c5783c922f/200000582-d5b7ed5b81/700/awa_diverzita_krajiny.fw.png?ph=c226a7c51a</a:t>
            </a:r>
            <a:endParaRPr lang="cs-CZ" sz="800" dirty="0" smtClean="0"/>
          </a:p>
          <a:p>
            <a:r>
              <a:rPr lang="cs-CZ" sz="800" u="sng" dirty="0" smtClean="0">
                <a:hlinkClick r:id="rId11"/>
              </a:rPr>
              <a:t>https://img.obrazky.cz/?url=6edb743f579079be&amp;size=2</a:t>
            </a:r>
            <a:endParaRPr lang="cs-CZ" sz="800" dirty="0" smtClean="0"/>
          </a:p>
          <a:p>
            <a:r>
              <a:rPr lang="cs-CZ" sz="800" u="sng" dirty="0" smtClean="0">
                <a:hlinkClick r:id="rId12"/>
              </a:rPr>
              <a:t>https://image.slideserve.com/818923/cell-cycle1-l.jpg</a:t>
            </a:r>
            <a:endParaRPr lang="cs-CZ" sz="800" dirty="0" smtClean="0"/>
          </a:p>
          <a:p>
            <a:r>
              <a:rPr lang="cs-CZ" sz="800" u="sng" dirty="0" smtClean="0">
                <a:hlinkClick r:id="rId13"/>
              </a:rPr>
              <a:t>https://qph.cf2.quoracdn.net/main-qimg-3014b4a2ab4931e0c189438cdb058e16-lq</a:t>
            </a:r>
            <a:endParaRPr lang="cs-CZ" sz="800" dirty="0" smtClean="0"/>
          </a:p>
          <a:p>
            <a:r>
              <a:rPr lang="cs-CZ" sz="800" u="sng" dirty="0" smtClean="0">
                <a:hlinkClick r:id="rId14"/>
              </a:rPr>
              <a:t>https://www.genome.gov/sites/default/files/media/images/2022-04/Meiosis.jpg</a:t>
            </a:r>
            <a:endParaRPr lang="cs-CZ" sz="800" dirty="0" smtClean="0"/>
          </a:p>
          <a:p>
            <a:r>
              <a:rPr lang="cs-CZ" sz="800" u="sng" dirty="0" smtClean="0">
                <a:hlinkClick r:id="rId15"/>
              </a:rPr>
              <a:t>https://www.umimeto.org/asset/system/uf/img/zadani-biologie/vysvetleni/dna_popis.svg</a:t>
            </a:r>
            <a:endParaRPr lang="cs-CZ" sz="800" dirty="0" smtClean="0"/>
          </a:p>
          <a:p>
            <a:r>
              <a:rPr lang="cs-CZ" sz="800" u="sng" dirty="0" smtClean="0">
                <a:hlinkClick r:id="rId16"/>
              </a:rPr>
              <a:t>https://i.iinfo.cz/images/68/geneticka-onemocneni-vznikla-chybami-v-poctu-ci-tvaru-chromozomu-5.jpg</a:t>
            </a:r>
            <a:endParaRPr lang="cs-CZ" sz="800" dirty="0" smtClean="0"/>
          </a:p>
          <a:p>
            <a:r>
              <a:rPr lang="cs-CZ" sz="800" u="sng" dirty="0" smtClean="0">
                <a:hlinkClick r:id="rId16"/>
              </a:rPr>
              <a:t>https://i.iinfo.cz/images/68/geneticka-onemocneni-vznikla-chybami-v-poctu-ci-tvaru-chromozomu-5.jpg</a:t>
            </a:r>
            <a:endParaRPr lang="cs-CZ" sz="800" dirty="0" smtClean="0"/>
          </a:p>
          <a:p>
            <a:r>
              <a:rPr lang="cs-CZ" sz="800" u="sng" dirty="0" smtClean="0">
                <a:hlinkClick r:id="rId17"/>
              </a:rPr>
              <a:t>https://i.iinfo.cz/images/68/geneticka-onemocneni-vznikla-chybami-v-poctu-ci-tvaru-chromozomu-1.jpg</a:t>
            </a:r>
            <a:endParaRPr lang="cs-CZ" sz="800" dirty="0" smtClean="0"/>
          </a:p>
          <a:p>
            <a:r>
              <a:rPr lang="cs-CZ" sz="800" u="sng" dirty="0" smtClean="0">
                <a:hlinkClick r:id="rId18"/>
              </a:rPr>
              <a:t>https://vesmir.cz/images/gallery/archiv/1994/6/chromozom/page/1994_305_04.gif</a:t>
            </a:r>
            <a:endParaRPr lang="cs-CZ" sz="800" dirty="0" smtClean="0"/>
          </a:p>
          <a:p>
            <a:r>
              <a:rPr lang="cs-CZ" sz="800" u="sng" dirty="0" smtClean="0">
                <a:hlinkClick r:id="rId19"/>
              </a:rPr>
              <a:t>http://web2.mendelu.cz/</a:t>
            </a:r>
            <a:r>
              <a:rPr lang="cs-CZ" sz="800" u="sng" dirty="0" err="1" smtClean="0">
                <a:hlinkClick r:id="rId19"/>
              </a:rPr>
              <a:t>af</a:t>
            </a:r>
            <a:r>
              <a:rPr lang="cs-CZ" sz="800" u="sng" dirty="0" smtClean="0">
                <a:hlinkClick r:id="rId19"/>
              </a:rPr>
              <a:t>_291_projekty2/</a:t>
            </a:r>
            <a:r>
              <a:rPr lang="cs-CZ" sz="800" u="sng" dirty="0" err="1" smtClean="0">
                <a:hlinkClick r:id="rId19"/>
              </a:rPr>
              <a:t>vseo</a:t>
            </a:r>
            <a:r>
              <a:rPr lang="cs-CZ" sz="800" u="sng" dirty="0" smtClean="0">
                <a:hlinkClick r:id="rId19"/>
              </a:rPr>
              <a:t>/</a:t>
            </a:r>
            <a:r>
              <a:rPr lang="cs-CZ" sz="800" u="sng" dirty="0" err="1" smtClean="0">
                <a:hlinkClick r:id="rId19"/>
              </a:rPr>
              <a:t>files</a:t>
            </a:r>
            <a:r>
              <a:rPr lang="cs-CZ" sz="800" u="sng" dirty="0" smtClean="0">
                <a:hlinkClick r:id="rId19"/>
              </a:rPr>
              <a:t>/59/9239.png</a:t>
            </a:r>
            <a:endParaRPr lang="cs-CZ" sz="800" dirty="0" smtClean="0"/>
          </a:p>
          <a:p>
            <a:r>
              <a:rPr lang="cs-CZ" sz="800" u="sng" dirty="0" smtClean="0">
                <a:hlinkClick r:id="rId20"/>
              </a:rPr>
              <a:t>https://nemoc-pomoc.cz/wp-content/uploads/2015/07/91.jpg</a:t>
            </a:r>
            <a:endParaRPr lang="cs-CZ" sz="800" dirty="0" smtClean="0"/>
          </a:p>
          <a:p>
            <a:r>
              <a:rPr lang="cs-CZ" sz="800" u="sng" dirty="0" smtClean="0">
                <a:hlinkClick r:id="rId21"/>
              </a:rPr>
              <a:t>https://eluc.ikap.cz/uploads/images/20073/content_Stavba_eukaryotick__bu_ky.png</a:t>
            </a:r>
            <a:endParaRPr lang="cs-CZ" sz="800" dirty="0" smtClean="0"/>
          </a:p>
          <a:p>
            <a:r>
              <a:rPr lang="cs-CZ" sz="800" u="sng" dirty="0" smtClean="0">
                <a:hlinkClick r:id="rId22"/>
              </a:rPr>
              <a:t>https://img.obrazky.cz/?url=61673e62c35cf788&amp;size=2</a:t>
            </a:r>
            <a:endParaRPr lang="cs-CZ" sz="800" dirty="0" smtClean="0"/>
          </a:p>
          <a:p>
            <a:r>
              <a:rPr lang="cs-CZ" sz="800" u="sng" dirty="0" smtClean="0">
                <a:hlinkClick r:id="rId23"/>
              </a:rPr>
              <a:t>https://www.mojechemie.cz/images/thumb/Tercialni_struktura_DNA.png/350px-Tercialni_struktura_DNA.png</a:t>
            </a:r>
            <a:endParaRPr lang="cs-CZ" sz="800" dirty="0" smtClean="0"/>
          </a:p>
          <a:p>
            <a:r>
              <a:rPr lang="cs-CZ" sz="800" u="sng" dirty="0" smtClean="0">
                <a:hlinkClick r:id="rId24"/>
              </a:rPr>
              <a:t>https://www.kulturistika.com/storage/005ed53a-bilkoviny-hotovo-2-vodoznak.jpg</a:t>
            </a:r>
            <a:endParaRPr lang="cs-CZ" sz="800" dirty="0" smtClean="0"/>
          </a:p>
          <a:p>
            <a:r>
              <a:rPr lang="cs-CZ" sz="800" u="sng" dirty="0" smtClean="0">
                <a:hlinkClick r:id="rId25"/>
              </a:rPr>
              <a:t>https://res.cloudinary.com/it-s-my-life-a-s/auto-mapping-folder/2019/09/sacharidy-vs-cukry.jpg</a:t>
            </a:r>
            <a:endParaRPr lang="cs-CZ" sz="800" dirty="0" smtClean="0"/>
          </a:p>
          <a:p>
            <a:r>
              <a:rPr lang="cs-CZ" sz="800" u="sng" dirty="0" smtClean="0">
                <a:hlinkClick r:id="rId26"/>
              </a:rPr>
              <a:t>https://www.vimcojim.cz/files/2018/magazin/21.7.%20prirodni%20tuky%20shutterstock_721037374.jpg</a:t>
            </a:r>
            <a:endParaRPr lang="cs-CZ" sz="800" dirty="0" smtClean="0"/>
          </a:p>
          <a:p>
            <a:r>
              <a:rPr lang="cs-CZ" sz="800" u="sng" dirty="0" smtClean="0">
                <a:hlinkClick r:id="rId27"/>
              </a:rPr>
              <a:t>https://upload.wikimedia.org/wikipedia/commons/d/d2/DNA_Structure%2BKey%2BLabelled.pn_NoBB_cs.png</a:t>
            </a:r>
            <a:endParaRPr lang="cs-CZ" sz="800" dirty="0" smtClean="0"/>
          </a:p>
          <a:p>
            <a:r>
              <a:rPr lang="cs-CZ" sz="800" u="sng" dirty="0" smtClean="0">
                <a:hlinkClick r:id="rId28"/>
              </a:rPr>
              <a:t>https://my.clevelandclinic.org/-/scassets/images/org/health/articles/23064-dna-genes-chromosomes</a:t>
            </a:r>
            <a:endParaRPr lang="cs-CZ" sz="800" dirty="0" smtClean="0"/>
          </a:p>
          <a:p>
            <a:r>
              <a:rPr lang="cs-CZ" sz="800" u="sng" dirty="0" smtClean="0">
                <a:hlinkClick r:id="rId29"/>
              </a:rPr>
              <a:t>https://www.cojeco.cz/images/descript/d2e7376a12197bc4de8a1aae00852c26.png</a:t>
            </a:r>
            <a:endParaRPr lang="cs-CZ" sz="800" dirty="0" smtClean="0"/>
          </a:p>
          <a:p>
            <a:pPr>
              <a:buNone/>
            </a:pPr>
            <a:endParaRPr lang="cs-CZ" sz="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68" t="40603" r="12330" b="33382"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2155" y="609601"/>
            <a:ext cx="8596668" cy="1320800"/>
          </a:xfrm>
        </p:spPr>
        <p:txBody>
          <a:bodyPr/>
          <a:lstStyle/>
          <a:p>
            <a:r>
              <a:rPr lang="cs-CZ" dirty="0" smtClean="0"/>
              <a:t>O čem jste slyšeli…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Projevy života (obecné vlastnosti organismů)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Chemické složení živých soustav (</a:t>
            </a:r>
            <a:r>
              <a:rPr lang="cs-CZ" dirty="0" err="1" smtClean="0"/>
              <a:t>makrobiogenní</a:t>
            </a:r>
            <a:r>
              <a:rPr lang="cs-CZ" dirty="0" smtClean="0"/>
              <a:t> prvky, </a:t>
            </a:r>
            <a:r>
              <a:rPr lang="cs-CZ" dirty="0" err="1" smtClean="0"/>
              <a:t>mikrobiogenní</a:t>
            </a:r>
            <a:r>
              <a:rPr lang="cs-CZ" dirty="0" smtClean="0"/>
              <a:t> prvky)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err="1" smtClean="0"/>
              <a:t>Diverzita</a:t>
            </a:r>
            <a:r>
              <a:rPr lang="cs-CZ" dirty="0" smtClean="0"/>
              <a:t> (genetická, druhová, ekosystémová)</a:t>
            </a:r>
          </a:p>
          <a:p>
            <a:endParaRPr lang="cs-CZ" dirty="0" smtClean="0"/>
          </a:p>
          <a:p>
            <a:r>
              <a:rPr lang="cs-CZ" dirty="0" smtClean="0"/>
              <a:t>Buňka, buněčný cyklus, buněčné dělení</a:t>
            </a:r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63825" y="1468257"/>
            <a:ext cx="8596668" cy="3880773"/>
          </a:xfrm>
        </p:spPr>
        <p:txBody>
          <a:bodyPr/>
          <a:lstStyle/>
          <a:p>
            <a:r>
              <a:rPr lang="cs-CZ" dirty="0" smtClean="0"/>
              <a:t>Obecné vlastnosti organismů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623" y="1948271"/>
            <a:ext cx="2628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028" name="AutoShape 4" descr="C:\Users\Pocitac\Desktop\Akademie obrazky\IMG_2915-1536x153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C:\Users\Pocitac\Desktop\Akademie obrazky\IMG_2915-1536x1536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744" y="248194"/>
            <a:ext cx="5571736" cy="29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6858" y="2299064"/>
            <a:ext cx="4033701" cy="267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8824" y="3931920"/>
            <a:ext cx="4044542" cy="233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91743" y="2888523"/>
            <a:ext cx="4381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85908" y="4844142"/>
            <a:ext cx="4027714" cy="201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01632" y="727166"/>
            <a:ext cx="8596668" cy="1320800"/>
          </a:xfrm>
        </p:spPr>
        <p:txBody>
          <a:bodyPr/>
          <a:lstStyle/>
          <a:p>
            <a:r>
              <a:rPr lang="cs-CZ" dirty="0" smtClean="0"/>
              <a:t>Chemické složení živých soustav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4234300" cy="3880773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Makrobiogenní</a:t>
            </a:r>
            <a:r>
              <a:rPr lang="cs-CZ" dirty="0" smtClean="0"/>
              <a:t> prvky (C, O, N, H, P, S, Ca, K, </a:t>
            </a:r>
            <a:r>
              <a:rPr lang="cs-CZ" dirty="0" err="1" smtClean="0"/>
              <a:t>Fe</a:t>
            </a:r>
            <a:r>
              <a:rPr lang="cs-CZ" dirty="0" smtClean="0"/>
              <a:t>, Mg, Na, Cl) </a:t>
            </a:r>
            <a:endParaRPr lang="cs-CZ" dirty="0" smtClean="0"/>
          </a:p>
          <a:p>
            <a:r>
              <a:rPr lang="cs-CZ" dirty="0" err="1" smtClean="0"/>
              <a:t>Mikrobiogenní</a:t>
            </a:r>
            <a:r>
              <a:rPr lang="cs-CZ" dirty="0" smtClean="0"/>
              <a:t> prvky (</a:t>
            </a:r>
            <a:r>
              <a:rPr lang="cs-CZ" dirty="0" err="1" smtClean="0"/>
              <a:t>Zn</a:t>
            </a:r>
            <a:r>
              <a:rPr lang="cs-CZ" dirty="0" smtClean="0"/>
              <a:t>, </a:t>
            </a:r>
            <a:r>
              <a:rPr lang="cs-CZ" dirty="0" err="1" smtClean="0"/>
              <a:t>Mn</a:t>
            </a:r>
            <a:r>
              <a:rPr lang="cs-CZ" dirty="0" smtClean="0"/>
              <a:t>, </a:t>
            </a:r>
            <a:r>
              <a:rPr lang="cs-CZ" dirty="0" err="1" smtClean="0"/>
              <a:t>Cu</a:t>
            </a:r>
            <a:r>
              <a:rPr lang="cs-CZ" dirty="0" smtClean="0"/>
              <a:t>, Se, I, Co, F, Ni, </a:t>
            </a:r>
            <a:r>
              <a:rPr lang="cs-CZ" smtClean="0"/>
              <a:t>B)</a:t>
            </a:r>
            <a:endParaRPr lang="cs-CZ" dirty="0" smtClean="0"/>
          </a:p>
          <a:p>
            <a:r>
              <a:rPr lang="cs-CZ" dirty="0" smtClean="0"/>
              <a:t>Voda</a:t>
            </a:r>
          </a:p>
          <a:p>
            <a:endParaRPr lang="cs-CZ" dirty="0" smtClean="0"/>
          </a:p>
          <a:p>
            <a:r>
              <a:rPr lang="cs-CZ" dirty="0" smtClean="0"/>
              <a:t>Bílkoviny (proteiny)</a:t>
            </a:r>
          </a:p>
          <a:p>
            <a:r>
              <a:rPr lang="cs-CZ" dirty="0" smtClean="0"/>
              <a:t>Cukry (sacharidy) </a:t>
            </a:r>
          </a:p>
          <a:p>
            <a:r>
              <a:rPr lang="cs-CZ" dirty="0" smtClean="0"/>
              <a:t>Tuky (lipidy)</a:t>
            </a:r>
          </a:p>
          <a:p>
            <a:r>
              <a:rPr lang="cs-CZ" dirty="0" smtClean="0"/>
              <a:t>Nukleové kyseliny (DNA, RNA)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50579" y="1257300"/>
            <a:ext cx="3497580" cy="3497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7835" y="1476103"/>
            <a:ext cx="3396052" cy="226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3538" y="4432526"/>
            <a:ext cx="3636393" cy="242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73705" y="33528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9508" y="609600"/>
            <a:ext cx="6674493" cy="1320800"/>
          </a:xfrm>
        </p:spPr>
        <p:txBody>
          <a:bodyPr/>
          <a:lstStyle/>
          <a:p>
            <a:r>
              <a:rPr lang="cs-CZ" dirty="0" smtClean="0"/>
              <a:t>    </a:t>
            </a:r>
            <a:r>
              <a:rPr lang="cs-CZ" dirty="0" err="1" smtClean="0"/>
              <a:t>Diverzita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Rozmanitost organismů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5223" y="0"/>
            <a:ext cx="6167120" cy="346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49" y="2744682"/>
            <a:ext cx="6172551" cy="411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00195" y="3145427"/>
            <a:ext cx="4834358" cy="371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6973" y="562746"/>
            <a:ext cx="6766560" cy="6080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78823" y="2024743"/>
            <a:ext cx="298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Proč udržovat rozmanitost: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D6D593-77AC-40DF-858D-3AC5ABCA4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60" y="818606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                           Co </a:t>
            </a:r>
            <a:r>
              <a:rPr lang="cs-CZ" dirty="0" smtClean="0">
                <a:solidFill>
                  <a:schemeClr val="tx1"/>
                </a:solidFill>
              </a:rPr>
              <a:t>je to buňka?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  - základní funkční jednotka živých organismů</a:t>
            </a: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6B07BD09-AF69-4C37-BC9D-EF6DD69622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7166" y="2295723"/>
            <a:ext cx="5397500" cy="404812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6741DF3-0EFE-4854-B3B8-CC4FFF32F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201266"/>
            <a:ext cx="4465638" cy="44656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478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44B8D9A-2289-4922-A837-C324A498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B</a:t>
            </a:r>
            <a:r>
              <a:rPr lang="cs-CZ" dirty="0" smtClean="0">
                <a:solidFill>
                  <a:schemeClr val="tx1"/>
                </a:solidFill>
              </a:rPr>
              <a:t>uňka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7E5C43E-6799-4283-BFB6-35974622F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587" y="1526085"/>
            <a:ext cx="6594475" cy="494003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59AC721-0C98-44D0-B22A-F95889943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38" y="1930400"/>
            <a:ext cx="4916276" cy="368286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10215665" y="6176964"/>
            <a:ext cx="227382" cy="365125"/>
          </a:xfrm>
        </p:spPr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pPr/>
              <a:t>8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145383" y="6488668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Heterotrofie X autotrofie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119257" y="1332412"/>
            <a:ext cx="2265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Eukaryotické buňky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611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C2BC7E-46A4-4602-B8F9-197CE8733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6944" y="544286"/>
            <a:ext cx="8596668" cy="13208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Význam a využití buněčné biologie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xmlns="" id="{E5641480-D150-4426-90BD-FD341A56B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94" y="1616287"/>
            <a:ext cx="2882106" cy="2113544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93F7F9E7-C20E-4F69-8263-BFA58AC7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34" y="4102100"/>
            <a:ext cx="2476500" cy="24765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947A969B-6D3C-4BBB-9A7C-80DD470F0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8434" y="1270000"/>
            <a:ext cx="3945466" cy="29591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xmlns="" id="{4C83F6E4-8465-47B4-82F4-182A808CD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891" y="4610101"/>
            <a:ext cx="3499554" cy="196849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xmlns="" id="{6A696CD2-4C2C-4463-BC19-4C241F439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0543" y="1733042"/>
            <a:ext cx="3048000" cy="2033016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xmlns="" id="{885371C4-7205-4EDB-B046-55CAC5BF5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2902" y="4425950"/>
            <a:ext cx="3175000" cy="2159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D949D957-C73A-4CC2-AD13-B1BBE2D94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4642" y="165100"/>
            <a:ext cx="2263888" cy="4191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018" r="40917"/>
          <a:stretch/>
        </p:blipFill>
        <p:spPr bwMode="auto">
          <a:xfrm>
            <a:off x="565976" y="456610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952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1408</TotalTime>
  <Words>579</Words>
  <Application>Microsoft Office PowerPoint</Application>
  <PresentationFormat>Vlastní</PresentationFormat>
  <Paragraphs>123</Paragraphs>
  <Slides>19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Fazeta</vt:lpstr>
      <vt:lpstr>Snímek 1</vt:lpstr>
      <vt:lpstr>O čem jste slyšeli…</vt:lpstr>
      <vt:lpstr>Snímek 3</vt:lpstr>
      <vt:lpstr>Chemické složení živých soustav</vt:lpstr>
      <vt:lpstr>    Diverzita </vt:lpstr>
      <vt:lpstr>Snímek 6</vt:lpstr>
      <vt:lpstr>                           Co je to buňka?    - základní funkční jednotka živých organismů </vt:lpstr>
      <vt:lpstr>Buňka</vt:lpstr>
      <vt:lpstr>Význam a využití buněčné biologie</vt:lpstr>
      <vt:lpstr>Buněčný cyklus</vt:lpstr>
      <vt:lpstr>Dělení buňky</vt:lpstr>
      <vt:lpstr>Mitóza</vt:lpstr>
      <vt:lpstr>Meióza</vt:lpstr>
      <vt:lpstr>Stres a imunita</vt:lpstr>
      <vt:lpstr>Společnost a buněčná biologie</vt:lpstr>
      <vt:lpstr>                             Shrnutí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27</cp:revision>
  <dcterms:created xsi:type="dcterms:W3CDTF">2022-11-16T09:46:08Z</dcterms:created>
  <dcterms:modified xsi:type="dcterms:W3CDTF">2022-11-29T15:44:33Z</dcterms:modified>
</cp:coreProperties>
</file>