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0" r:id="rId1"/>
  </p:sldMasterIdLst>
  <p:notesMasterIdLst>
    <p:notesMasterId r:id="rId23"/>
  </p:notesMasterIdLst>
  <p:sldIdLst>
    <p:sldId id="270" r:id="rId2"/>
    <p:sldId id="271" r:id="rId3"/>
    <p:sldId id="287" r:id="rId4"/>
    <p:sldId id="288" r:id="rId5"/>
    <p:sldId id="289" r:id="rId6"/>
    <p:sldId id="286" r:id="rId7"/>
    <p:sldId id="277" r:id="rId8"/>
    <p:sldId id="290" r:id="rId9"/>
    <p:sldId id="302" r:id="rId10"/>
    <p:sldId id="310" r:id="rId11"/>
    <p:sldId id="312" r:id="rId12"/>
    <p:sldId id="291" r:id="rId13"/>
    <p:sldId id="311" r:id="rId14"/>
    <p:sldId id="304" r:id="rId15"/>
    <p:sldId id="292" r:id="rId16"/>
    <p:sldId id="303" r:id="rId17"/>
    <p:sldId id="293" r:id="rId18"/>
    <p:sldId id="305" r:id="rId19"/>
    <p:sldId id="294" r:id="rId20"/>
    <p:sldId id="313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4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-76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2A287-4F39-4DDA-A21A-E85D8E6A41E9}" type="datetimeFigureOut">
              <a:rPr lang="cs-CZ" smtClean="0"/>
              <a:pPr/>
              <a:t>26.02.2023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AED04-F111-4D37-ABF3-4BDAB1F3F8C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90395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1249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1124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03786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42852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99021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73861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0348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98497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48959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8062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6874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1843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9137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58763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1172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4172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sites.google.com/site/averymacleodmccartyexperiment/_/rsrc/1360007805932/home/science.jpg" TargetMode="External"/><Relationship Id="rId13" Type="http://schemas.openxmlformats.org/officeDocument/2006/relationships/hyperlink" Target="https://i.pinimg.com/564x/10/d5/80/10d58072921ccd1f729cd4179efba217.jpg" TargetMode="External"/><Relationship Id="rId18" Type="http://schemas.openxmlformats.org/officeDocument/2006/relationships/hyperlink" Target="https://upload.wikimedia.org/wikipedia/commons/thumb/c/c9/1Mendl.png/300px-1Mendl.png" TargetMode="External"/><Relationship Id="rId26" Type="http://schemas.openxmlformats.org/officeDocument/2006/relationships/hyperlink" Target="http://humanbiology.pressbooks.tru.ca/wp-content/uploads/sites/6/2019/06/Punnett-square.png" TargetMode="External"/><Relationship Id="rId3" Type="http://schemas.openxmlformats.org/officeDocument/2006/relationships/hyperlink" Target="https://upload.wikimedia.org/wikipedia/commons/thumb/a/a4/Misc_pollen.jpg/260px-Misc_pollen.jpg" TargetMode="External"/><Relationship Id="rId21" Type="http://schemas.openxmlformats.org/officeDocument/2006/relationships/hyperlink" Target="https://www.sciencefacts.net/wp-content/uploads/2022/10/Codominance.jpg" TargetMode="External"/><Relationship Id="rId7" Type="http://schemas.openxmlformats.org/officeDocument/2006/relationships/hyperlink" Target="https://encrypted-tbn0.gstatic.com/images?q=tbn:ANd9GcSG-SPx-1ztB-KvYp4DKt4jNZRXkrfaaS591RwRGxjpWmB6pEgtD1FtUgfPzDrb6hyTumY&amp;usqp=CAU" TargetMode="External"/><Relationship Id="rId12" Type="http://schemas.openxmlformats.org/officeDocument/2006/relationships/hyperlink" Target="https://museovirtual.csic.es/salas/mendel/img/27.jpg" TargetMode="External"/><Relationship Id="rId17" Type="http://schemas.openxmlformats.org/officeDocument/2006/relationships/hyperlink" Target="https://encrypted-tbn0.gstatic.com/images?q=tbn:ANd9GcTeqYjutJ-IsX5C4UuNNkjO37KsuQG_8W0clnMyflZnZqLGE_7m_hcDSie7a0y4d1DO2Gs&amp;usqp=CAU" TargetMode="External"/><Relationship Id="rId25" Type="http://schemas.openxmlformats.org/officeDocument/2006/relationships/hyperlink" Target="https://i.ytimg.com/vi/3f_eisNPpnc/maxresdefault.jpg" TargetMode="External"/><Relationship Id="rId2" Type="http://schemas.openxmlformats.org/officeDocument/2006/relationships/hyperlink" Target="https://www.pylovasluzba.cz/dbpic/pyl_vcela-f600_280" TargetMode="External"/><Relationship Id="rId16" Type="http://schemas.openxmlformats.org/officeDocument/2006/relationships/hyperlink" Target="https://upload.wikimedia.org/wikipedia/commons/8/8f/Thomas_Hunt_Morgan.jpg" TargetMode="External"/><Relationship Id="rId20" Type="http://schemas.openxmlformats.org/officeDocument/2006/relationships/hyperlink" Target="https://images.squarespace-cdn.com/content/v1/5c5aed8434c4e20e953d6011/9252d3d6-2ed4-4763-89a4-b723b7fea835/Genotypes.jpeg" TargetMode="External"/><Relationship Id="rId29" Type="http://schemas.openxmlformats.org/officeDocument/2006/relationships/hyperlink" Target="https://3.bp.blogspot.com/-PAuvVk2mEwo/ULw4InB1mxI/AAAAAAAACUc/AzAFaBCuHCI/s640/sickle+cell+anemi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ovkomat.cz/jobpics_f/03/26/74/32674/32674-1.jpg" TargetMode="External"/><Relationship Id="rId11" Type="http://schemas.openxmlformats.org/officeDocument/2006/relationships/hyperlink" Target="http://user.mendelu.cz/urban/vsg1/mendel/images/inter/neupl_dom.gif" TargetMode="External"/><Relationship Id="rId24" Type="http://schemas.openxmlformats.org/officeDocument/2006/relationships/hyperlink" Target="https://upload.wikimedia.org/wikipedia/commons/thumb/b/bd/Mendel_3b_miguelferig.png/250px-Mendel_3b_miguelferig.png" TargetMode="External"/><Relationship Id="rId5" Type="http://schemas.openxmlformats.org/officeDocument/2006/relationships/hyperlink" Target="https://www.wikiskripta.eu/images/c/c4/Mendel_sedm_znaku_cs.png" TargetMode="External"/><Relationship Id="rId15" Type="http://schemas.openxmlformats.org/officeDocument/2006/relationships/hyperlink" Target="https://upload.wikimedia.org/wikipedia/commons/5/51/Marie_Curie_(1900).jpg" TargetMode="External"/><Relationship Id="rId23" Type="http://schemas.openxmlformats.org/officeDocument/2006/relationships/hyperlink" Target="https://useruploads.socratic.org/ujgBAj0sQ9yIljC5o8cd_MendelsPeas2.jpg" TargetMode="External"/><Relationship Id="rId28" Type="http://schemas.openxmlformats.org/officeDocument/2006/relationships/hyperlink" Target="https://upload.wikimedia.org/wikipedia/commons/4/42/File-Lethal_alleles_punnett_square_colored.png" TargetMode="External"/><Relationship Id="rId10" Type="http://schemas.openxmlformats.org/officeDocument/2006/relationships/hyperlink" Target="https://zahradaweb.cz/wp-content/uploads/2022/07/Genetika_RESENI_web-1024x724.png" TargetMode="External"/><Relationship Id="rId19" Type="http://schemas.openxmlformats.org/officeDocument/2006/relationships/hyperlink" Target="https://biologydictionary.net/wp-content/uploads/2016/12/Allele-Frequency.jpg" TargetMode="External"/><Relationship Id="rId4" Type="http://schemas.openxmlformats.org/officeDocument/2006/relationships/hyperlink" Target="https://upload.wikimedia.org/wikipedia/commons/a/ab/Gregor_Mendel_with_cross.jpg" TargetMode="External"/><Relationship Id="rId9" Type="http://schemas.openxmlformats.org/officeDocument/2006/relationships/hyperlink" Target="https://upload.wikimedia.org/wikipedia/en/e/e9/Rosalind_Franklin_(1920-1958).jpg" TargetMode="External"/><Relationship Id="rId14" Type="http://schemas.openxmlformats.org/officeDocument/2006/relationships/hyperlink" Target="https://citaty.net/media/authors/charles-darwin.jpg" TargetMode="External"/><Relationship Id="rId22" Type="http://schemas.openxmlformats.org/officeDocument/2006/relationships/hyperlink" Target="https://www.sciencefacts.net/wp-content/uploads/2022/10/Incomplete-Dominance.jpg" TargetMode="External"/><Relationship Id="rId27" Type="http://schemas.openxmlformats.org/officeDocument/2006/relationships/hyperlink" Target="http://tourism.cz/fotky/obr.php?name=genetika.gif&amp;id=59751&amp;width=570" TargetMode="External"/><Relationship Id="rId30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34" b="-452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59816" y="-35591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183524" y="1153307"/>
            <a:ext cx="3395554" cy="368059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504495" y="959961"/>
            <a:ext cx="3183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spc="-1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BIOLOGIE</a:t>
            </a:r>
            <a:endParaRPr lang="cs-CZ" sz="2000" dirty="0"/>
          </a:p>
        </p:txBody>
      </p:sp>
      <p:sp>
        <p:nvSpPr>
          <p:cNvPr id="3" name="Obdélník 2"/>
          <p:cNvSpPr/>
          <p:nvPr/>
        </p:nvSpPr>
        <p:spPr>
          <a:xfrm>
            <a:off x="4117883" y="5789480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RNDr. Kateřina Bažantová</a:t>
            </a:r>
            <a:endParaRPr lang="cs-CZ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14324" y="219075"/>
            <a:ext cx="1704975" cy="85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523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0"/>
            <a:ext cx="97536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6389672" cy="3880773"/>
          </a:xfrm>
        </p:spPr>
        <p:txBody>
          <a:bodyPr/>
          <a:lstStyle/>
          <a:p>
            <a:r>
              <a:rPr lang="cs-CZ" dirty="0" smtClean="0"/>
              <a:t>Bělokvětá a červenokvětá odrůda hrachu</a:t>
            </a:r>
          </a:p>
          <a:p>
            <a:endParaRPr lang="cs-CZ" dirty="0" smtClean="0"/>
          </a:p>
          <a:p>
            <a:r>
              <a:rPr lang="cs-CZ" dirty="0" smtClean="0"/>
              <a:t>Potomci jsou červenokvětí </a:t>
            </a:r>
            <a:r>
              <a:rPr lang="cs-CZ" dirty="0" smtClean="0">
                <a:sym typeface="Wingdings" pitchFamily="2" charset="2"/>
              </a:rPr>
              <a:t>1. filiální generace (F</a:t>
            </a:r>
            <a:r>
              <a:rPr lang="cs-CZ" baseline="-25000" dirty="0" smtClean="0">
                <a:sym typeface="Wingdings" pitchFamily="2" charset="2"/>
              </a:rPr>
              <a:t>1</a:t>
            </a:r>
            <a:r>
              <a:rPr lang="cs-CZ" dirty="0" smtClean="0">
                <a:sym typeface="Wingdings" pitchFamily="2" charset="2"/>
              </a:rPr>
              <a:t>)je uniformní</a:t>
            </a:r>
          </a:p>
          <a:p>
            <a:endParaRPr lang="cs-CZ" dirty="0" smtClean="0">
              <a:sym typeface="Wingdings" pitchFamily="2" charset="2"/>
            </a:endParaRPr>
          </a:p>
          <a:p>
            <a:r>
              <a:rPr lang="cs-CZ" dirty="0" smtClean="0">
                <a:sym typeface="Wingdings" pitchFamily="2" charset="2"/>
              </a:rPr>
              <a:t>Potomci potomků jsou většinou červenokvětí, ale objeví se i bílá barva  bílá barva je recesivní a druhá generace potomků (F</a:t>
            </a:r>
            <a:r>
              <a:rPr lang="cs-CZ" baseline="-25000" dirty="0" smtClean="0">
                <a:sym typeface="Wingdings" pitchFamily="2" charset="2"/>
              </a:rPr>
              <a:t>2</a:t>
            </a:r>
            <a:r>
              <a:rPr lang="cs-CZ" dirty="0" smtClean="0">
                <a:sym typeface="Wingdings" pitchFamily="2" charset="2"/>
              </a:rPr>
              <a:t>) je nestejnorodá</a:t>
            </a: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4977" y="0"/>
            <a:ext cx="47870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8202" y="609600"/>
            <a:ext cx="8596668" cy="1320800"/>
          </a:xfrm>
        </p:spPr>
        <p:txBody>
          <a:bodyPr/>
          <a:lstStyle/>
          <a:p>
            <a:r>
              <a:rPr lang="cs-CZ" dirty="0" err="1" smtClean="0"/>
              <a:t>Mendelovy</a:t>
            </a:r>
            <a:r>
              <a:rPr lang="cs-CZ" dirty="0" smtClean="0"/>
              <a:t> zákony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4677" y="1698171"/>
            <a:ext cx="7111395" cy="2717075"/>
          </a:xfrm>
        </p:spPr>
        <p:txBody>
          <a:bodyPr/>
          <a:lstStyle/>
          <a:p>
            <a:r>
              <a:rPr lang="cs-CZ" sz="2400" b="1" u="sng" dirty="0" smtClean="0"/>
              <a:t>1. </a:t>
            </a:r>
            <a:r>
              <a:rPr lang="cs-CZ" sz="2400" b="1" u="sng" dirty="0" err="1" smtClean="0"/>
              <a:t>Mendelův</a:t>
            </a:r>
            <a:r>
              <a:rPr lang="cs-CZ" sz="2400" b="1" u="sng" dirty="0" smtClean="0"/>
              <a:t> zákon o uniformitě F</a:t>
            </a:r>
            <a:r>
              <a:rPr lang="cs-CZ" sz="2800" b="1" u="sng" baseline="-25000" dirty="0" smtClean="0"/>
              <a:t>1</a:t>
            </a:r>
            <a:r>
              <a:rPr lang="cs-CZ" sz="2400" b="1" u="sng" dirty="0" smtClean="0"/>
              <a:t> generace </a:t>
            </a:r>
          </a:p>
          <a:p>
            <a:pPr>
              <a:buNone/>
            </a:pPr>
            <a:r>
              <a:rPr lang="cs-CZ" dirty="0" smtClean="0"/>
              <a:t>       </a:t>
            </a:r>
          </a:p>
          <a:p>
            <a:pPr>
              <a:buNone/>
            </a:pPr>
            <a:r>
              <a:rPr lang="cs-CZ" dirty="0" smtClean="0"/>
              <a:t>      - Při křížení homozygotně dominantního rodiče (AA) s rodičem homozygotně recesivním (</a:t>
            </a:r>
            <a:r>
              <a:rPr lang="cs-CZ" dirty="0" err="1" smtClean="0"/>
              <a:t>aa</a:t>
            </a:r>
            <a:r>
              <a:rPr lang="cs-CZ" dirty="0" smtClean="0"/>
              <a:t>) vznikají uniformní heterozygotní potomci (genotypově i fenotypově shodní) (</a:t>
            </a:r>
            <a:r>
              <a:rPr lang="cs-CZ" dirty="0" err="1" smtClean="0"/>
              <a:t>Aa</a:t>
            </a:r>
            <a:r>
              <a:rPr lang="cs-CZ" dirty="0" smtClean="0"/>
              <a:t>)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K zápisu a výpočtu používáme mendelistický čtverec (kombinační)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0125" y="0"/>
            <a:ext cx="35718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4383" y="3657600"/>
            <a:ext cx="428761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7616" y="4427566"/>
            <a:ext cx="3652292" cy="243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93862" y="609599"/>
            <a:ext cx="8596668" cy="13208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1914" y="0"/>
            <a:ext cx="47870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5182" y="330824"/>
            <a:ext cx="4408578" cy="617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446" y="2371589"/>
            <a:ext cx="20574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6582" y="698810"/>
            <a:ext cx="8596668" cy="1320800"/>
          </a:xfrm>
        </p:spPr>
        <p:txBody>
          <a:bodyPr/>
          <a:lstStyle/>
          <a:p>
            <a:r>
              <a:rPr lang="cs-CZ" dirty="0" smtClean="0"/>
              <a:t>Příklady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Barva květů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   Křížením samičího červenokvětého jedince s genotypem (AA) se samčím bělokvětým jedincem (</a:t>
            </a:r>
            <a:r>
              <a:rPr lang="cs-CZ" dirty="0" err="1" smtClean="0"/>
              <a:t>aa</a:t>
            </a:r>
            <a:r>
              <a:rPr lang="cs-CZ" dirty="0" smtClean="0"/>
              <a:t>) vzniklo potomstvo  červenokvěté.</a:t>
            </a:r>
          </a:p>
          <a:p>
            <a:pPr>
              <a:buNone/>
            </a:pPr>
            <a:r>
              <a:rPr lang="cs-CZ" dirty="0" smtClean="0"/>
              <a:t> Zapište </a:t>
            </a:r>
            <a:r>
              <a:rPr lang="cs-CZ" dirty="0" err="1" smtClean="0"/>
              <a:t>Mendelův</a:t>
            </a:r>
            <a:r>
              <a:rPr lang="cs-CZ" dirty="0" smtClean="0"/>
              <a:t> čtverec, genotyp a fenotyp potomků.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8202" y="609600"/>
            <a:ext cx="8596668" cy="1320800"/>
          </a:xfrm>
        </p:spPr>
        <p:txBody>
          <a:bodyPr/>
          <a:lstStyle/>
          <a:p>
            <a:r>
              <a:rPr lang="cs-CZ" dirty="0" err="1" smtClean="0"/>
              <a:t>Mendelovy</a:t>
            </a:r>
            <a:r>
              <a:rPr lang="cs-CZ" dirty="0" smtClean="0"/>
              <a:t> zákony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665514"/>
            <a:ext cx="5380566" cy="5192485"/>
          </a:xfrm>
        </p:spPr>
        <p:txBody>
          <a:bodyPr>
            <a:normAutofit fontScale="92500" lnSpcReduction="20000"/>
          </a:bodyPr>
          <a:lstStyle/>
          <a:p>
            <a:r>
              <a:rPr lang="cs-CZ" sz="2400" b="1" u="sng" dirty="0" smtClean="0"/>
              <a:t>2. </a:t>
            </a:r>
            <a:r>
              <a:rPr lang="cs-CZ" sz="2400" b="1" u="sng" dirty="0" err="1" smtClean="0"/>
              <a:t>Mendelův</a:t>
            </a:r>
            <a:r>
              <a:rPr lang="cs-CZ" sz="2400" b="1" u="sng" dirty="0" smtClean="0"/>
              <a:t> zákon o segregaci  (štěpení) alel</a:t>
            </a:r>
          </a:p>
          <a:p>
            <a:r>
              <a:rPr lang="cs-CZ" sz="2200" b="1" dirty="0" smtClean="0"/>
              <a:t>o nestejnorodosti F</a:t>
            </a:r>
            <a:r>
              <a:rPr lang="cs-CZ" sz="2200" b="1" baseline="-25000" dirty="0" smtClean="0"/>
              <a:t>2</a:t>
            </a:r>
            <a:r>
              <a:rPr lang="cs-CZ" sz="2200" b="1" dirty="0" smtClean="0"/>
              <a:t> generace</a:t>
            </a:r>
          </a:p>
          <a:p>
            <a:pPr>
              <a:buNone/>
            </a:pPr>
            <a:r>
              <a:rPr lang="cs-CZ" dirty="0" smtClean="0"/>
              <a:t>      </a:t>
            </a:r>
          </a:p>
          <a:p>
            <a:pPr>
              <a:buNone/>
            </a:pPr>
            <a:r>
              <a:rPr lang="cs-CZ" dirty="0" smtClean="0"/>
              <a:t>      - V průběhu tvorby gamet se alely od sebe oddělují (segregují), v F</a:t>
            </a:r>
            <a:r>
              <a:rPr lang="cs-CZ" baseline="-25000" dirty="0" smtClean="0"/>
              <a:t>2</a:t>
            </a:r>
            <a:r>
              <a:rPr lang="cs-CZ" dirty="0" smtClean="0"/>
              <a:t> generaci dochází ke štěpení na potomky homozygotní a heterozygotní  v určitém poměru.</a:t>
            </a:r>
          </a:p>
          <a:p>
            <a:pPr>
              <a:buNone/>
            </a:pPr>
            <a:r>
              <a:rPr lang="cs-CZ" dirty="0" smtClean="0"/>
              <a:t>      - Při vzájemném křížení heterozygotů vznikají genotypově i fenotypově různorodí jedinci</a:t>
            </a:r>
          </a:p>
          <a:p>
            <a:pPr>
              <a:buNone/>
            </a:pPr>
            <a:r>
              <a:rPr lang="cs-CZ" dirty="0" smtClean="0"/>
              <a:t>      - Jejich genotypový štěpný poměr je 1:2:1 (1AA: 2Aa: 1aa)</a:t>
            </a:r>
          </a:p>
          <a:p>
            <a:pPr>
              <a:buNone/>
            </a:pPr>
            <a:r>
              <a:rPr lang="cs-CZ" dirty="0" smtClean="0"/>
              <a:t>      - Fenotypový štěpný poměr závisí na vztahu mezi alelami</a:t>
            </a:r>
          </a:p>
          <a:p>
            <a:pPr>
              <a:buNone/>
            </a:pPr>
            <a:r>
              <a:rPr lang="cs-CZ" dirty="0" smtClean="0"/>
              <a:t>              - úplná dominance: 3A:1a</a:t>
            </a:r>
          </a:p>
          <a:p>
            <a:pPr>
              <a:buNone/>
            </a:pPr>
            <a:r>
              <a:rPr lang="cs-CZ" dirty="0" smtClean="0"/>
              <a:t>              - neúplná dominance: 1A: 2Aa: 1a (fenotypové poměry se shodují s genotypovými)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7643" y="1388078"/>
            <a:ext cx="6014357" cy="397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97498" y="564995"/>
            <a:ext cx="8596668" cy="1320800"/>
          </a:xfrm>
        </p:spPr>
        <p:txBody>
          <a:bodyPr/>
          <a:lstStyle/>
          <a:p>
            <a:r>
              <a:rPr lang="cs-CZ" dirty="0" smtClean="0"/>
              <a:t>Příklady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3" y="1717965"/>
            <a:ext cx="10461721" cy="432339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Hrách</a:t>
            </a:r>
          </a:p>
          <a:p>
            <a:pPr>
              <a:buNone/>
            </a:pPr>
            <a:r>
              <a:rPr lang="cs-CZ" dirty="0" smtClean="0"/>
              <a:t>           Byly zkříženy čisté (homozygotní) linie hrachu, jedna s kulatými semeny a druhá se svraštělými semeny. Pyl z rostliny s kulatými semeny byl přenesen štětečkem na bliznu květů rostliny se svraštělými semeny. Z oplozených vajíček v semeníku se vyvinuly plody, obsahující semena F</a:t>
            </a:r>
            <a:r>
              <a:rPr lang="cs-CZ" baseline="-25000" dirty="0" smtClean="0"/>
              <a:t>1</a:t>
            </a:r>
            <a:r>
              <a:rPr lang="cs-CZ" dirty="0" smtClean="0"/>
              <a:t> generace. Všechna semena jsou  kulatá. Která forma je dominantní? Jaký bude genotyp potomků?</a:t>
            </a:r>
          </a:p>
          <a:p>
            <a:pPr>
              <a:buNone/>
            </a:pPr>
            <a:r>
              <a:rPr lang="cs-CZ" dirty="0" smtClean="0"/>
              <a:t>Jak by </a:t>
            </a:r>
            <a:r>
              <a:rPr lang="cs-CZ" dirty="0" smtClean="0"/>
              <a:t>vypadali </a:t>
            </a:r>
            <a:r>
              <a:rPr lang="cs-CZ" dirty="0" smtClean="0"/>
              <a:t>potomci této generace potomků?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Morčata</a:t>
            </a:r>
          </a:p>
          <a:p>
            <a:pPr>
              <a:buNone/>
            </a:pPr>
            <a:r>
              <a:rPr lang="cs-CZ" dirty="0" smtClean="0"/>
              <a:t>          Černé </a:t>
            </a:r>
            <a:r>
              <a:rPr lang="cs-CZ" dirty="0" smtClean="0"/>
              <a:t>zbarvení </a:t>
            </a:r>
            <a:r>
              <a:rPr lang="cs-CZ" dirty="0" smtClean="0"/>
              <a:t>srsti je u morčat dominantní nad hnědým. Pokud zkřížíme černosrstou </a:t>
            </a:r>
            <a:r>
              <a:rPr lang="cs-CZ" dirty="0" smtClean="0"/>
              <a:t>homozygotní </a:t>
            </a:r>
            <a:r>
              <a:rPr lang="cs-CZ" dirty="0" smtClean="0"/>
              <a:t>samičku s homozygotním </a:t>
            </a:r>
            <a:r>
              <a:rPr lang="cs-CZ" dirty="0" err="1" smtClean="0"/>
              <a:t>hnědosrstým</a:t>
            </a:r>
            <a:r>
              <a:rPr lang="cs-CZ" dirty="0" smtClean="0"/>
              <a:t> samečkem, jaké zbarvení budou mít jejich potomci v první generaci?</a:t>
            </a:r>
          </a:p>
          <a:p>
            <a:pPr>
              <a:buNone/>
            </a:pPr>
            <a:r>
              <a:rPr lang="cs-CZ" dirty="0" smtClean="0"/>
              <a:t>            Pokud bychom zkřížili potomky, jaké zbarvení se bude vyskytovat v druhé filiální generaci?</a:t>
            </a:r>
          </a:p>
          <a:p>
            <a:pPr>
              <a:buNone/>
            </a:pPr>
            <a:r>
              <a:rPr lang="cs-CZ" dirty="0" smtClean="0"/>
              <a:t>  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8202" y="609600"/>
            <a:ext cx="8596668" cy="1320800"/>
          </a:xfrm>
        </p:spPr>
        <p:txBody>
          <a:bodyPr/>
          <a:lstStyle/>
          <a:p>
            <a:r>
              <a:rPr lang="cs-CZ" dirty="0" err="1" smtClean="0"/>
              <a:t>Mendelovy</a:t>
            </a:r>
            <a:r>
              <a:rPr lang="cs-CZ" dirty="0" smtClean="0"/>
              <a:t> zákony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3" y="1600201"/>
            <a:ext cx="6343953" cy="4996542"/>
          </a:xfrm>
        </p:spPr>
        <p:txBody>
          <a:bodyPr>
            <a:normAutofit fontScale="92500" lnSpcReduction="20000"/>
          </a:bodyPr>
          <a:lstStyle/>
          <a:p>
            <a:r>
              <a:rPr lang="cs-CZ" sz="2400" b="1" u="sng" dirty="0" smtClean="0"/>
              <a:t>3. </a:t>
            </a:r>
            <a:r>
              <a:rPr lang="cs-CZ" sz="2400" b="1" u="sng" dirty="0" err="1" smtClean="0"/>
              <a:t>Mendelův</a:t>
            </a:r>
            <a:r>
              <a:rPr lang="cs-CZ" sz="2400" b="1" u="sng" dirty="0" smtClean="0"/>
              <a:t> zákon o volné (nezávislé) kombinovatelnosti alel</a:t>
            </a:r>
          </a:p>
          <a:p>
            <a:pPr>
              <a:buNone/>
            </a:pPr>
            <a:r>
              <a:rPr lang="cs-CZ" dirty="0" smtClean="0"/>
              <a:t>    </a:t>
            </a:r>
          </a:p>
          <a:p>
            <a:pPr>
              <a:buNone/>
            </a:pPr>
            <a:r>
              <a:rPr lang="cs-CZ" dirty="0" smtClean="0"/>
              <a:t>      - Při </a:t>
            </a:r>
            <a:r>
              <a:rPr lang="cs-CZ" dirty="0" err="1" smtClean="0"/>
              <a:t>polyhybridním</a:t>
            </a:r>
            <a:r>
              <a:rPr lang="cs-CZ" dirty="0" smtClean="0"/>
              <a:t> křížení je kombinovatelnost alel různých alelových párů volná, na sobě nezávislá</a:t>
            </a:r>
          </a:p>
          <a:p>
            <a:pPr>
              <a:buNone/>
            </a:pPr>
            <a:r>
              <a:rPr lang="cs-CZ" dirty="0" smtClean="0"/>
              <a:t>      - Sledujeme více než jeden znak současně</a:t>
            </a:r>
          </a:p>
          <a:p>
            <a:pPr>
              <a:buNone/>
            </a:pPr>
            <a:r>
              <a:rPr lang="cs-CZ" dirty="0" smtClean="0"/>
              <a:t>      - vznikají tzv. šlechtitelské novinky, jedinci s novou kombinací alel, ti pak tuto kombinaci </a:t>
            </a:r>
            <a:r>
              <a:rPr lang="cs-CZ" dirty="0" smtClean="0"/>
              <a:t>svých </a:t>
            </a:r>
            <a:r>
              <a:rPr lang="cs-CZ" dirty="0" smtClean="0"/>
              <a:t>alel předávají dál (jsou </a:t>
            </a:r>
            <a:r>
              <a:rPr lang="cs-CZ" dirty="0" smtClean="0"/>
              <a:t>homozygotní v každém znaku)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Dihybridní křížení (křížení AABB x </a:t>
            </a:r>
            <a:r>
              <a:rPr lang="cs-CZ" dirty="0" err="1" smtClean="0"/>
              <a:t>aabb</a:t>
            </a:r>
            <a:r>
              <a:rPr lang="cs-CZ" dirty="0" smtClean="0"/>
              <a:t> nebo </a:t>
            </a:r>
            <a:r>
              <a:rPr lang="cs-CZ" dirty="0" err="1" smtClean="0"/>
              <a:t>AAbb</a:t>
            </a:r>
            <a:r>
              <a:rPr lang="cs-CZ" dirty="0" smtClean="0"/>
              <a:t> x </a:t>
            </a:r>
            <a:r>
              <a:rPr lang="cs-CZ" dirty="0" err="1" smtClean="0"/>
              <a:t>aaBB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       - F1 generace je genotypově i fenotypově shodná s genotypem </a:t>
            </a:r>
            <a:r>
              <a:rPr lang="cs-CZ" dirty="0" err="1" smtClean="0"/>
              <a:t>AaBb</a:t>
            </a:r>
            <a:r>
              <a:rPr lang="cs-CZ" dirty="0" smtClean="0"/>
              <a:t> a odpovídajícím fenotypem</a:t>
            </a:r>
          </a:p>
          <a:p>
            <a:pPr>
              <a:buNone/>
            </a:pPr>
            <a:r>
              <a:rPr lang="cs-CZ" dirty="0" smtClean="0"/>
              <a:t>       - genotypový štěpný poměr: 1AABB : 2AABb : 1AAbb : 4AaBb : 2Aabb: 1aaBB: 2aaBb : 1aabb</a:t>
            </a:r>
          </a:p>
          <a:p>
            <a:pPr>
              <a:buNone/>
            </a:pPr>
            <a:r>
              <a:rPr lang="cs-CZ" dirty="0" smtClean="0"/>
              <a:t>       - fenotypový štěpný poměr (úplná dominance): 9AB : 3Ab: </a:t>
            </a:r>
            <a:r>
              <a:rPr lang="cs-CZ" dirty="0" err="1" smtClean="0"/>
              <a:t>3aB</a:t>
            </a:r>
            <a:r>
              <a:rPr lang="cs-CZ" dirty="0" smtClean="0"/>
              <a:t> : 1ab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1463" y="0"/>
            <a:ext cx="438865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85998" y="609600"/>
            <a:ext cx="8596668" cy="1320800"/>
          </a:xfrm>
        </p:spPr>
        <p:txBody>
          <a:bodyPr/>
          <a:lstStyle/>
          <a:p>
            <a:r>
              <a:rPr lang="cs-CZ" dirty="0" smtClean="0"/>
              <a:t>Příklady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Rodičovská generace je tvořena jedinci, kteří jsou homozygotní v obou znacích. Jedna z rostlin je dominantní homozygot s kulatými žlutými semeny, druhá je recesivní homozygot, která má semena svraštělá a zelená.</a:t>
            </a:r>
          </a:p>
          <a:p>
            <a:pPr>
              <a:buNone/>
            </a:pPr>
            <a:r>
              <a:rPr lang="cs-CZ" dirty="0" smtClean="0"/>
              <a:t>       - Jak bude vypadat první generace jejich potomků?</a:t>
            </a:r>
          </a:p>
          <a:p>
            <a:pPr>
              <a:buNone/>
            </a:pPr>
            <a:r>
              <a:rPr lang="cs-CZ" dirty="0" smtClean="0"/>
              <a:t>       - Jaký bude mít genotyp?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0088" y="583474"/>
            <a:ext cx="8596668" cy="1320800"/>
          </a:xfrm>
        </p:spPr>
        <p:txBody>
          <a:bodyPr/>
          <a:lstStyle/>
          <a:p>
            <a:r>
              <a:rPr lang="cs-CZ" dirty="0" smtClean="0"/>
              <a:t>Genová letalita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0104" y="457200"/>
            <a:ext cx="3013163" cy="30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79362" y="2795450"/>
            <a:ext cx="2212638" cy="406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3" y="1384661"/>
            <a:ext cx="6102289" cy="5708469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Genová letalita = některá z alel má letální (smrtící) efekt</a:t>
            </a:r>
          </a:p>
          <a:p>
            <a:r>
              <a:rPr lang="cs-CZ" dirty="0" smtClean="0"/>
              <a:t>Zygoty s letální kombinací se neobjeví v potomstvu, změní se fenotypové štěpné poměry</a:t>
            </a:r>
          </a:p>
          <a:p>
            <a:r>
              <a:rPr lang="cs-CZ" dirty="0" smtClean="0"/>
              <a:t>Úplná (100%) / neúplná letalita 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Úplná recesivní letalita</a:t>
            </a:r>
          </a:p>
          <a:p>
            <a:pPr>
              <a:buNone/>
            </a:pPr>
            <a:r>
              <a:rPr lang="cs-CZ" dirty="0" smtClean="0"/>
              <a:t>      - letální alela je recesivní, letální je pouze homozygotně recesivní genotyp (</a:t>
            </a:r>
            <a:r>
              <a:rPr lang="cs-CZ" dirty="0" err="1" smtClean="0"/>
              <a:t>aa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      - fenotypový štěpný poměr je 1:2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Úplná dominantní letalita</a:t>
            </a:r>
          </a:p>
          <a:p>
            <a:pPr>
              <a:buNone/>
            </a:pPr>
            <a:r>
              <a:rPr lang="cs-CZ" dirty="0" smtClean="0"/>
              <a:t>       - letální alela je dominantní, k letalitě dochází v případě homozygotně dominantního i heterozygotního genotypu</a:t>
            </a:r>
          </a:p>
          <a:p>
            <a:pPr>
              <a:buNone/>
            </a:pPr>
            <a:r>
              <a:rPr lang="cs-CZ" dirty="0" smtClean="0"/>
              <a:t>       - nepřenosná do dalších generací, přežijí pouze </a:t>
            </a:r>
            <a:r>
              <a:rPr lang="cs-CZ" dirty="0" err="1" smtClean="0"/>
              <a:t>aa</a:t>
            </a:r>
            <a:r>
              <a:rPr lang="cs-CZ" dirty="0" smtClean="0"/>
              <a:t> potomci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Neúplná letalita (snížená vitalita)</a:t>
            </a:r>
          </a:p>
          <a:p>
            <a:pPr>
              <a:buNone/>
            </a:pPr>
            <a:r>
              <a:rPr lang="cs-CZ" dirty="0" smtClean="0"/>
              <a:t>      - umírá jen určité procento jedinců postižených letálním genotypem</a:t>
            </a:r>
          </a:p>
          <a:p>
            <a:pPr>
              <a:buNone/>
            </a:pPr>
            <a:r>
              <a:rPr lang="cs-CZ" dirty="0" smtClean="0"/>
              <a:t>      - míra latence se udává v procentech nebo poměru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</a:t>
            </a:r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31428" y="4246204"/>
            <a:ext cx="3361509" cy="238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18404" y="521426"/>
            <a:ext cx="8596668" cy="1320800"/>
          </a:xfrm>
        </p:spPr>
        <p:txBody>
          <a:bodyPr/>
          <a:lstStyle/>
          <a:p>
            <a:r>
              <a:rPr lang="cs-CZ" dirty="0" smtClean="0"/>
              <a:t>Historie genetiky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8145" y="1463037"/>
            <a:ext cx="6611741" cy="539496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Aristoteles, Platón – podobní plodí podobné, neřešili mechanismus</a:t>
            </a:r>
          </a:p>
          <a:p>
            <a:r>
              <a:rPr lang="cs-CZ" dirty="0" err="1" smtClean="0"/>
              <a:t>Staroasyrské</a:t>
            </a:r>
            <a:r>
              <a:rPr lang="cs-CZ" dirty="0" smtClean="0"/>
              <a:t> reliéfy (2500 př.n.l.) – umělé opylování palmy datlové, pohlavnost u rostlin</a:t>
            </a:r>
          </a:p>
          <a:p>
            <a:r>
              <a:rPr lang="cs-CZ" dirty="0" smtClean="0"/>
              <a:t>Pythagoras – matematické úvahy o podílu rodičů na podobě potomstva</a:t>
            </a:r>
          </a:p>
          <a:p>
            <a:r>
              <a:rPr lang="cs-CZ" dirty="0" err="1" smtClean="0"/>
              <a:t>Galenos</a:t>
            </a:r>
            <a:r>
              <a:rPr lang="cs-CZ" dirty="0" smtClean="0"/>
              <a:t> – sídlem dědičnosti je krev, čistokrevnost</a:t>
            </a:r>
          </a:p>
          <a:p>
            <a:r>
              <a:rPr lang="cs-CZ" dirty="0" err="1" smtClean="0"/>
              <a:t>Grew</a:t>
            </a:r>
            <a:r>
              <a:rPr lang="cs-CZ" dirty="0" smtClean="0"/>
              <a:t> (1676) – pyl je rostlinné sperma, květní tyčinky samčí pohlavní orgány</a:t>
            </a:r>
          </a:p>
          <a:p>
            <a:r>
              <a:rPr lang="cs-CZ" dirty="0" err="1" smtClean="0"/>
              <a:t>Camerarius</a:t>
            </a:r>
            <a:r>
              <a:rPr lang="cs-CZ" dirty="0" smtClean="0"/>
              <a:t> (1694) - umělé opylení u jednodomých a dvoudomých rostlin</a:t>
            </a:r>
          </a:p>
          <a:p>
            <a:r>
              <a:rPr lang="cs-CZ" dirty="0" err="1" smtClean="0"/>
              <a:t>Linné</a:t>
            </a:r>
            <a:r>
              <a:rPr lang="cs-CZ" dirty="0" smtClean="0"/>
              <a:t> (18. stol) – záměrná křížení, pohlavnost rostlin</a:t>
            </a:r>
          </a:p>
          <a:p>
            <a:r>
              <a:rPr lang="cs-CZ" dirty="0" err="1" smtClean="0"/>
              <a:t>Kölreuter</a:t>
            </a:r>
            <a:r>
              <a:rPr lang="cs-CZ" dirty="0" smtClean="0"/>
              <a:t> (1761) - hybridizační pokusy u rostlin, potomci někdy zdatnější než rodiče</a:t>
            </a:r>
          </a:p>
          <a:p>
            <a:r>
              <a:rPr lang="cs-CZ" dirty="0" err="1" smtClean="0"/>
              <a:t>Sageret</a:t>
            </a:r>
            <a:r>
              <a:rPr lang="cs-CZ" dirty="0" smtClean="0"/>
              <a:t> (1826) - pokusy s melouny, pojmy dominance a recesivita</a:t>
            </a:r>
          </a:p>
          <a:p>
            <a:r>
              <a:rPr lang="cs-CZ" dirty="0" err="1" smtClean="0"/>
              <a:t>Gärtner</a:t>
            </a:r>
            <a:r>
              <a:rPr lang="cs-CZ" dirty="0" smtClean="0"/>
              <a:t> (1835) – mezidruhovým opylením vznikají nové rostliny</a:t>
            </a:r>
          </a:p>
          <a:p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2231571" cy="257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792" y="2775857"/>
            <a:ext cx="3708919" cy="173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88829" y="4679831"/>
            <a:ext cx="2860222" cy="217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43526" y="570412"/>
            <a:ext cx="8596668" cy="13208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6023" y="1541417"/>
            <a:ext cx="10267406" cy="4781006"/>
          </a:xfrm>
        </p:spPr>
        <p:txBody>
          <a:bodyPr numCol="2">
            <a:normAutofit fontScale="47500" lnSpcReduction="20000"/>
          </a:bodyPr>
          <a:lstStyle/>
          <a:p>
            <a:r>
              <a:rPr lang="cs-CZ" dirty="0" smtClean="0"/>
              <a:t>KOČÁREK, Eduard. </a:t>
            </a:r>
            <a:r>
              <a:rPr lang="cs-CZ" i="1" dirty="0" smtClean="0"/>
              <a:t>Genetika: obecná genetika a cytogenetika, molekulární biologie, biotechnologie, </a:t>
            </a:r>
            <a:r>
              <a:rPr lang="cs-CZ" i="1" dirty="0" err="1" smtClean="0"/>
              <a:t>genomika</a:t>
            </a:r>
            <a:r>
              <a:rPr lang="cs-CZ" dirty="0" smtClean="0"/>
              <a:t>. Praha: </a:t>
            </a:r>
            <a:r>
              <a:rPr lang="cs-CZ" dirty="0" err="1" smtClean="0"/>
              <a:t>Scientia</a:t>
            </a:r>
            <a:r>
              <a:rPr lang="cs-CZ" dirty="0" smtClean="0"/>
              <a:t>, 2004. Biologie pro gymnázia. ISBN 80-7183-326-6.</a:t>
            </a:r>
          </a:p>
          <a:p>
            <a:r>
              <a:rPr lang="cs-CZ" dirty="0" smtClean="0"/>
              <a:t>J. Pavlík, Základy biologie, Ledeč nad Sázavou, 2012</a:t>
            </a:r>
          </a:p>
          <a:p>
            <a:r>
              <a:rPr lang="cs-CZ" dirty="0" smtClean="0"/>
              <a:t>ŘEHOUT, Václav; ČÍTEK, Jindřich; SÁKOVÁ, Lenka. 2000. </a:t>
            </a:r>
            <a:r>
              <a:rPr lang="cs-CZ" i="1" dirty="0" smtClean="0"/>
              <a:t>Genetika: (úvod do studia genetiky)</a:t>
            </a:r>
            <a:r>
              <a:rPr lang="cs-CZ" dirty="0" smtClean="0"/>
              <a:t>. I. České Budějovice: Jihočeská univerzita, Zemědělská fakulta. ISBN 80-7040-405-1.</a:t>
            </a:r>
          </a:p>
          <a:p>
            <a:r>
              <a:rPr lang="cs-CZ" u="sng" dirty="0" smtClean="0">
                <a:hlinkClick r:id="rId2"/>
              </a:rPr>
              <a:t>https://www.pylovasluzba.cz/dbpic/pyl_vcela-f600_280</a:t>
            </a:r>
            <a:endParaRPr lang="cs-CZ" dirty="0" smtClean="0"/>
          </a:p>
          <a:p>
            <a:r>
              <a:rPr lang="cs-CZ" u="sng" dirty="0" smtClean="0">
                <a:hlinkClick r:id="rId3"/>
              </a:rPr>
              <a:t>https://upload.wikimedia.org/wikipedia/commons/thumb/a/a4/Misc_pollen.jpg/260px-Misc_pollen.jpg</a:t>
            </a:r>
            <a:endParaRPr lang="cs-CZ" dirty="0" smtClean="0"/>
          </a:p>
          <a:p>
            <a:r>
              <a:rPr lang="cs-CZ" u="sng" dirty="0" smtClean="0">
                <a:hlinkClick r:id="rId4"/>
              </a:rPr>
              <a:t>https://upload.wikimedia.org/wikipedia/commons/a/ab/Gregor_Mendel_with_cross.jpg</a:t>
            </a:r>
            <a:endParaRPr lang="cs-CZ" dirty="0" smtClean="0"/>
          </a:p>
          <a:p>
            <a:r>
              <a:rPr lang="cs-CZ" u="sng" dirty="0" smtClean="0">
                <a:hlinkClick r:id="rId5"/>
              </a:rPr>
              <a:t>https://www.wikiskripta.eu/images/c/c4/Mendel_sedm_znaku_cs.png</a:t>
            </a:r>
            <a:endParaRPr lang="cs-CZ" dirty="0" smtClean="0"/>
          </a:p>
          <a:p>
            <a:r>
              <a:rPr lang="cs-CZ" u="sng" dirty="0" smtClean="0">
                <a:hlinkClick r:id="rId6"/>
              </a:rPr>
              <a:t>https://www.stovkomat.cz/jobpics_f/03/26/74/32674/32674-1.jpg</a:t>
            </a:r>
            <a:endParaRPr lang="cs-CZ" dirty="0" smtClean="0"/>
          </a:p>
          <a:p>
            <a:r>
              <a:rPr lang="cs-CZ" u="sng" dirty="0" smtClean="0">
                <a:hlinkClick r:id="rId7"/>
              </a:rPr>
              <a:t>https://encrypted-tbn0.gstatic.com/images?q=tbn:ANd9GcSG-SPx-1ztB-KvYp4DKt4jNZRXkrfaaS591RwRGxjpWmB6pEgtD1FtUgfPzDrb6hyTumY&amp;usqp=CAU</a:t>
            </a:r>
            <a:endParaRPr lang="cs-CZ" dirty="0" smtClean="0"/>
          </a:p>
          <a:p>
            <a:r>
              <a:rPr lang="cs-CZ" u="sng" dirty="0" smtClean="0">
                <a:hlinkClick r:id="rId8"/>
              </a:rPr>
              <a:t>https://sites.google.com/site/averymacleodmccartyexperiment/_/rsrc/1360007805932/home/science.jpg</a:t>
            </a:r>
            <a:endParaRPr lang="cs-CZ" dirty="0" smtClean="0"/>
          </a:p>
          <a:p>
            <a:r>
              <a:rPr lang="cs-CZ" u="sng" dirty="0" smtClean="0">
                <a:hlinkClick r:id="rId9"/>
              </a:rPr>
              <a:t>https://upload.wikimedia.org/wikipedia/en/e/e9/Rosalind_Franklin_%281920-1958%29.jpg</a:t>
            </a:r>
            <a:endParaRPr lang="cs-CZ" dirty="0" smtClean="0"/>
          </a:p>
          <a:p>
            <a:r>
              <a:rPr lang="cs-CZ" u="sng" dirty="0" smtClean="0">
                <a:hlinkClick r:id="rId10"/>
              </a:rPr>
              <a:t>https://zahradaweb.cz/wp-content/uploads/2022/07/Genetika_RESENI_web-1024x724.png</a:t>
            </a:r>
            <a:endParaRPr lang="cs-CZ" dirty="0" smtClean="0"/>
          </a:p>
          <a:p>
            <a:r>
              <a:rPr lang="cs-CZ" u="sng" dirty="0" smtClean="0">
                <a:hlinkClick r:id="rId11"/>
              </a:rPr>
              <a:t>http://user.</a:t>
            </a:r>
            <a:r>
              <a:rPr lang="cs-CZ" u="sng" dirty="0" err="1" smtClean="0">
                <a:hlinkClick r:id="rId11"/>
              </a:rPr>
              <a:t>mendelu.cz</a:t>
            </a:r>
            <a:r>
              <a:rPr lang="cs-CZ" u="sng" dirty="0" smtClean="0">
                <a:hlinkClick r:id="rId11"/>
              </a:rPr>
              <a:t>/</a:t>
            </a:r>
            <a:r>
              <a:rPr lang="cs-CZ" u="sng" dirty="0" err="1" smtClean="0">
                <a:hlinkClick r:id="rId11"/>
              </a:rPr>
              <a:t>urban</a:t>
            </a:r>
            <a:r>
              <a:rPr lang="cs-CZ" u="sng" dirty="0" smtClean="0">
                <a:hlinkClick r:id="rId11"/>
              </a:rPr>
              <a:t>/vsg1/</a:t>
            </a:r>
            <a:r>
              <a:rPr lang="cs-CZ" u="sng" dirty="0" err="1" smtClean="0">
                <a:hlinkClick r:id="rId11"/>
              </a:rPr>
              <a:t>mendel</a:t>
            </a:r>
            <a:r>
              <a:rPr lang="cs-CZ" u="sng" dirty="0" smtClean="0">
                <a:hlinkClick r:id="rId11"/>
              </a:rPr>
              <a:t>/</a:t>
            </a:r>
            <a:r>
              <a:rPr lang="cs-CZ" u="sng" dirty="0" err="1" smtClean="0">
                <a:hlinkClick r:id="rId11"/>
              </a:rPr>
              <a:t>images</a:t>
            </a:r>
            <a:r>
              <a:rPr lang="cs-CZ" u="sng" dirty="0" smtClean="0">
                <a:hlinkClick r:id="rId11"/>
              </a:rPr>
              <a:t>/</a:t>
            </a:r>
            <a:r>
              <a:rPr lang="cs-CZ" u="sng" dirty="0" err="1" smtClean="0">
                <a:hlinkClick r:id="rId11"/>
              </a:rPr>
              <a:t>inter</a:t>
            </a:r>
            <a:r>
              <a:rPr lang="cs-CZ" u="sng" dirty="0" smtClean="0">
                <a:hlinkClick r:id="rId11"/>
              </a:rPr>
              <a:t>/</a:t>
            </a:r>
            <a:r>
              <a:rPr lang="cs-CZ" u="sng" dirty="0" err="1" smtClean="0">
                <a:hlinkClick r:id="rId11"/>
              </a:rPr>
              <a:t>neupl</a:t>
            </a:r>
            <a:r>
              <a:rPr lang="cs-CZ" u="sng" dirty="0" smtClean="0">
                <a:hlinkClick r:id="rId11"/>
              </a:rPr>
              <a:t>_dom.</a:t>
            </a:r>
            <a:r>
              <a:rPr lang="cs-CZ" u="sng" dirty="0" err="1" smtClean="0">
                <a:hlinkClick r:id="rId11"/>
              </a:rPr>
              <a:t>gif</a:t>
            </a:r>
            <a:endParaRPr lang="cs-CZ" dirty="0" smtClean="0"/>
          </a:p>
          <a:p>
            <a:r>
              <a:rPr lang="cs-CZ" u="sng" dirty="0" smtClean="0">
                <a:hlinkClick r:id="rId12"/>
              </a:rPr>
              <a:t>https://museovirtual.csic.es/salas/mendel/img/27.jpg</a:t>
            </a:r>
            <a:endParaRPr lang="cs-CZ" dirty="0" smtClean="0"/>
          </a:p>
          <a:p>
            <a:r>
              <a:rPr lang="cs-CZ" u="sng" dirty="0" smtClean="0">
                <a:hlinkClick r:id="rId13"/>
              </a:rPr>
              <a:t>https://i.pinimg.com/564x/10/d5/80/10d58072921ccd1f729cd4179efba217.jpg</a:t>
            </a:r>
            <a:endParaRPr lang="cs-CZ" dirty="0" smtClean="0"/>
          </a:p>
          <a:p>
            <a:r>
              <a:rPr lang="cs-CZ" u="sng" dirty="0" smtClean="0">
                <a:hlinkClick r:id="rId14"/>
              </a:rPr>
              <a:t>https://citaty.net/media/authors/charles-darwin.jpg</a:t>
            </a:r>
            <a:endParaRPr lang="cs-CZ" dirty="0" smtClean="0"/>
          </a:p>
          <a:p>
            <a:r>
              <a:rPr lang="cs-CZ" u="sng" dirty="0" smtClean="0">
                <a:hlinkClick r:id="rId15"/>
              </a:rPr>
              <a:t>https://upload.wikimedia.org/wikipedia/commons/5/51/Marie_Curie_%281900%29.jpg</a:t>
            </a:r>
            <a:endParaRPr lang="cs-CZ" dirty="0" smtClean="0"/>
          </a:p>
          <a:p>
            <a:r>
              <a:rPr lang="cs-CZ" u="sng" dirty="0" smtClean="0">
                <a:hlinkClick r:id="rId16"/>
              </a:rPr>
              <a:t>https://upload.wikimedia.org/wikipedia/commons/8/8f/Thomas_Hunt_Morgan.jpg</a:t>
            </a:r>
            <a:endParaRPr lang="cs-CZ" dirty="0" smtClean="0"/>
          </a:p>
          <a:p>
            <a:r>
              <a:rPr lang="cs-CZ" u="sng" dirty="0" smtClean="0">
                <a:hlinkClick r:id="rId17"/>
              </a:rPr>
              <a:t>https://encrypted-tbn0.gstatic.com/images?q=tbn:ANd9GcTeqYjutJ-IsX5C4UuNNkjO37KsuQG_8W0clnMyflZnZqLGE_7m_hcDSie7a0y4d1DO2Gs&amp;usqp=CAU</a:t>
            </a:r>
            <a:endParaRPr lang="cs-CZ" dirty="0" smtClean="0"/>
          </a:p>
          <a:p>
            <a:r>
              <a:rPr lang="cs-CZ" u="sng" dirty="0" smtClean="0">
                <a:hlinkClick r:id="rId18"/>
              </a:rPr>
              <a:t>https://upload.wikimedia.org/wikipedia/commons/thumb/c/c9/1Mendl.png/300px-1Mendl.png</a:t>
            </a:r>
            <a:endParaRPr lang="cs-CZ" dirty="0" smtClean="0"/>
          </a:p>
          <a:p>
            <a:r>
              <a:rPr lang="cs-CZ" u="sng" dirty="0" smtClean="0">
                <a:hlinkClick r:id="rId19"/>
              </a:rPr>
              <a:t>https://biologydictionary.net/wp-content/uploads/2016/12/Allele-Frequency.jpg</a:t>
            </a:r>
            <a:endParaRPr lang="cs-CZ" dirty="0" smtClean="0"/>
          </a:p>
          <a:p>
            <a:r>
              <a:rPr lang="cs-CZ" u="sng" dirty="0" smtClean="0">
                <a:hlinkClick r:id="rId20"/>
              </a:rPr>
              <a:t>https://images.squarespace-cdn.com/content/v1/5c5aed8434c4e20e953d6011/9252d3d6-2ed4-4763-89a4-b723b7fea835/Genotypes.jpeg</a:t>
            </a:r>
            <a:endParaRPr lang="cs-CZ" dirty="0" smtClean="0"/>
          </a:p>
          <a:p>
            <a:r>
              <a:rPr lang="cs-CZ" u="sng" dirty="0" smtClean="0">
                <a:hlinkClick r:id="rId21"/>
              </a:rPr>
              <a:t>https://www.sciencefacts.net/wp-content/uploads/2022/10/Codominance.jpg</a:t>
            </a:r>
            <a:endParaRPr lang="cs-CZ" dirty="0" smtClean="0"/>
          </a:p>
          <a:p>
            <a:r>
              <a:rPr lang="cs-CZ" u="sng" dirty="0" smtClean="0">
                <a:hlinkClick r:id="rId22"/>
              </a:rPr>
              <a:t>https://www.sciencefacts.net/wp-content/uploads/2022/10/Incomplete-Dominance.jpg</a:t>
            </a:r>
            <a:endParaRPr lang="cs-CZ" dirty="0" smtClean="0"/>
          </a:p>
          <a:p>
            <a:r>
              <a:rPr lang="cs-CZ" u="sng" dirty="0" smtClean="0">
                <a:hlinkClick r:id="rId23"/>
              </a:rPr>
              <a:t>https://useruploads.socratic.org/ujgBAj0sQ9yIljC5o8cd_MendelsPeas2.jpg</a:t>
            </a:r>
            <a:endParaRPr lang="cs-CZ" dirty="0" smtClean="0"/>
          </a:p>
          <a:p>
            <a:r>
              <a:rPr lang="cs-CZ" u="sng" dirty="0" smtClean="0">
                <a:hlinkClick r:id="rId24"/>
              </a:rPr>
              <a:t>https://upload.wikimedia.org/wikipedia/commons/thumb/b/bd/Mendel_3b_miguelferig.png/250px-Mendel_3b_miguelferig.png</a:t>
            </a:r>
            <a:endParaRPr lang="cs-CZ" dirty="0" smtClean="0"/>
          </a:p>
          <a:p>
            <a:r>
              <a:rPr lang="cs-CZ" u="sng" dirty="0" smtClean="0">
                <a:hlinkClick r:id="rId25"/>
              </a:rPr>
              <a:t>https://i.ytimg.com/vi/3f_eisNPpnc/maxresdefault.jpg</a:t>
            </a:r>
            <a:endParaRPr lang="cs-CZ" dirty="0" smtClean="0"/>
          </a:p>
          <a:p>
            <a:r>
              <a:rPr lang="cs-CZ" u="sng" dirty="0" smtClean="0">
                <a:hlinkClick r:id="rId26"/>
              </a:rPr>
              <a:t>http://humanbiology.pressbooks.tru.ca/wp-content/uploads/sites/6/2019/06/Punnett-square.png</a:t>
            </a:r>
            <a:endParaRPr lang="cs-CZ" dirty="0" smtClean="0"/>
          </a:p>
          <a:p>
            <a:r>
              <a:rPr lang="cs-CZ" u="sng" dirty="0" smtClean="0">
                <a:hlinkClick r:id="rId27"/>
              </a:rPr>
              <a:t>http://tourism.cz/fotky/obr.php?name=genetika.gif&amp;id=59751&amp;width=570</a:t>
            </a:r>
            <a:endParaRPr lang="cs-CZ" dirty="0" smtClean="0"/>
          </a:p>
          <a:p>
            <a:r>
              <a:rPr lang="cs-CZ" u="sng" dirty="0" smtClean="0">
                <a:hlinkClick r:id="rId28"/>
              </a:rPr>
              <a:t>https://upload.wikimedia.org/wikipedia/commons/4/42/File-Lethal_alleles_punnett_square_colored.png</a:t>
            </a:r>
            <a:endParaRPr lang="cs-CZ" dirty="0" smtClean="0"/>
          </a:p>
          <a:p>
            <a:r>
              <a:rPr lang="cs-CZ" u="sng" dirty="0" smtClean="0">
                <a:hlinkClick r:id="rId29"/>
              </a:rPr>
              <a:t>https://3.bp.blogspot.com/-PAuvVk2mEwo/ULw4InB1mxI/AAAAAAAACUc/AzAFaBCuHCI/s640/sickle+cell+anemia.jpg</a:t>
            </a:r>
            <a:endParaRPr lang="cs-CZ" dirty="0" smtClean="0"/>
          </a:p>
          <a:p>
            <a:r>
              <a:rPr lang="cs-CZ" dirty="0" smtClean="0"/>
              <a:t>https://pub.mdpi-res.com/medicines/medicines-06-00038/article_deploy/html/images/medicines-06-00038-g001.png?1571215942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34" b="-452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96583" y="-35591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684685" y="2362096"/>
            <a:ext cx="1469834" cy="1593219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5000515" y="2508765"/>
            <a:ext cx="42151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DĚKUJI ZA POZORNOST</a:t>
            </a:r>
            <a:endParaRPr lang="cs-CZ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14325" y="219075"/>
            <a:ext cx="1695450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604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2442" y="596537"/>
            <a:ext cx="8596668" cy="1320800"/>
          </a:xfrm>
        </p:spPr>
        <p:txBody>
          <a:bodyPr/>
          <a:lstStyle/>
          <a:p>
            <a:r>
              <a:rPr lang="cs-CZ" dirty="0" err="1" smtClean="0"/>
              <a:t>Johann</a:t>
            </a:r>
            <a:r>
              <a:rPr lang="cs-CZ" dirty="0" smtClean="0"/>
              <a:t> Gregor </a:t>
            </a:r>
            <a:r>
              <a:rPr lang="cs-CZ" dirty="0" err="1" smtClean="0"/>
              <a:t>Mendel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6321" y="1750422"/>
            <a:ext cx="5135636" cy="510757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Narozen 1822, </a:t>
            </a:r>
            <a:r>
              <a:rPr lang="cs-CZ" dirty="0" err="1" smtClean="0"/>
              <a:t>Hynčice</a:t>
            </a:r>
            <a:r>
              <a:rPr lang="cs-CZ" dirty="0" smtClean="0"/>
              <a:t> na Moravě</a:t>
            </a:r>
          </a:p>
          <a:p>
            <a:r>
              <a:rPr lang="cs-CZ" dirty="0" smtClean="0"/>
              <a:t>Šlechtění zvířat i rostlin</a:t>
            </a:r>
          </a:p>
          <a:p>
            <a:r>
              <a:rPr lang="cs-CZ" dirty="0" smtClean="0"/>
              <a:t>Studoval díla </a:t>
            </a:r>
            <a:r>
              <a:rPr lang="cs-CZ" dirty="0" err="1" smtClean="0"/>
              <a:t>Kölreutera</a:t>
            </a:r>
            <a:r>
              <a:rPr lang="cs-CZ" dirty="0" smtClean="0"/>
              <a:t>, </a:t>
            </a:r>
            <a:r>
              <a:rPr lang="cs-CZ" dirty="0" err="1" smtClean="0"/>
              <a:t>Gärtnera</a:t>
            </a:r>
            <a:r>
              <a:rPr lang="cs-CZ" dirty="0" smtClean="0"/>
              <a:t>, snaha o nalezení zákonitostí</a:t>
            </a:r>
          </a:p>
          <a:p>
            <a:r>
              <a:rPr lang="cs-CZ" dirty="0" smtClean="0"/>
              <a:t>Spojení matematiky a biologie, znalost kombinatoriky</a:t>
            </a:r>
          </a:p>
          <a:p>
            <a:r>
              <a:rPr lang="cs-CZ" dirty="0" smtClean="0"/>
              <a:t>Pokusy s hrachem setým</a:t>
            </a:r>
          </a:p>
          <a:p>
            <a:pPr>
              <a:buNone/>
            </a:pPr>
            <a:r>
              <a:rPr lang="cs-CZ" dirty="0" smtClean="0"/>
              <a:t>        - objev segregace: dědí faktory (geny, vlohy) ovlivňující/ podmiňující znaky</a:t>
            </a:r>
          </a:p>
          <a:p>
            <a:pPr>
              <a:buNone/>
            </a:pPr>
            <a:r>
              <a:rPr lang="cs-CZ" dirty="0" smtClean="0"/>
              <a:t>        - každý znak diploidního organismu je ovlivněn 2 faktory</a:t>
            </a:r>
          </a:p>
          <a:p>
            <a:pPr>
              <a:buNone/>
            </a:pPr>
            <a:r>
              <a:rPr lang="cs-CZ" dirty="0" smtClean="0"/>
              <a:t>        - některé vlohy se nemusí projevit - znaky dominantní a recesivní</a:t>
            </a:r>
          </a:p>
          <a:p>
            <a:pPr>
              <a:buNone/>
            </a:pPr>
            <a:r>
              <a:rPr lang="cs-CZ" dirty="0" smtClean="0"/>
              <a:t>        - u hybrida jsou alely různé a rozcházejí se ve stejném počtu do pohlavních buněk</a:t>
            </a:r>
          </a:p>
          <a:p>
            <a:pPr>
              <a:buNone/>
            </a:pPr>
            <a:r>
              <a:rPr lang="cs-CZ" dirty="0" smtClean="0"/>
              <a:t>        - princip kombinace: obsahuje-li hybrid více párů faktorů, rozchod je nezávislý pro každý pár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35885" y="0"/>
            <a:ext cx="2656115" cy="425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2858" y="4245429"/>
            <a:ext cx="6089142" cy="261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7015" y="1664858"/>
            <a:ext cx="3543300" cy="235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2442" y="596537"/>
            <a:ext cx="8596668" cy="1320800"/>
          </a:xfrm>
        </p:spPr>
        <p:txBody>
          <a:bodyPr/>
          <a:lstStyle/>
          <a:p>
            <a:r>
              <a:rPr lang="cs-CZ" dirty="0" smtClean="0"/>
              <a:t>Známá jména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7963" y="1750422"/>
            <a:ext cx="6494175" cy="4232367"/>
          </a:xfrm>
        </p:spPr>
        <p:txBody>
          <a:bodyPr>
            <a:normAutofit/>
          </a:bodyPr>
          <a:lstStyle/>
          <a:p>
            <a:r>
              <a:rPr lang="cs-CZ" dirty="0" smtClean="0"/>
              <a:t>Charles Darwin</a:t>
            </a:r>
          </a:p>
          <a:p>
            <a:endParaRPr lang="cs-CZ" dirty="0" smtClean="0"/>
          </a:p>
          <a:p>
            <a:r>
              <a:rPr lang="cs-CZ" dirty="0" smtClean="0"/>
              <a:t>Marie Curie </a:t>
            </a:r>
            <a:r>
              <a:rPr lang="cs-CZ" dirty="0" err="1" smtClean="0"/>
              <a:t>Skłodowská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Thomas </a:t>
            </a:r>
            <a:r>
              <a:rPr lang="cs-CZ" dirty="0" err="1" smtClean="0"/>
              <a:t>Hunt</a:t>
            </a:r>
            <a:r>
              <a:rPr lang="cs-CZ" dirty="0" smtClean="0"/>
              <a:t> Morgan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err="1" smtClean="0"/>
              <a:t>Rosalind</a:t>
            </a:r>
            <a:r>
              <a:rPr lang="cs-CZ" dirty="0" smtClean="0"/>
              <a:t> </a:t>
            </a:r>
            <a:r>
              <a:rPr lang="cs-CZ" dirty="0" err="1" smtClean="0"/>
              <a:t>Franklinová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0084" y="257211"/>
            <a:ext cx="2314020" cy="317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52065" y="1045029"/>
            <a:ext cx="2681970" cy="33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66180" y="2534194"/>
            <a:ext cx="2361845" cy="314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62589" y="3641365"/>
            <a:ext cx="2372405" cy="295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2442" y="596537"/>
            <a:ext cx="8596668" cy="1320800"/>
          </a:xfrm>
        </p:spPr>
        <p:txBody>
          <a:bodyPr/>
          <a:lstStyle/>
          <a:p>
            <a:r>
              <a:rPr lang="cs-CZ" dirty="0" smtClean="0"/>
              <a:t>Genetika 20. století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1839" y="1423851"/>
            <a:ext cx="5200950" cy="5277394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1. polovina 20. století</a:t>
            </a:r>
          </a:p>
          <a:p>
            <a:pPr>
              <a:buNone/>
            </a:pPr>
            <a:r>
              <a:rPr lang="cs-CZ" dirty="0" smtClean="0"/>
              <a:t>    - rozvoj biochemie, teorie 1 gen = 1 enzym</a:t>
            </a:r>
          </a:p>
          <a:p>
            <a:pPr>
              <a:buNone/>
            </a:pPr>
            <a:r>
              <a:rPr lang="cs-CZ" dirty="0" smtClean="0"/>
              <a:t>    - objev mutací, zkoumání vlivu rentgenového záření – lze indukovat mutace</a:t>
            </a:r>
          </a:p>
          <a:p>
            <a:pPr>
              <a:buNone/>
            </a:pPr>
            <a:r>
              <a:rPr lang="cs-CZ" dirty="0" smtClean="0"/>
              <a:t>    - působení chemických látek (deriváty yperitu)</a:t>
            </a:r>
          </a:p>
          <a:p>
            <a:endParaRPr lang="cs-CZ" dirty="0" smtClean="0"/>
          </a:p>
          <a:p>
            <a:r>
              <a:rPr lang="cs-CZ" dirty="0" smtClean="0"/>
              <a:t>1944 </a:t>
            </a:r>
            <a:r>
              <a:rPr lang="cs-CZ" dirty="0" err="1" smtClean="0"/>
              <a:t>Avery</a:t>
            </a:r>
            <a:r>
              <a:rPr lang="cs-CZ" dirty="0" smtClean="0"/>
              <a:t>, </a:t>
            </a:r>
            <a:r>
              <a:rPr lang="cs-CZ" dirty="0" err="1" smtClean="0"/>
              <a:t>MacLeod</a:t>
            </a:r>
            <a:r>
              <a:rPr lang="cs-CZ" dirty="0" smtClean="0"/>
              <a:t>, </a:t>
            </a:r>
            <a:r>
              <a:rPr lang="cs-CZ" dirty="0" err="1" smtClean="0"/>
              <a:t>McCarthy</a:t>
            </a:r>
            <a:r>
              <a:rPr lang="cs-CZ" dirty="0" smtClean="0"/>
              <a:t> – geneticky aktivní hmotou je DNA</a:t>
            </a:r>
          </a:p>
          <a:p>
            <a:r>
              <a:rPr lang="cs-CZ" dirty="0" err="1" smtClean="0"/>
              <a:t>Rosalind</a:t>
            </a:r>
            <a:r>
              <a:rPr lang="cs-CZ" dirty="0" smtClean="0"/>
              <a:t> </a:t>
            </a:r>
            <a:r>
              <a:rPr lang="cs-CZ" dirty="0" err="1" smtClean="0"/>
              <a:t>Franklin</a:t>
            </a:r>
            <a:r>
              <a:rPr lang="cs-CZ" dirty="0" smtClean="0"/>
              <a:t> (1950) </a:t>
            </a:r>
            <a:r>
              <a:rPr lang="cs-CZ" dirty="0" err="1" smtClean="0"/>
              <a:t>dvoušroubovice</a:t>
            </a:r>
            <a:endParaRPr lang="cs-CZ" dirty="0" smtClean="0"/>
          </a:p>
          <a:p>
            <a:r>
              <a:rPr lang="cs-CZ" dirty="0" err="1" smtClean="0"/>
              <a:t>Chargaff</a:t>
            </a:r>
            <a:r>
              <a:rPr lang="cs-CZ" dirty="0" smtClean="0"/>
              <a:t> (1951) – popis chemických skupin v DNA (zastoupení purinů a </a:t>
            </a:r>
            <a:r>
              <a:rPr lang="cs-CZ" dirty="0" err="1" smtClean="0"/>
              <a:t>pyrimidinů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Watson</a:t>
            </a:r>
            <a:r>
              <a:rPr lang="cs-CZ" dirty="0" smtClean="0"/>
              <a:t>, </a:t>
            </a:r>
            <a:r>
              <a:rPr lang="cs-CZ" dirty="0" err="1" smtClean="0"/>
              <a:t>Crick</a:t>
            </a:r>
            <a:r>
              <a:rPr lang="cs-CZ" dirty="0" smtClean="0"/>
              <a:t> (1953) – model struktury DNA – Nobelova cena</a:t>
            </a:r>
          </a:p>
          <a:p>
            <a:r>
              <a:rPr lang="cs-CZ" dirty="0" smtClean="0"/>
              <a:t>50., 60. léta – transkripce, translace, enzymy, genetický kód</a:t>
            </a:r>
          </a:p>
          <a:p>
            <a:endParaRPr lang="cs-CZ" dirty="0" smtClean="0"/>
          </a:p>
          <a:p>
            <a:r>
              <a:rPr lang="cs-CZ" dirty="0" smtClean="0"/>
              <a:t> </a:t>
            </a:r>
            <a:r>
              <a:rPr lang="cs-CZ" sz="2300" b="1" dirty="0" smtClean="0"/>
              <a:t>Centrální dogma molekulární biologie:</a:t>
            </a:r>
          </a:p>
          <a:p>
            <a:pPr>
              <a:buNone/>
            </a:pPr>
            <a:r>
              <a:rPr lang="cs-CZ" sz="2300" b="1" dirty="0" smtClean="0"/>
              <a:t>            DNA </a:t>
            </a:r>
            <a:r>
              <a:rPr lang="cs-CZ" sz="2300" b="1" dirty="0" smtClean="0">
                <a:sym typeface="Wingdings" pitchFamily="2" charset="2"/>
              </a:rPr>
              <a:t> RNA  bílkoviny</a:t>
            </a:r>
          </a:p>
          <a:p>
            <a:endParaRPr lang="cs-CZ" dirty="0" smtClean="0">
              <a:sym typeface="Wingdings" pitchFamily="2" charset="2"/>
            </a:endParaRPr>
          </a:p>
          <a:p>
            <a:r>
              <a:rPr lang="cs-CZ" dirty="0" smtClean="0">
                <a:sym typeface="Wingdings" pitchFamily="2" charset="2"/>
              </a:rPr>
              <a:t>Reversní transkripce, regulace genové exprese, </a:t>
            </a:r>
            <a:r>
              <a:rPr lang="cs-CZ" dirty="0" err="1" smtClean="0">
                <a:sym typeface="Wingdings" pitchFamily="2" charset="2"/>
              </a:rPr>
              <a:t>splicing</a:t>
            </a:r>
            <a:endParaRPr lang="cs-CZ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3088" y="0"/>
            <a:ext cx="3988912" cy="265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8860" y="2114551"/>
            <a:ext cx="4578011" cy="319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34525" y="3457575"/>
            <a:ext cx="265747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40821" y="622663"/>
            <a:ext cx="8596668" cy="1320800"/>
          </a:xfrm>
        </p:spPr>
        <p:txBody>
          <a:bodyPr/>
          <a:lstStyle/>
          <a:p>
            <a:r>
              <a:rPr lang="cs-CZ" dirty="0" smtClean="0"/>
              <a:t>Genetika - základní genetické pojmy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463041"/>
            <a:ext cx="11079237" cy="5029200"/>
          </a:xfrm>
        </p:spPr>
        <p:txBody>
          <a:bodyPr numCol="2">
            <a:normAutofit fontScale="92500" lnSpcReduction="20000"/>
          </a:bodyPr>
          <a:lstStyle/>
          <a:p>
            <a:r>
              <a:rPr lang="cs-CZ" dirty="0" smtClean="0"/>
              <a:t>Dědičnost</a:t>
            </a:r>
          </a:p>
          <a:p>
            <a:r>
              <a:rPr lang="cs-CZ" dirty="0" smtClean="0"/>
              <a:t>Variabilita</a:t>
            </a:r>
          </a:p>
          <a:p>
            <a:r>
              <a:rPr lang="cs-CZ" dirty="0" smtClean="0"/>
              <a:t>Hybridizace</a:t>
            </a:r>
          </a:p>
          <a:p>
            <a:r>
              <a:rPr lang="cs-CZ" dirty="0" smtClean="0"/>
              <a:t>Chromozomy (</a:t>
            </a:r>
            <a:r>
              <a:rPr lang="cs-CZ" dirty="0" err="1" smtClean="0"/>
              <a:t>homologní</a:t>
            </a:r>
            <a:r>
              <a:rPr lang="cs-CZ" dirty="0" smtClean="0"/>
              <a:t>, heterologní)</a:t>
            </a:r>
          </a:p>
          <a:p>
            <a:r>
              <a:rPr lang="cs-CZ" dirty="0" err="1" smtClean="0"/>
              <a:t>Karyotyp</a:t>
            </a:r>
            <a:endParaRPr lang="cs-CZ" dirty="0" smtClean="0"/>
          </a:p>
          <a:p>
            <a:r>
              <a:rPr lang="cs-CZ" dirty="0" smtClean="0"/>
              <a:t>Chromatidy (sesterské, </a:t>
            </a:r>
            <a:r>
              <a:rPr lang="cs-CZ" dirty="0" err="1" smtClean="0"/>
              <a:t>nesesterské</a:t>
            </a:r>
            <a:r>
              <a:rPr lang="cs-CZ" dirty="0" smtClean="0"/>
              <a:t>)</a:t>
            </a:r>
          </a:p>
          <a:p>
            <a:r>
              <a:rPr lang="cs-CZ" dirty="0" smtClean="0"/>
              <a:t>Chromatin</a:t>
            </a:r>
          </a:p>
          <a:p>
            <a:r>
              <a:rPr lang="cs-CZ" dirty="0" smtClean="0"/>
              <a:t>Chromozom (autozom, </a:t>
            </a:r>
            <a:r>
              <a:rPr lang="cs-CZ" dirty="0" err="1" smtClean="0"/>
              <a:t>gonozom</a:t>
            </a:r>
            <a:r>
              <a:rPr lang="cs-CZ" dirty="0" smtClean="0"/>
              <a:t>)</a:t>
            </a:r>
          </a:p>
          <a:p>
            <a:r>
              <a:rPr lang="cs-CZ" dirty="0" smtClean="0"/>
              <a:t>Mitóza, meióza</a:t>
            </a:r>
          </a:p>
          <a:p>
            <a:r>
              <a:rPr lang="cs-CZ" dirty="0" smtClean="0"/>
              <a:t>Haploidní / Diploidní</a:t>
            </a:r>
          </a:p>
          <a:p>
            <a:r>
              <a:rPr lang="cs-CZ" dirty="0" smtClean="0"/>
              <a:t>Kombinace, rekombinace</a:t>
            </a:r>
          </a:p>
          <a:p>
            <a:r>
              <a:rPr lang="cs-CZ" dirty="0" smtClean="0"/>
              <a:t>Replikace, transkripce, translace</a:t>
            </a:r>
          </a:p>
          <a:p>
            <a:r>
              <a:rPr lang="cs-CZ" dirty="0" smtClean="0"/>
              <a:t>Gen (strukturní, regulační, pro RNA)</a:t>
            </a:r>
          </a:p>
          <a:p>
            <a:r>
              <a:rPr lang="cs-CZ" dirty="0" smtClean="0"/>
              <a:t>Genetická informace</a:t>
            </a:r>
          </a:p>
          <a:p>
            <a:r>
              <a:rPr lang="cs-CZ" dirty="0" smtClean="0"/>
              <a:t>DNA, RNA (</a:t>
            </a:r>
            <a:r>
              <a:rPr lang="cs-CZ" dirty="0" err="1" smtClean="0"/>
              <a:t>mRNA</a:t>
            </a:r>
            <a:r>
              <a:rPr lang="cs-CZ" dirty="0" smtClean="0"/>
              <a:t>, </a:t>
            </a:r>
            <a:r>
              <a:rPr lang="cs-CZ" dirty="0" err="1" smtClean="0"/>
              <a:t>tRNA</a:t>
            </a:r>
            <a:r>
              <a:rPr lang="cs-CZ" dirty="0" smtClean="0"/>
              <a:t>, </a:t>
            </a:r>
            <a:r>
              <a:rPr lang="cs-CZ" dirty="0" err="1" smtClean="0"/>
              <a:t>rRNA</a:t>
            </a:r>
            <a:r>
              <a:rPr lang="cs-CZ" dirty="0" smtClean="0"/>
              <a:t>)</a:t>
            </a:r>
          </a:p>
          <a:p>
            <a:r>
              <a:rPr lang="cs-CZ" dirty="0" smtClean="0"/>
              <a:t>Kodon, antikodon</a:t>
            </a:r>
          </a:p>
          <a:p>
            <a:r>
              <a:rPr lang="cs-CZ" dirty="0" smtClean="0"/>
              <a:t>Alela (dominantní, recesivní)</a:t>
            </a:r>
          </a:p>
          <a:p>
            <a:r>
              <a:rPr lang="cs-CZ" dirty="0" smtClean="0"/>
              <a:t>Genotyp</a:t>
            </a:r>
          </a:p>
          <a:p>
            <a:r>
              <a:rPr lang="cs-CZ" dirty="0" smtClean="0"/>
              <a:t>Fenotyp</a:t>
            </a:r>
          </a:p>
          <a:p>
            <a:r>
              <a:rPr lang="cs-CZ" dirty="0" smtClean="0"/>
              <a:t>Genom</a:t>
            </a:r>
          </a:p>
          <a:p>
            <a:r>
              <a:rPr lang="cs-CZ" dirty="0" smtClean="0"/>
              <a:t>Homozygot/ Heterozygot</a:t>
            </a:r>
          </a:p>
          <a:p>
            <a:r>
              <a:rPr lang="cs-CZ" dirty="0" smtClean="0"/>
              <a:t>Monohybrid, dihybrid</a:t>
            </a:r>
          </a:p>
          <a:p>
            <a:r>
              <a:rPr lang="cs-CZ" dirty="0" smtClean="0"/>
              <a:t>Parentální generace, filiální generace</a:t>
            </a:r>
          </a:p>
          <a:p>
            <a:r>
              <a:rPr lang="cs-CZ" dirty="0" smtClean="0"/>
              <a:t>Exprese</a:t>
            </a:r>
          </a:p>
          <a:p>
            <a:r>
              <a:rPr lang="cs-CZ" dirty="0" smtClean="0"/>
              <a:t>Mutace</a:t>
            </a:r>
          </a:p>
          <a:p>
            <a:r>
              <a:rPr lang="cs-CZ" dirty="0" smtClean="0"/>
              <a:t>Selekce</a:t>
            </a:r>
          </a:p>
          <a:p>
            <a:r>
              <a:rPr lang="cs-CZ" dirty="0" err="1" smtClean="0"/>
              <a:t>Inbreeding</a:t>
            </a:r>
            <a:endParaRPr lang="cs-CZ" dirty="0" smtClean="0"/>
          </a:p>
          <a:p>
            <a:r>
              <a:rPr lang="cs-CZ" dirty="0" smtClean="0"/>
              <a:t>GMO</a:t>
            </a:r>
          </a:p>
          <a:p>
            <a:r>
              <a:rPr lang="cs-CZ" dirty="0" smtClean="0"/>
              <a:t>Potomstvo, klony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0397" y="1763486"/>
            <a:ext cx="5566712" cy="5094514"/>
          </a:xfrm>
        </p:spPr>
        <p:txBody>
          <a:bodyPr>
            <a:normAutofit/>
          </a:bodyPr>
          <a:lstStyle/>
          <a:p>
            <a:r>
              <a:rPr lang="cs-CZ" dirty="0" smtClean="0"/>
              <a:t>Dědičnost (heredita) – schopnost organismů přenášet své vlastnosti do další generace</a:t>
            </a:r>
          </a:p>
          <a:p>
            <a:r>
              <a:rPr lang="cs-CZ" dirty="0" smtClean="0"/>
              <a:t>Proměnlivost (variabilita) – schopnost organismů reagovat odlišně, potomci se od svých rodičů do určité míry liší</a:t>
            </a:r>
          </a:p>
          <a:p>
            <a:r>
              <a:rPr lang="cs-CZ" dirty="0" smtClean="0"/>
              <a:t>Genom – soubor genů buňky nebo viru, druhově specifický</a:t>
            </a:r>
          </a:p>
          <a:p>
            <a:r>
              <a:rPr lang="cs-CZ" dirty="0" smtClean="0"/>
              <a:t>Genotyp – soubor jednotlivých forem genů (alel) v genomu, jedinečný pro každý organismus</a:t>
            </a:r>
          </a:p>
          <a:p>
            <a:r>
              <a:rPr lang="cs-CZ" dirty="0" smtClean="0"/>
              <a:t>Fenotyp – všechny zděděné vlastnosti, soubor znaků skutečně projevených (nedědí se fenotyp, ale genotyp, jeho genetický podklad)</a:t>
            </a:r>
          </a:p>
          <a:p>
            <a:r>
              <a:rPr lang="cs-CZ" dirty="0" err="1" smtClean="0"/>
              <a:t>Karyotyp</a:t>
            </a:r>
            <a:r>
              <a:rPr lang="cs-CZ" dirty="0" smtClean="0"/>
              <a:t> – soubor chromozomů v jádře, jeho zobrazení se nazývá </a:t>
            </a:r>
            <a:r>
              <a:rPr lang="cs-CZ" dirty="0" err="1" smtClean="0"/>
              <a:t>idiogram</a:t>
            </a:r>
            <a:endParaRPr lang="cs-CZ" dirty="0" smtClean="0"/>
          </a:p>
          <a:p>
            <a:r>
              <a:rPr lang="cs-CZ" dirty="0" smtClean="0"/>
              <a:t>Alela – konkrétní forma genu</a:t>
            </a:r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3381346" y="609599"/>
            <a:ext cx="8596668" cy="1320800"/>
          </a:xfrm>
        </p:spPr>
        <p:txBody>
          <a:bodyPr/>
          <a:lstStyle/>
          <a:p>
            <a:r>
              <a:rPr lang="cs-CZ" dirty="0" smtClean="0"/>
              <a:t>Základní pojmy 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43487" y="1421219"/>
            <a:ext cx="5448513" cy="273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2612" y="4247063"/>
            <a:ext cx="6079388" cy="261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8202" y="609600"/>
            <a:ext cx="8596668" cy="1320800"/>
          </a:xfrm>
        </p:spPr>
        <p:txBody>
          <a:bodyPr/>
          <a:lstStyle/>
          <a:p>
            <a:r>
              <a:rPr lang="cs-CZ" dirty="0" err="1" smtClean="0"/>
              <a:t>Mendelovy</a:t>
            </a:r>
            <a:r>
              <a:rPr lang="cs-CZ" dirty="0" smtClean="0"/>
              <a:t> zákony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763486"/>
            <a:ext cx="5952066" cy="4490357"/>
          </a:xfrm>
        </p:spPr>
        <p:txBody>
          <a:bodyPr/>
          <a:lstStyle/>
          <a:p>
            <a:r>
              <a:rPr lang="cs-CZ" dirty="0" smtClean="0"/>
              <a:t>Přenos genů na potomky se řídí zákonitostmi, které objevil a popsal J.G. </a:t>
            </a:r>
            <a:r>
              <a:rPr lang="cs-CZ" dirty="0" err="1" smtClean="0"/>
              <a:t>Mendel</a:t>
            </a:r>
            <a:r>
              <a:rPr lang="cs-CZ" dirty="0" smtClean="0"/>
              <a:t> v roce 1866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Typy generací:</a:t>
            </a:r>
          </a:p>
          <a:p>
            <a:pPr>
              <a:buNone/>
            </a:pPr>
            <a:r>
              <a:rPr lang="cs-CZ" dirty="0" smtClean="0"/>
              <a:t>     - parentální (P): rodičovská</a:t>
            </a:r>
          </a:p>
          <a:p>
            <a:pPr>
              <a:buNone/>
            </a:pPr>
            <a:r>
              <a:rPr lang="cs-CZ" dirty="0" smtClean="0"/>
              <a:t>     - 1. filiální (F</a:t>
            </a:r>
            <a:r>
              <a:rPr lang="cs-CZ" baseline="-25000" dirty="0" smtClean="0"/>
              <a:t>1</a:t>
            </a:r>
            <a:r>
              <a:rPr lang="cs-CZ" dirty="0" smtClean="0"/>
              <a:t>): 1. generace potomků</a:t>
            </a:r>
          </a:p>
          <a:p>
            <a:pPr>
              <a:buNone/>
            </a:pPr>
            <a:r>
              <a:rPr lang="cs-CZ" dirty="0" smtClean="0"/>
              <a:t>     - 2. filiální (F</a:t>
            </a:r>
            <a:r>
              <a:rPr lang="cs-CZ" baseline="-25000" dirty="0" smtClean="0"/>
              <a:t>2</a:t>
            </a:r>
            <a:r>
              <a:rPr lang="cs-CZ" dirty="0" smtClean="0"/>
              <a:t>): 2. generace potomků</a:t>
            </a:r>
          </a:p>
          <a:p>
            <a:pPr>
              <a:buNone/>
            </a:pPr>
            <a:r>
              <a:rPr lang="cs-CZ" dirty="0" smtClean="0"/>
              <a:t>     - generace zpětného křížení (B) </a:t>
            </a:r>
            <a:r>
              <a:rPr lang="cs-CZ" dirty="0" err="1" smtClean="0"/>
              <a:t>back</a:t>
            </a:r>
            <a:r>
              <a:rPr lang="cs-CZ" dirty="0" smtClean="0"/>
              <a:t>-</a:t>
            </a:r>
            <a:r>
              <a:rPr lang="cs-CZ" dirty="0" err="1" smtClean="0"/>
              <a:t>cross</a:t>
            </a:r>
            <a:r>
              <a:rPr lang="cs-CZ" dirty="0" smtClean="0"/>
              <a:t>: potomci křížení </a:t>
            </a:r>
            <a:r>
              <a:rPr lang="cs-CZ" dirty="0" err="1" smtClean="0"/>
              <a:t>heterozygota</a:t>
            </a:r>
            <a:r>
              <a:rPr lang="cs-CZ" dirty="0" smtClean="0"/>
              <a:t> s recesivním homozygotem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7006" y="627017"/>
            <a:ext cx="4676503" cy="60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06857" y="587297"/>
            <a:ext cx="8596668" cy="1320800"/>
          </a:xfrm>
        </p:spPr>
        <p:txBody>
          <a:bodyPr/>
          <a:lstStyle/>
          <a:p>
            <a:r>
              <a:rPr lang="cs-CZ" dirty="0" smtClean="0"/>
              <a:t>Genotyp a vztahy mezi alelami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8160" y="1089660"/>
            <a:ext cx="5386456" cy="233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0523" y="3328656"/>
            <a:ext cx="3797716" cy="352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11268" y="3417742"/>
            <a:ext cx="3680732" cy="344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5" y="1502229"/>
            <a:ext cx="4469432" cy="4990011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Alely mohou být dominantní(A) nebo recesivní (a)</a:t>
            </a:r>
          </a:p>
          <a:p>
            <a:r>
              <a:rPr lang="cs-CZ" dirty="0" smtClean="0"/>
              <a:t>Homozygotní genotyp – jedinec má obě dvě alely znaku shodné</a:t>
            </a:r>
          </a:p>
          <a:p>
            <a:r>
              <a:rPr lang="cs-CZ" dirty="0" smtClean="0"/>
              <a:t>Heterozygotní genotyp – alely genu se liší</a:t>
            </a:r>
          </a:p>
          <a:p>
            <a:pPr>
              <a:buNone/>
            </a:pPr>
            <a:r>
              <a:rPr lang="cs-CZ" dirty="0" smtClean="0"/>
              <a:t>                 </a:t>
            </a:r>
            <a:r>
              <a:rPr lang="cs-CZ" b="1" dirty="0" smtClean="0"/>
              <a:t>BB, </a:t>
            </a:r>
            <a:r>
              <a:rPr lang="cs-CZ" b="1" dirty="0" err="1" smtClean="0"/>
              <a:t>bb</a:t>
            </a:r>
            <a:r>
              <a:rPr lang="cs-CZ" b="1" dirty="0" smtClean="0"/>
              <a:t>, </a:t>
            </a:r>
            <a:r>
              <a:rPr lang="cs-CZ" b="1" dirty="0" err="1" smtClean="0"/>
              <a:t>Bb</a:t>
            </a:r>
            <a:endParaRPr lang="cs-CZ" b="1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Vztahy mezi alelami:</a:t>
            </a:r>
          </a:p>
          <a:p>
            <a:pPr>
              <a:buNone/>
            </a:pPr>
            <a:r>
              <a:rPr lang="cs-CZ" dirty="0" smtClean="0"/>
              <a:t>         - </a:t>
            </a:r>
            <a:r>
              <a:rPr lang="cs-CZ" b="1" dirty="0" smtClean="0"/>
              <a:t>Úplná dominance </a:t>
            </a:r>
            <a:r>
              <a:rPr lang="cs-CZ" dirty="0" smtClean="0"/>
              <a:t>– dominantní alela nadřazena recesivní (červená/bez barvy)</a:t>
            </a:r>
          </a:p>
          <a:p>
            <a:pPr>
              <a:buNone/>
            </a:pPr>
            <a:r>
              <a:rPr lang="cs-CZ" dirty="0" smtClean="0"/>
              <a:t>          - </a:t>
            </a:r>
            <a:r>
              <a:rPr lang="cs-CZ" b="1" dirty="0" smtClean="0"/>
              <a:t>Neúplná dominance </a:t>
            </a:r>
            <a:r>
              <a:rPr lang="cs-CZ" dirty="0" smtClean="0"/>
              <a:t>– fenotyp bude přechodem (růžová, skvrnitá)</a:t>
            </a:r>
          </a:p>
          <a:p>
            <a:pPr>
              <a:buNone/>
            </a:pPr>
            <a:r>
              <a:rPr lang="cs-CZ" dirty="0" smtClean="0"/>
              <a:t>          - </a:t>
            </a:r>
            <a:r>
              <a:rPr lang="cs-CZ" b="1" dirty="0" smtClean="0"/>
              <a:t>Kodominance</a:t>
            </a:r>
            <a:r>
              <a:rPr lang="cs-CZ" dirty="0" smtClean="0"/>
              <a:t> – alely se projeví stejně (krevní skupiny)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2930</TotalTime>
  <Words>1383</Words>
  <Application>Microsoft Office PowerPoint</Application>
  <PresentationFormat>Vlastní</PresentationFormat>
  <Paragraphs>208</Paragraphs>
  <Slides>21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Fazeta</vt:lpstr>
      <vt:lpstr>Snímek 1</vt:lpstr>
      <vt:lpstr>Historie genetiky</vt:lpstr>
      <vt:lpstr>Johann Gregor Mendel </vt:lpstr>
      <vt:lpstr>Známá jména</vt:lpstr>
      <vt:lpstr>Genetika 20. století </vt:lpstr>
      <vt:lpstr>Genetika - základní genetické pojmy </vt:lpstr>
      <vt:lpstr>Základní pojmy </vt:lpstr>
      <vt:lpstr>Mendelovy zákony</vt:lpstr>
      <vt:lpstr>Genotyp a vztahy mezi alelami</vt:lpstr>
      <vt:lpstr>Snímek 10</vt:lpstr>
      <vt:lpstr>Snímek 11</vt:lpstr>
      <vt:lpstr>Mendelovy zákony</vt:lpstr>
      <vt:lpstr>Snímek 13</vt:lpstr>
      <vt:lpstr>Příklady</vt:lpstr>
      <vt:lpstr>Mendelovy zákony</vt:lpstr>
      <vt:lpstr>Příklady</vt:lpstr>
      <vt:lpstr>Mendelovy zákony</vt:lpstr>
      <vt:lpstr>Příklady</vt:lpstr>
      <vt:lpstr>Genová letalita</vt:lpstr>
      <vt:lpstr>Zdroje</vt:lpstr>
      <vt:lpstr>Snímek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buněčné biologie</dc:title>
  <dc:creator>Zdena</dc:creator>
  <cp:lastModifiedBy>Pocitac</cp:lastModifiedBy>
  <cp:revision>83</cp:revision>
  <dcterms:created xsi:type="dcterms:W3CDTF">2022-11-16T09:46:08Z</dcterms:created>
  <dcterms:modified xsi:type="dcterms:W3CDTF">2023-02-26T11:28:08Z</dcterms:modified>
</cp:coreProperties>
</file>