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19"/>
  </p:notesMasterIdLst>
  <p:sldIdLst>
    <p:sldId id="270" r:id="rId2"/>
    <p:sldId id="271" r:id="rId3"/>
    <p:sldId id="310" r:id="rId4"/>
    <p:sldId id="318" r:id="rId5"/>
    <p:sldId id="319" r:id="rId6"/>
    <p:sldId id="323" r:id="rId7"/>
    <p:sldId id="311" r:id="rId8"/>
    <p:sldId id="312" r:id="rId9"/>
    <p:sldId id="320" r:id="rId10"/>
    <p:sldId id="324" r:id="rId11"/>
    <p:sldId id="322" r:id="rId12"/>
    <p:sldId id="321" r:id="rId13"/>
    <p:sldId id="325" r:id="rId14"/>
    <p:sldId id="327" r:id="rId15"/>
    <p:sldId id="326" r:id="rId16"/>
    <p:sldId id="32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A287-4F39-4DDA-A21A-E85D8E6A41E9}" type="datetimeFigureOut">
              <a:rPr lang="cs-CZ" smtClean="0"/>
              <a:pPr/>
              <a:t>18.05.2023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ED04-F111-4D37-ABF3-4BDAB1F3F8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03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24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1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37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285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90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386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4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84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89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06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87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843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13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876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17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7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.novydenik.com/wp-static/2020/06/AdobeStock_211045328.jpg?w=690&amp;fm=jpg&amp;q=85" TargetMode="External"/><Relationship Id="rId13" Type="http://schemas.openxmlformats.org/officeDocument/2006/relationships/hyperlink" Target="https://slevomat.sgcdn.cz/images/t/600x300c/15/91/15918268-03b875.jpg" TargetMode="External"/><Relationship Id="rId18" Type="http://schemas.openxmlformats.org/officeDocument/2006/relationships/hyperlink" Target="https://www.czso.cz/documents/10180/28532303/211285639.png/0e411e8d-37c7-4eff-85c4-6e2fc07a9086?version=1.0&amp;t=1637742363930" TargetMode="External"/><Relationship Id="rId26" Type="http://schemas.openxmlformats.org/officeDocument/2006/relationships/hyperlink" Target="https://slideplayer.cz/slide/16209050/95/images/20/Rozd%C4%9Blen%C3%AD+lidsk%C3%BDch+chromozom%C5%AF.jpg" TargetMode="External"/><Relationship Id="rId3" Type="http://schemas.openxmlformats.org/officeDocument/2006/relationships/hyperlink" Target="https://cdn.myshoptet.com/usr/www.sapito.cz/user/documents/upload/Blog/2022/Vyvoj/AdobeStock_51752448.jpg" TargetMode="External"/><Relationship Id="rId21" Type="http://schemas.openxmlformats.org/officeDocument/2006/relationships/hyperlink" Target="https://cdn.pixabay.com/photo/2021/12/20/14/50/dna-6883239_960_720.jpg" TargetMode="External"/><Relationship Id="rId7" Type="http://schemas.openxmlformats.org/officeDocument/2006/relationships/hyperlink" Target="https://people.com/thmb/n767jF11VoXZu6uXkah0d5mfKyc=/1500x0/filters:no_upscale():max_bytes(150000):strip_icc():focal(749x0:751x2)/briana-brittany-salyers-identical-twins-josh-jeremy-salyers-040723-1E-e54f5090a6334fcdbaf22e04c935651d.jpg" TargetMode="External"/><Relationship Id="rId12" Type="http://schemas.openxmlformats.org/officeDocument/2006/relationships/hyperlink" Target="https://www.wikiskripta.eu/images/a/a6/Krevni_skupiny.png" TargetMode="External"/><Relationship Id="rId17" Type="http://schemas.openxmlformats.org/officeDocument/2006/relationships/hyperlink" Target="http://www.genetika-biologie.cz/images/schema-AD.gif" TargetMode="External"/><Relationship Id="rId25" Type="http://schemas.openxmlformats.org/officeDocument/2006/relationships/hyperlink" Target="https://www.genetickesyndromy.sk/data/syndromy/11/achondroplazia-syndr%C3%B3m.jpg" TargetMode="External"/><Relationship Id="rId2" Type="http://schemas.openxmlformats.org/officeDocument/2006/relationships/hyperlink" Target="https://img.obrazky.cz/?url=9b99d0b3a4caa2eb&amp;size=2" TargetMode="External"/><Relationship Id="rId16" Type="http://schemas.openxmlformats.org/officeDocument/2006/relationships/hyperlink" Target="http://www.genetika-biologie.cz/images/schema-zaklad.gif" TargetMode="External"/><Relationship Id="rId20" Type="http://schemas.openxmlformats.org/officeDocument/2006/relationships/hyperlink" Target="https://socialnipolitika.eu/wp-content/uploads/2017/01/pix_human-1375492_1920-800x445.png" TargetMode="External"/><Relationship Id="rId29" Type="http://schemas.openxmlformats.org/officeDocument/2006/relationships/hyperlink" Target="https://www.ifauna.cz/upload/clanky/photos/images/202012/8838-munchkin_16082034907683.jpg?ver=16528172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.bp.blogspot.com/-ewllAk5Rg5w/VcbjLDynjWI/AAAAAAAABns/Q55zX4ojZo8/s1600/rodina.jpg" TargetMode="External"/><Relationship Id="rId11" Type="http://schemas.openxmlformats.org/officeDocument/2006/relationships/hyperlink" Target="https://vedazive.cz/wp-content/uploads/2021/09/dvojcata-1.jpg" TargetMode="External"/><Relationship Id="rId24" Type="http://schemas.openxmlformats.org/officeDocument/2006/relationships/hyperlink" Target="https://slideplayer.cz/slide/3995902/12/images/9/G-pruhov%C3%A1n%C3%AD+Trypsin+++Giemsa.jpg" TargetMode="External"/><Relationship Id="rId5" Type="http://schemas.openxmlformats.org/officeDocument/2006/relationships/hyperlink" Target="https://www.i60.cz/images/02F06839-1.jpg" TargetMode="External"/><Relationship Id="rId15" Type="http://schemas.openxmlformats.org/officeDocument/2006/relationships/hyperlink" Target="http://www.franz-josef.cz/img_resize.php?id=6372&amp;type=db&amp;width=800&amp;height=600&amp;resizing_type=resample" TargetMode="External"/><Relationship Id="rId23" Type="http://schemas.openxmlformats.org/officeDocument/2006/relationships/hyperlink" Target="https://cit.vfu.cz/opvk2014/texty_cz/obr61.png" TargetMode="External"/><Relationship Id="rId28" Type="http://schemas.openxmlformats.org/officeDocument/2006/relationships/hyperlink" Target="https://d15-a.sdn.cz/d_15/c_img_F_F/7O46S5.jpeg?fl=cro,0,41,800,450|res,1200,,1|jpg,80,,1" TargetMode="External"/><Relationship Id="rId10" Type="http://schemas.openxmlformats.org/officeDocument/2006/relationships/hyperlink" Target="https://1gr.cz/fotky/lidovky/15/091/gal/SK3eac9c_shutterstock_70149805.jpg" TargetMode="External"/><Relationship Id="rId19" Type="http://schemas.openxmlformats.org/officeDocument/2006/relationships/hyperlink" Target="https://slideplayer.cz/slide/2677703/10/images/10/Hardy+%E2%80%93+Weinberg%C5%AFv+z%C3%A1kon.jpg" TargetMode="External"/><Relationship Id="rId4" Type="http://schemas.openxmlformats.org/officeDocument/2006/relationships/hyperlink" Target="https://image.pmgstatic.com/cache/resized/w420/files/images/film/posters/159/497/159497650_f71e1a.jpg" TargetMode="External"/><Relationship Id="rId9" Type="http://schemas.openxmlformats.org/officeDocument/2006/relationships/hyperlink" Target="https://upload.wikimedia.org/wikipedia/commons/2/26/Waldburg_Ahnentafel.jpg" TargetMode="External"/><Relationship Id="rId14" Type="http://schemas.openxmlformats.org/officeDocument/2006/relationships/hyperlink" Target="https://www.wikiskripta.eu/images/3/39/RodokmenZnaky.jpg" TargetMode="External"/><Relationship Id="rId22" Type="http://schemas.openxmlformats.org/officeDocument/2006/relationships/hyperlink" Target="https://www.tyden.cz/obrazek/201609/57cd4f81d6ec7/crop-1049425-fo02085815.jpeg" TargetMode="External"/><Relationship Id="rId27" Type="http://schemas.openxmlformats.org/officeDocument/2006/relationships/hyperlink" Target="https://www.qgen.cz/media/1-zmensene.jpg" TargetMode="External"/><Relationship Id="rId30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04495" y="959961"/>
            <a:ext cx="318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BIOLOGIE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4117883" y="578948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RNDr. Kateřina Bažantová</a:t>
            </a:r>
            <a:endParaRPr lang="cs-CZ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4996" y="313510"/>
            <a:ext cx="8725987" cy="654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522" y="1481320"/>
            <a:ext cx="5357707" cy="3880773"/>
          </a:xfrm>
        </p:spPr>
        <p:txBody>
          <a:bodyPr>
            <a:normAutofit/>
          </a:bodyPr>
          <a:lstStyle/>
          <a:p>
            <a:r>
              <a:rPr lang="cs-CZ" dirty="0" smtClean="0"/>
              <a:t>Oddělení lékařské genetiky</a:t>
            </a:r>
          </a:p>
          <a:p>
            <a:r>
              <a:rPr lang="cs-CZ" dirty="0" smtClean="0"/>
              <a:t>Těhotné matky s rizikem postižení dítěte různými vývojovými vadami</a:t>
            </a:r>
          </a:p>
          <a:p>
            <a:r>
              <a:rPr lang="cs-CZ" dirty="0" smtClean="0"/>
              <a:t>Zdravé rodičovské páry, v jejichž rodině je výskyt závažného genetického postižení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35132"/>
            <a:ext cx="5715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8943" y="609600"/>
            <a:ext cx="8596668" cy="1320800"/>
          </a:xfrm>
        </p:spPr>
        <p:txBody>
          <a:bodyPr/>
          <a:lstStyle/>
          <a:p>
            <a:r>
              <a:rPr lang="cs-CZ" dirty="0" smtClean="0"/>
              <a:t>Genetické poradny</a:t>
            </a:r>
            <a:endParaRPr lang="cs-CZ" dirty="0"/>
          </a:p>
        </p:txBody>
      </p:sp>
      <p:pic>
        <p:nvPicPr>
          <p:cNvPr id="9220" name="Picture 4" descr="Test genetické kompatibility | PRONATA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3141" y="3614873"/>
            <a:ext cx="5761899" cy="324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1652" y="482600"/>
            <a:ext cx="8596668" cy="1320800"/>
          </a:xfrm>
        </p:spPr>
        <p:txBody>
          <a:bodyPr/>
          <a:lstStyle/>
          <a:p>
            <a:r>
              <a:rPr lang="cs-CZ" dirty="0" smtClean="0"/>
              <a:t>Eugenika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32560"/>
            <a:ext cx="9990666" cy="48768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Snaha o vyšlechtění dokonalého člověka</a:t>
            </a:r>
          </a:p>
          <a:p>
            <a:r>
              <a:rPr lang="cs-CZ" dirty="0" smtClean="0"/>
              <a:t>Již v průběhu dějin – např. členové panovníkovi stráže se měli ženit s vysokými ženami, aby jejich synové dál byli impozantního vzhledu</a:t>
            </a:r>
          </a:p>
          <a:p>
            <a:r>
              <a:rPr lang="cs-CZ" dirty="0" smtClean="0"/>
              <a:t>Všímavost na rodové zatížení např. </a:t>
            </a:r>
            <a:r>
              <a:rPr lang="cs-CZ" dirty="0" err="1" smtClean="0"/>
              <a:t>chondrodystrofie</a:t>
            </a:r>
            <a:r>
              <a:rPr lang="cs-CZ" dirty="0" smtClean="0"/>
              <a:t> (</a:t>
            </a:r>
            <a:r>
              <a:rPr lang="cs-CZ" dirty="0" err="1" smtClean="0"/>
              <a:t>achondroplasie</a:t>
            </a:r>
            <a:r>
              <a:rPr lang="cs-CZ" dirty="0" smtClean="0"/>
              <a:t>) – trpaslíci u dvorů, ale mnoho postižených a deformovaných dětí bylo spolu se svými matkami usmrcováno, upalováno jako domnělí potomci ďábla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Začátek „vědeckých pokusů“ v 19. století – </a:t>
            </a:r>
            <a:r>
              <a:rPr lang="cs-CZ" dirty="0" err="1" smtClean="0"/>
              <a:t>Francis</a:t>
            </a:r>
            <a:r>
              <a:rPr lang="cs-CZ" dirty="0" smtClean="0"/>
              <a:t> </a:t>
            </a:r>
            <a:r>
              <a:rPr lang="cs-CZ" dirty="0" err="1" smtClean="0"/>
              <a:t>Galton</a:t>
            </a:r>
            <a:r>
              <a:rPr lang="cs-CZ" dirty="0" smtClean="0"/>
              <a:t> (1822-1911) – zabýval se dědičností charakteru a inteligence </a:t>
            </a:r>
            <a:r>
              <a:rPr lang="cs-CZ" dirty="0" smtClean="0">
                <a:sym typeface="Wingdings" pitchFamily="2" charset="2"/>
              </a:rPr>
              <a:t> snaha o rozšíření intelektuální elity národa – podpora rozmnožování vhodných jedinců a omezení rozmnožování nevhodným jedincům</a:t>
            </a:r>
          </a:p>
          <a:p>
            <a:pPr>
              <a:buNone/>
            </a:pPr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Nacistické Německo – 1934 zákon o zábraně plození dědičně zatíženého potomstva (násilné sterilizace </a:t>
            </a:r>
            <a:r>
              <a:rPr lang="cs-CZ" dirty="0" smtClean="0">
                <a:sym typeface="Wingdings" pitchFamily="2" charset="2"/>
              </a:rPr>
              <a:t>300 000 - 400 000 </a:t>
            </a:r>
            <a:r>
              <a:rPr lang="cs-CZ" dirty="0" smtClean="0">
                <a:sym typeface="Wingdings" pitchFamily="2" charset="2"/>
              </a:rPr>
              <a:t>geneticky nehodnotných osob), dospělo to až k </a:t>
            </a:r>
            <a:r>
              <a:rPr lang="cs-CZ" dirty="0" err="1" smtClean="0">
                <a:sym typeface="Wingdings" pitchFamily="2" charset="2"/>
              </a:rPr>
              <a:t>eutanáziím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nevhodných </a:t>
            </a:r>
            <a:r>
              <a:rPr lang="cs-CZ" dirty="0" smtClean="0">
                <a:sym typeface="Wingdings" pitchFamily="2" charset="2"/>
              </a:rPr>
              <a:t>jedinců k reprodukci</a:t>
            </a:r>
          </a:p>
          <a:p>
            <a:r>
              <a:rPr lang="cs-CZ" dirty="0" err="1" smtClean="0">
                <a:sym typeface="Wingdings" pitchFamily="2" charset="2"/>
              </a:rPr>
              <a:t>Lebensborn</a:t>
            </a:r>
            <a:r>
              <a:rPr lang="cs-CZ" dirty="0" smtClean="0">
                <a:sym typeface="Wingdings" pitchFamily="2" charset="2"/>
              </a:rPr>
              <a:t> – Studnice života – </a:t>
            </a:r>
            <a:r>
              <a:rPr lang="cs-CZ" dirty="0" smtClean="0">
                <a:sym typeface="Wingdings" pitchFamily="2" charset="2"/>
              </a:rPr>
              <a:t>místa pro plození rasově čistých dětí, rasově </a:t>
            </a:r>
            <a:r>
              <a:rPr lang="cs-CZ" dirty="0" smtClean="0">
                <a:sym typeface="Wingdings" pitchFamily="2" charset="2"/>
              </a:rPr>
              <a:t>cenné děti zavlečené z celé Evropy a poté umístěny na převýchovu do německých rodin</a:t>
            </a:r>
            <a:endParaRPr lang="cs-CZ" dirty="0" smtClean="0"/>
          </a:p>
          <a:p>
            <a:r>
              <a:rPr lang="cs-CZ" dirty="0" smtClean="0"/>
              <a:t>Vznikaly tábory pro rozmnožování vhodných jedinců – vojáci, příslušníci SS a vybrané </a:t>
            </a:r>
            <a:r>
              <a:rPr lang="cs-CZ" dirty="0" smtClean="0"/>
              <a:t>dívky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728" y="169817"/>
            <a:ext cx="4762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18812" y="169816"/>
            <a:ext cx="4913084" cy="276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 descr="Common achondroplastic dog breed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82242"/>
            <a:ext cx="6153785" cy="3118960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5774" y="2390504"/>
            <a:ext cx="2143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1252" y="4236325"/>
            <a:ext cx="3939675" cy="262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9357" y="609600"/>
            <a:ext cx="8596668" cy="1320800"/>
          </a:xfrm>
        </p:spPr>
        <p:txBody>
          <a:bodyPr/>
          <a:lstStyle/>
          <a:p>
            <a:r>
              <a:rPr lang="cs-CZ" dirty="0" err="1" smtClean="0"/>
              <a:t>Lebensborn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Pramen života v překladu</a:t>
            </a:r>
          </a:p>
          <a:p>
            <a:r>
              <a:rPr lang="cs-CZ" dirty="0" smtClean="0"/>
              <a:t>Spolek podporovaný vládou</a:t>
            </a:r>
          </a:p>
          <a:p>
            <a:r>
              <a:rPr lang="cs-CZ" dirty="0" smtClean="0"/>
              <a:t>Cílem bylo zvýšit počet dětí čistého árijského původu</a:t>
            </a:r>
          </a:p>
          <a:p>
            <a:r>
              <a:rPr lang="cs-CZ" dirty="0" smtClean="0"/>
              <a:t>Anonymní porody, děti k adopci do „vhodných“ rodin</a:t>
            </a:r>
          </a:p>
          <a:p>
            <a:r>
              <a:rPr lang="cs-CZ" dirty="0" smtClean="0"/>
              <a:t>Porodnice v okupovaných zemích (Norsko, Holandsko, Dánsko, Francie, Belgie, Rakousko, u nás zámek Veltrusy)</a:t>
            </a:r>
          </a:p>
          <a:p>
            <a:r>
              <a:rPr lang="cs-CZ" dirty="0" smtClean="0"/>
              <a:t>Germanizace dětí z okupovaných území, i  Lidic a Ležáků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32" y="596538"/>
            <a:ext cx="8596668" cy="1320800"/>
          </a:xfrm>
        </p:spPr>
        <p:txBody>
          <a:bodyPr/>
          <a:lstStyle/>
          <a:p>
            <a:r>
              <a:rPr lang="cs-CZ" dirty="0" err="1" smtClean="0"/>
              <a:t>Lebensborn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6763"/>
            <a:ext cx="4343400" cy="322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06622" y="365761"/>
            <a:ext cx="5285378" cy="29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07086" y="3549318"/>
            <a:ext cx="4103234" cy="27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50690" y="2037805"/>
            <a:ext cx="2900688" cy="395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6835" y="4599269"/>
            <a:ext cx="3409406" cy="225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32" y="452846"/>
            <a:ext cx="8596668" cy="13208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10789"/>
            <a:ext cx="10661226" cy="5042262"/>
          </a:xfrm>
        </p:spPr>
        <p:txBody>
          <a:bodyPr numCol="2">
            <a:normAutofit fontScale="47500" lnSpcReduction="20000"/>
          </a:bodyPr>
          <a:lstStyle/>
          <a:p>
            <a:r>
              <a:rPr lang="cs-CZ" dirty="0" smtClean="0"/>
              <a:t>KOČÁREK, Eduard. </a:t>
            </a:r>
            <a:r>
              <a:rPr lang="cs-CZ" i="1" dirty="0" smtClean="0"/>
              <a:t>Genetika: obecná genetika a cytogenetika, molekulární biologie, biotechnologie, </a:t>
            </a:r>
            <a:r>
              <a:rPr lang="cs-CZ" i="1" dirty="0" err="1" smtClean="0"/>
              <a:t>genomika</a:t>
            </a:r>
            <a:r>
              <a:rPr lang="cs-CZ" dirty="0" smtClean="0"/>
              <a:t>. Praha: </a:t>
            </a:r>
            <a:r>
              <a:rPr lang="cs-CZ" dirty="0" err="1" smtClean="0"/>
              <a:t>Scientia</a:t>
            </a:r>
            <a:r>
              <a:rPr lang="cs-CZ" dirty="0" smtClean="0"/>
              <a:t>, 2004. Biologie pro gymnázia. ISBN 80-7183-326-6.</a:t>
            </a:r>
          </a:p>
          <a:p>
            <a:r>
              <a:rPr lang="cs-CZ" dirty="0" smtClean="0"/>
              <a:t>J. Pavlík, Základy biologie, učebnice pro přírodovědné lyceum, Ledeč nad Sázavou, 2012</a:t>
            </a:r>
          </a:p>
          <a:p>
            <a:r>
              <a:rPr lang="cs-CZ" dirty="0" smtClean="0"/>
              <a:t>ŘEHOUT, Václav; ČÍTEK, Jindřich; SÁKOVÁ, Lenka. 2000. </a:t>
            </a:r>
            <a:r>
              <a:rPr lang="cs-CZ" i="1" dirty="0" smtClean="0"/>
              <a:t>Genetika: (úvod do studia genetiky)</a:t>
            </a:r>
            <a:r>
              <a:rPr lang="cs-CZ" dirty="0" smtClean="0"/>
              <a:t>. I. České Budějovice: Jihočeská univerzita, Zemědělská fakulta. ISBN 80-7040-405-1.</a:t>
            </a:r>
            <a:endParaRPr lang="cs-CZ" u="sng" dirty="0" smtClean="0">
              <a:hlinkClick r:id="rId2"/>
            </a:endParaRPr>
          </a:p>
          <a:p>
            <a:r>
              <a:rPr lang="cs-CZ" u="sng" dirty="0" smtClean="0">
                <a:hlinkClick r:id="rId3"/>
              </a:rPr>
              <a:t>https://cdn.myshoptet.com/usr/www.sapito.cz/user/documents/upload/Blog/2022/Vyvoj/AdobeStock_51752448.jpg</a:t>
            </a:r>
            <a:endParaRPr lang="cs-CZ" dirty="0" smtClean="0"/>
          </a:p>
          <a:p>
            <a:r>
              <a:rPr lang="cs-CZ" u="sng" dirty="0" smtClean="0">
                <a:hlinkClick r:id="rId4"/>
              </a:rPr>
              <a:t>https://image.pmgstatic.com/cache/resized/w420/files/images/film/posters/159/497/159497650_f71e1a.jpg</a:t>
            </a:r>
            <a:endParaRPr lang="cs-CZ" dirty="0" smtClean="0"/>
          </a:p>
          <a:p>
            <a:r>
              <a:rPr lang="cs-CZ" u="sng" dirty="0" smtClean="0">
                <a:hlinkClick r:id="rId5"/>
              </a:rPr>
              <a:t>https://www.i60.cz/images/02F06839-1.jpg</a:t>
            </a:r>
            <a:endParaRPr lang="cs-CZ" dirty="0" smtClean="0"/>
          </a:p>
          <a:p>
            <a:r>
              <a:rPr lang="cs-CZ" u="sng" dirty="0" smtClean="0">
                <a:hlinkClick r:id="rId6"/>
              </a:rPr>
              <a:t>https://4.bp.blogspot.com/-ewllAk5Rg5w/VcbjLDynjWI/AAAAAAAABns/Q55zX4ojZo8/s1600/rodina.jpg</a:t>
            </a:r>
            <a:endParaRPr lang="cs-CZ" dirty="0" smtClean="0"/>
          </a:p>
          <a:p>
            <a:r>
              <a:rPr lang="cs-CZ" u="sng" dirty="0" smtClean="0">
                <a:hlinkClick r:id="rId7"/>
              </a:rPr>
              <a:t>https://people.com/thmb/n767jF11VoXZu6uXkah0d5mfKyc=/1500x0/filters:no_upscale():max_bytes(150000):strip_icc():focal(749x0:751x2)/briana-brittany-salyers-identical-twins-josh-jeremy-salyers-040723-1E-e54f5090a6334fcdbaf22e04c935651d.jpg</a:t>
            </a:r>
            <a:endParaRPr lang="cs-CZ" dirty="0" smtClean="0"/>
          </a:p>
          <a:p>
            <a:r>
              <a:rPr lang="cs-CZ" u="sng" dirty="0" smtClean="0">
                <a:hlinkClick r:id="rId8"/>
              </a:rPr>
              <a:t>https://img.novydenik.com/wp-static/2020/06/AdobeStock_211045328.jpg?w=690&amp;fm=jpg&amp;q=85</a:t>
            </a:r>
            <a:endParaRPr lang="cs-CZ" dirty="0" smtClean="0"/>
          </a:p>
          <a:p>
            <a:r>
              <a:rPr lang="cs-CZ" u="sng" dirty="0" smtClean="0">
                <a:hlinkClick r:id="rId9"/>
              </a:rPr>
              <a:t>https://upload.wikimedia.org/wikipedia/commons/2/26/Waldburg_Ahnentafel.jpg</a:t>
            </a:r>
            <a:endParaRPr lang="cs-CZ" dirty="0" smtClean="0"/>
          </a:p>
          <a:p>
            <a:r>
              <a:rPr lang="cs-CZ" u="sng" dirty="0" smtClean="0">
                <a:hlinkClick r:id="rId10"/>
              </a:rPr>
              <a:t>https://1gr.cz/fotky/lidovky/15/091/gal/SK3eac9c_shutterstock_70149805.jpg</a:t>
            </a:r>
            <a:endParaRPr lang="cs-CZ" dirty="0" smtClean="0"/>
          </a:p>
          <a:p>
            <a:r>
              <a:rPr lang="cs-CZ" u="sng" dirty="0" smtClean="0">
                <a:hlinkClick r:id="rId11"/>
              </a:rPr>
              <a:t>https://vedazive.cz/wp-content/uploads/2021/09/dvojcata-1.jpg</a:t>
            </a:r>
            <a:endParaRPr lang="cs-CZ" dirty="0" smtClean="0"/>
          </a:p>
          <a:p>
            <a:r>
              <a:rPr lang="cs-CZ" u="sng" dirty="0" smtClean="0">
                <a:hlinkClick r:id="rId12"/>
              </a:rPr>
              <a:t>https://www.wikiskripta.eu/images/a/a6/Krevni_skupiny.png</a:t>
            </a:r>
            <a:endParaRPr lang="cs-CZ" dirty="0" smtClean="0"/>
          </a:p>
          <a:p>
            <a:r>
              <a:rPr lang="cs-CZ" u="sng" dirty="0" smtClean="0">
                <a:hlinkClick r:id="rId13"/>
              </a:rPr>
              <a:t>https://slevomat.sgcdn.cz/images/t/600x300c/15/91/15918268-03b875.jpg</a:t>
            </a:r>
            <a:endParaRPr lang="cs-CZ" dirty="0" smtClean="0"/>
          </a:p>
          <a:p>
            <a:r>
              <a:rPr lang="cs-CZ" u="sng" dirty="0" smtClean="0">
                <a:hlinkClick r:id="rId14"/>
              </a:rPr>
              <a:t>https://www.wikiskripta.eu/images/3/39/RodokmenZnaky.jpg</a:t>
            </a:r>
            <a:endParaRPr lang="cs-CZ" dirty="0" smtClean="0"/>
          </a:p>
          <a:p>
            <a:r>
              <a:rPr lang="cs-CZ" u="sng" dirty="0" smtClean="0">
                <a:hlinkClick r:id="rId15"/>
              </a:rPr>
              <a:t>http://www.</a:t>
            </a:r>
            <a:r>
              <a:rPr lang="cs-CZ" u="sng" dirty="0" err="1" smtClean="0">
                <a:hlinkClick r:id="rId15"/>
              </a:rPr>
              <a:t>franz</a:t>
            </a:r>
            <a:r>
              <a:rPr lang="cs-CZ" u="sng" dirty="0" smtClean="0">
                <a:hlinkClick r:id="rId15"/>
              </a:rPr>
              <a:t>-</a:t>
            </a:r>
            <a:r>
              <a:rPr lang="cs-CZ" u="sng" dirty="0" err="1" smtClean="0">
                <a:hlinkClick r:id="rId15"/>
              </a:rPr>
              <a:t>josef.cz</a:t>
            </a:r>
            <a:r>
              <a:rPr lang="cs-CZ" u="sng" dirty="0" smtClean="0">
                <a:hlinkClick r:id="rId15"/>
              </a:rPr>
              <a:t>/</a:t>
            </a:r>
            <a:r>
              <a:rPr lang="cs-CZ" u="sng" dirty="0" err="1" smtClean="0">
                <a:hlinkClick r:id="rId15"/>
              </a:rPr>
              <a:t>img</a:t>
            </a:r>
            <a:r>
              <a:rPr lang="cs-CZ" u="sng" dirty="0" smtClean="0">
                <a:hlinkClick r:id="rId15"/>
              </a:rPr>
              <a:t>_</a:t>
            </a:r>
            <a:r>
              <a:rPr lang="cs-CZ" u="sng" dirty="0" err="1" smtClean="0">
                <a:hlinkClick r:id="rId15"/>
              </a:rPr>
              <a:t>resize.php</a:t>
            </a:r>
            <a:r>
              <a:rPr lang="cs-CZ" u="sng" dirty="0" smtClean="0">
                <a:hlinkClick r:id="rId15"/>
              </a:rPr>
              <a:t>?id=6372&amp;type=</a:t>
            </a:r>
            <a:r>
              <a:rPr lang="cs-CZ" u="sng" dirty="0" err="1" smtClean="0">
                <a:hlinkClick r:id="rId15"/>
              </a:rPr>
              <a:t>db</a:t>
            </a:r>
            <a:r>
              <a:rPr lang="cs-CZ" u="sng" dirty="0" smtClean="0">
                <a:hlinkClick r:id="rId15"/>
              </a:rPr>
              <a:t>&amp;</a:t>
            </a:r>
            <a:r>
              <a:rPr lang="cs-CZ" u="sng" dirty="0" err="1" smtClean="0">
                <a:hlinkClick r:id="rId15"/>
              </a:rPr>
              <a:t>width</a:t>
            </a:r>
            <a:r>
              <a:rPr lang="cs-CZ" u="sng" dirty="0" smtClean="0">
                <a:hlinkClick r:id="rId15"/>
              </a:rPr>
              <a:t>=800&amp;</a:t>
            </a:r>
            <a:r>
              <a:rPr lang="cs-CZ" u="sng" dirty="0" err="1" smtClean="0">
                <a:hlinkClick r:id="rId15"/>
              </a:rPr>
              <a:t>height</a:t>
            </a:r>
            <a:r>
              <a:rPr lang="cs-CZ" u="sng" dirty="0" smtClean="0">
                <a:hlinkClick r:id="rId15"/>
              </a:rPr>
              <a:t>=600&amp;</a:t>
            </a:r>
            <a:r>
              <a:rPr lang="cs-CZ" u="sng" dirty="0" err="1" smtClean="0">
                <a:hlinkClick r:id="rId15"/>
              </a:rPr>
              <a:t>resizing</a:t>
            </a:r>
            <a:r>
              <a:rPr lang="cs-CZ" u="sng" dirty="0" smtClean="0">
                <a:hlinkClick r:id="rId15"/>
              </a:rPr>
              <a:t>_type=</a:t>
            </a:r>
            <a:r>
              <a:rPr lang="cs-CZ" u="sng" dirty="0" err="1" smtClean="0">
                <a:hlinkClick r:id="rId15"/>
              </a:rPr>
              <a:t>resample</a:t>
            </a:r>
            <a:endParaRPr lang="cs-CZ" dirty="0" smtClean="0"/>
          </a:p>
          <a:p>
            <a:r>
              <a:rPr lang="cs-CZ" u="sng" dirty="0" smtClean="0">
                <a:hlinkClick r:id="rId16"/>
              </a:rPr>
              <a:t>http://www.genetika-biologie.</a:t>
            </a:r>
            <a:r>
              <a:rPr lang="cs-CZ" u="sng" dirty="0" err="1" smtClean="0">
                <a:hlinkClick r:id="rId16"/>
              </a:rPr>
              <a:t>cz</a:t>
            </a:r>
            <a:r>
              <a:rPr lang="cs-CZ" u="sng" dirty="0" smtClean="0">
                <a:hlinkClick r:id="rId16"/>
              </a:rPr>
              <a:t>/</a:t>
            </a:r>
            <a:r>
              <a:rPr lang="cs-CZ" u="sng" dirty="0" err="1" smtClean="0">
                <a:hlinkClick r:id="rId16"/>
              </a:rPr>
              <a:t>images</a:t>
            </a:r>
            <a:r>
              <a:rPr lang="cs-CZ" u="sng" dirty="0" smtClean="0">
                <a:hlinkClick r:id="rId16"/>
              </a:rPr>
              <a:t>/</a:t>
            </a:r>
            <a:r>
              <a:rPr lang="cs-CZ" u="sng" dirty="0" err="1" smtClean="0">
                <a:hlinkClick r:id="rId16"/>
              </a:rPr>
              <a:t>schema</a:t>
            </a:r>
            <a:r>
              <a:rPr lang="cs-CZ" u="sng" dirty="0" smtClean="0">
                <a:hlinkClick r:id="rId16"/>
              </a:rPr>
              <a:t>-zaklad.</a:t>
            </a:r>
            <a:r>
              <a:rPr lang="cs-CZ" u="sng" dirty="0" err="1" smtClean="0">
                <a:hlinkClick r:id="rId16"/>
              </a:rPr>
              <a:t>gif</a:t>
            </a:r>
            <a:endParaRPr lang="cs-CZ" dirty="0" smtClean="0"/>
          </a:p>
          <a:p>
            <a:r>
              <a:rPr lang="cs-CZ" u="sng" dirty="0" smtClean="0">
                <a:hlinkClick r:id="rId17"/>
              </a:rPr>
              <a:t>http://www.genetika-biologie.</a:t>
            </a:r>
            <a:r>
              <a:rPr lang="cs-CZ" u="sng" dirty="0" err="1" smtClean="0">
                <a:hlinkClick r:id="rId17"/>
              </a:rPr>
              <a:t>cz</a:t>
            </a:r>
            <a:r>
              <a:rPr lang="cs-CZ" u="sng" dirty="0" smtClean="0">
                <a:hlinkClick r:id="rId17"/>
              </a:rPr>
              <a:t>/</a:t>
            </a:r>
            <a:r>
              <a:rPr lang="cs-CZ" u="sng" dirty="0" err="1" smtClean="0">
                <a:hlinkClick r:id="rId17"/>
              </a:rPr>
              <a:t>images</a:t>
            </a:r>
            <a:r>
              <a:rPr lang="cs-CZ" u="sng" dirty="0" smtClean="0">
                <a:hlinkClick r:id="rId17"/>
              </a:rPr>
              <a:t>/</a:t>
            </a:r>
            <a:r>
              <a:rPr lang="cs-CZ" u="sng" dirty="0" err="1" smtClean="0">
                <a:hlinkClick r:id="rId17"/>
              </a:rPr>
              <a:t>schema</a:t>
            </a:r>
            <a:r>
              <a:rPr lang="cs-CZ" u="sng" dirty="0" smtClean="0">
                <a:hlinkClick r:id="rId17"/>
              </a:rPr>
              <a:t>-</a:t>
            </a:r>
            <a:r>
              <a:rPr lang="cs-CZ" u="sng" dirty="0" err="1" smtClean="0">
                <a:hlinkClick r:id="rId17"/>
              </a:rPr>
              <a:t>AD</a:t>
            </a:r>
            <a:r>
              <a:rPr lang="cs-CZ" u="sng" dirty="0" smtClean="0">
                <a:hlinkClick r:id="rId17"/>
              </a:rPr>
              <a:t>.</a:t>
            </a:r>
            <a:r>
              <a:rPr lang="cs-CZ" u="sng" dirty="0" err="1" smtClean="0">
                <a:hlinkClick r:id="rId17"/>
              </a:rPr>
              <a:t>gif</a:t>
            </a:r>
            <a:endParaRPr lang="cs-CZ" dirty="0" smtClean="0"/>
          </a:p>
          <a:p>
            <a:r>
              <a:rPr lang="cs-CZ" u="sng" dirty="0" smtClean="0">
                <a:hlinkClick r:id="rId18"/>
              </a:rPr>
              <a:t>https://www.czso.cz/documents/10180/28532303/211285639.png/0e411e8d-37c7-4eff-85c4-6e2fc07a9086?version=1.0&amp;t=1637742363930</a:t>
            </a:r>
            <a:endParaRPr lang="cs-CZ" dirty="0" smtClean="0"/>
          </a:p>
          <a:p>
            <a:r>
              <a:rPr lang="cs-CZ" u="sng" dirty="0" smtClean="0">
                <a:hlinkClick r:id="rId19"/>
              </a:rPr>
              <a:t>https://slideplayer.cz/slide/2677703/10/images/10/Hardy+%E2%80%93+Weinberg%C5%AFv+z%C3%A1kon.jpg</a:t>
            </a:r>
            <a:endParaRPr lang="cs-CZ" dirty="0" smtClean="0"/>
          </a:p>
          <a:p>
            <a:r>
              <a:rPr lang="cs-CZ" u="sng" dirty="0" smtClean="0">
                <a:hlinkClick r:id="rId20"/>
              </a:rPr>
              <a:t>https://socialnipolitika.eu/wp-content/uploads/2017/01/pix_human-1375492_1920-800x445.png</a:t>
            </a:r>
            <a:endParaRPr lang="cs-CZ" dirty="0" smtClean="0"/>
          </a:p>
          <a:p>
            <a:r>
              <a:rPr lang="cs-CZ" u="sng" dirty="0" smtClean="0">
                <a:hlinkClick r:id="rId21"/>
              </a:rPr>
              <a:t>https://cdn.pixabay.com/photo/2021/12/20/14/50/dna-6883239_960_720.jpg</a:t>
            </a:r>
            <a:endParaRPr lang="cs-CZ" dirty="0" smtClean="0"/>
          </a:p>
          <a:p>
            <a:r>
              <a:rPr lang="cs-CZ" u="sng" dirty="0" smtClean="0">
                <a:hlinkClick r:id="rId22"/>
              </a:rPr>
              <a:t>https://www.tyden.cz/obrazek/201609/57cd4f81d6ec7/crop-1049425-fo02085815.jpeg</a:t>
            </a:r>
            <a:endParaRPr lang="cs-CZ" dirty="0" smtClean="0"/>
          </a:p>
          <a:p>
            <a:r>
              <a:rPr lang="cs-CZ" u="sng" dirty="0" smtClean="0">
                <a:hlinkClick r:id="rId23"/>
              </a:rPr>
              <a:t>https://cit.vfu.cz/opvk2014/texty_cz/obr61.png</a:t>
            </a:r>
            <a:endParaRPr lang="cs-CZ" dirty="0" smtClean="0"/>
          </a:p>
          <a:p>
            <a:r>
              <a:rPr lang="cs-CZ" u="sng" dirty="0" smtClean="0">
                <a:hlinkClick r:id="rId24"/>
              </a:rPr>
              <a:t>https://slideplayer.cz/slide/3995902/12/images/9/G-pruhov%C3%A1n%C3%AD+Trypsin+%2B+Giemsa.jpg</a:t>
            </a:r>
            <a:endParaRPr lang="cs-CZ" dirty="0" smtClean="0"/>
          </a:p>
          <a:p>
            <a:r>
              <a:rPr lang="cs-CZ" u="sng" dirty="0" smtClean="0">
                <a:hlinkClick r:id="rId25"/>
              </a:rPr>
              <a:t>https://www.genetickesyndromy.sk/data/syndromy/11/achondroplazia-syndr%C3%B3m.jpg</a:t>
            </a:r>
            <a:endParaRPr lang="cs-CZ" dirty="0" smtClean="0"/>
          </a:p>
          <a:p>
            <a:r>
              <a:rPr lang="cs-CZ" dirty="0" smtClean="0"/>
              <a:t>https://upload.wikimedia.org/wikipedia/commons/thumb/f/f6/Aragonese_dwarf_by_Lopez-y-Portana.jpg/225px-Aragonese_dwarf_by_Lopez-y-Portana.jpg</a:t>
            </a:r>
          </a:p>
          <a:p>
            <a:r>
              <a:rPr lang="cs-CZ" u="sng" dirty="0" smtClean="0">
                <a:hlinkClick r:id="rId26"/>
              </a:rPr>
              <a:t>https://slideplayer.cz/slide/16209050/95/images/20/Rozd%C4%9Blen%C3%AD+lidsk%C3%BDch+chromozom%C5%AF.jpg</a:t>
            </a:r>
            <a:endParaRPr lang="cs-CZ" dirty="0" smtClean="0"/>
          </a:p>
          <a:p>
            <a:r>
              <a:rPr lang="cs-CZ" u="sng" dirty="0" smtClean="0">
                <a:hlinkClick r:id="rId27"/>
              </a:rPr>
              <a:t>https://www.qgen.cz/media/1-zmensene.jpg</a:t>
            </a:r>
            <a:endParaRPr lang="cs-CZ" dirty="0" smtClean="0"/>
          </a:p>
          <a:p>
            <a:r>
              <a:rPr lang="cs-CZ" u="sng" dirty="0" smtClean="0">
                <a:hlinkClick r:id="rId28"/>
              </a:rPr>
              <a:t>https://d15-a.sdn.cz/d_15/c_img_F_F/7O46S5.jpeg?fl=cro,0,41,800,450%7Cres,1200,,1%7Cjpg,80,,1</a:t>
            </a:r>
            <a:endParaRPr lang="cs-CZ" dirty="0" smtClean="0"/>
          </a:p>
          <a:p>
            <a:r>
              <a:rPr lang="cs-CZ" u="sng" dirty="0" smtClean="0">
                <a:hlinkClick r:id="rId29"/>
              </a:rPr>
              <a:t>https://www.ifauna.cz/upload/clanky/photos/images/202012/8838-munchkin_16082034907683.jpg?ver=1652817253</a:t>
            </a:r>
            <a:endParaRPr lang="cs-CZ" dirty="0" smtClean="0"/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215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0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7208" y="544286"/>
            <a:ext cx="8596668" cy="1320800"/>
          </a:xfrm>
        </p:spPr>
        <p:txBody>
          <a:bodyPr/>
          <a:lstStyle/>
          <a:p>
            <a:r>
              <a:rPr lang="cs-CZ" dirty="0" smtClean="0"/>
              <a:t>Genetika člověka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0364" y="0"/>
            <a:ext cx="4311636" cy="231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19402" y="2386148"/>
            <a:ext cx="3172598" cy="44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274" y="2285042"/>
            <a:ext cx="3456350" cy="23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7777" y="4124706"/>
            <a:ext cx="4190619" cy="27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5" y="1463037"/>
            <a:ext cx="5005009" cy="49247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 genetice člověka platí stejné zákonitosti jako v obecné genetice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Ale jsou zde důležité etické aspekty – např. člověk nemůže být předmětem experimentu (měly by se zpětně vyhodnocovat znaky rodičů a jejich potomků) – </a:t>
            </a:r>
            <a:r>
              <a:rPr lang="cs-CZ" dirty="0" smtClean="0"/>
              <a:t>člověk </a:t>
            </a:r>
            <a:r>
              <a:rPr lang="cs-CZ" dirty="0" smtClean="0"/>
              <a:t>předmětem experimentů během válečných konfliktů (nacisté)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Další úskalí: malý počet potomků, vysoký věk dožití, dlouhá doba dospívání, fenotyp je výrazně ovlivněn prostředím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Genetické poradny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1288" y="636495"/>
            <a:ext cx="8596668" cy="1320800"/>
          </a:xfrm>
        </p:spPr>
        <p:txBody>
          <a:bodyPr/>
          <a:lstStyle/>
          <a:p>
            <a:r>
              <a:rPr lang="cs-CZ" dirty="0" smtClean="0"/>
              <a:t>Metody genetiky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580" y="1834180"/>
            <a:ext cx="8076702" cy="4807130"/>
          </a:xfrm>
        </p:spPr>
        <p:txBody>
          <a:bodyPr/>
          <a:lstStyle/>
          <a:p>
            <a:r>
              <a:rPr lang="cs-CZ" dirty="0" smtClean="0"/>
              <a:t>Individuální výzkum – sledování fenotypového projevu biochemickými metodami (přítomnost enzymů, jejich aktivita, </a:t>
            </a:r>
            <a:r>
              <a:rPr lang="cs-CZ" dirty="0" err="1" smtClean="0"/>
              <a:t>karyotyp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Gemelilogie</a:t>
            </a:r>
            <a:r>
              <a:rPr lang="cs-CZ" dirty="0" smtClean="0"/>
              <a:t> – studium dvojčat</a:t>
            </a:r>
          </a:p>
          <a:p>
            <a:r>
              <a:rPr lang="cs-CZ" dirty="0" smtClean="0"/>
              <a:t>Genealogie – studium rodokmenů</a:t>
            </a:r>
          </a:p>
          <a:p>
            <a:r>
              <a:rPr lang="cs-CZ" dirty="0" smtClean="0"/>
              <a:t>Populační výzkum</a:t>
            </a:r>
          </a:p>
          <a:p>
            <a:r>
              <a:rPr lang="cs-CZ" dirty="0" smtClean="0"/>
              <a:t>Molekulárně biologický výzkum</a:t>
            </a:r>
          </a:p>
          <a:p>
            <a:r>
              <a:rPr lang="cs-CZ" dirty="0" smtClean="0"/>
              <a:t>Cytogenetický výzkum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7535" y="2915023"/>
            <a:ext cx="5914465" cy="39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15551" y="4921624"/>
            <a:ext cx="2923631" cy="19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76750" y="0"/>
            <a:ext cx="3715250" cy="28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5381" y="582706"/>
            <a:ext cx="8596668" cy="1320800"/>
          </a:xfrm>
        </p:spPr>
        <p:txBody>
          <a:bodyPr/>
          <a:lstStyle/>
          <a:p>
            <a:r>
              <a:rPr lang="cs-CZ" dirty="0" err="1" smtClean="0"/>
              <a:t>Gemelilogie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463040"/>
            <a:ext cx="7486953" cy="508145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Studium dvojčat</a:t>
            </a:r>
          </a:p>
          <a:p>
            <a:r>
              <a:rPr lang="cs-CZ" dirty="0" err="1" smtClean="0"/>
              <a:t>Monozygotická</a:t>
            </a:r>
            <a:r>
              <a:rPr lang="cs-CZ" dirty="0" smtClean="0"/>
              <a:t> a </a:t>
            </a:r>
            <a:r>
              <a:rPr lang="cs-CZ" dirty="0" err="1" smtClean="0"/>
              <a:t>dizygotická</a:t>
            </a:r>
            <a:r>
              <a:rPr lang="cs-CZ" dirty="0" smtClean="0"/>
              <a:t> dvojčata </a:t>
            </a:r>
          </a:p>
          <a:p>
            <a:r>
              <a:rPr lang="cs-CZ" dirty="0" err="1" smtClean="0"/>
              <a:t>Monozygotická</a:t>
            </a:r>
            <a:r>
              <a:rPr lang="cs-CZ" dirty="0" smtClean="0"/>
              <a:t> mají stejný genotyp, výskyt stabilně 0,3 % </a:t>
            </a:r>
          </a:p>
          <a:p>
            <a:endParaRPr lang="cs-CZ" dirty="0" smtClean="0"/>
          </a:p>
          <a:p>
            <a:r>
              <a:rPr lang="cs-CZ" dirty="0" smtClean="0"/>
              <a:t>Základem je porovnání konkordance (shody) a diskordance (neshody) stejných znaků u dvojice jednovaječných a dvojice dvojvaječných dvojčat </a:t>
            </a:r>
            <a:r>
              <a:rPr lang="cs-CZ" dirty="0" smtClean="0">
                <a:sym typeface="Wingdings" pitchFamily="2" charset="2"/>
              </a:rPr>
              <a:t> pokud u jednovaječných častější </a:t>
            </a:r>
            <a:r>
              <a:rPr lang="cs-CZ" dirty="0" smtClean="0">
                <a:sym typeface="Wingdings" pitchFamily="2" charset="2"/>
              </a:rPr>
              <a:t>shoda, </a:t>
            </a:r>
            <a:r>
              <a:rPr lang="cs-CZ" dirty="0" smtClean="0">
                <a:sym typeface="Wingdings" pitchFamily="2" charset="2"/>
              </a:rPr>
              <a:t>jedná se o znak geneticky podmíněný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Pokud je např. choroba způsobena vlivy prostředí bude shoda častější u obou dvojic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Heritabilita</a:t>
            </a:r>
            <a:r>
              <a:rPr lang="cs-CZ" dirty="0" smtClean="0"/>
              <a:t> lidských znaků je dána podílem genetické  složky variability na celkové variabilitě znaku.</a:t>
            </a:r>
          </a:p>
          <a:p>
            <a:r>
              <a:rPr lang="cs-CZ" dirty="0" smtClean="0"/>
              <a:t>Znak </a:t>
            </a:r>
            <a:r>
              <a:rPr lang="cs-CZ" dirty="0" smtClean="0"/>
              <a:t>zcela </a:t>
            </a:r>
            <a:r>
              <a:rPr lang="cs-CZ" dirty="0" smtClean="0"/>
              <a:t>dědičný, který je nezávislý na prostředí má hodnotu H = 1</a:t>
            </a:r>
          </a:p>
          <a:p>
            <a:pPr>
              <a:buNone/>
            </a:pPr>
            <a:r>
              <a:rPr lang="cs-CZ" dirty="0" smtClean="0"/>
              <a:t>          - např. </a:t>
            </a:r>
            <a:r>
              <a:rPr lang="cs-CZ" dirty="0" err="1" smtClean="0"/>
              <a:t>dědivost</a:t>
            </a:r>
            <a:r>
              <a:rPr lang="cs-CZ" dirty="0" smtClean="0"/>
              <a:t> krevních skupin  H = 1</a:t>
            </a:r>
          </a:p>
          <a:p>
            <a:pPr>
              <a:buNone/>
            </a:pPr>
            <a:r>
              <a:rPr lang="cs-CZ" dirty="0" smtClean="0"/>
              <a:t>           - </a:t>
            </a:r>
            <a:r>
              <a:rPr lang="cs-CZ" dirty="0" err="1" smtClean="0"/>
              <a:t>dědivost</a:t>
            </a:r>
            <a:r>
              <a:rPr lang="cs-CZ" dirty="0" smtClean="0"/>
              <a:t> diabetes </a:t>
            </a:r>
            <a:r>
              <a:rPr lang="cs-CZ" dirty="0" err="1" smtClean="0"/>
              <a:t>mellitus</a:t>
            </a:r>
            <a:r>
              <a:rPr lang="cs-CZ" dirty="0" smtClean="0"/>
              <a:t> II: H= 0,75</a:t>
            </a:r>
          </a:p>
          <a:p>
            <a:pPr>
              <a:buNone/>
            </a:pPr>
            <a:r>
              <a:rPr lang="cs-CZ" dirty="0" smtClean="0"/>
              <a:t>           - </a:t>
            </a:r>
            <a:r>
              <a:rPr lang="cs-CZ" dirty="0" err="1" smtClean="0"/>
              <a:t>dědivost</a:t>
            </a:r>
            <a:r>
              <a:rPr lang="cs-CZ" dirty="0" smtClean="0"/>
              <a:t> diabetes </a:t>
            </a:r>
            <a:r>
              <a:rPr lang="cs-CZ" dirty="0" err="1" smtClean="0"/>
              <a:t>mellitus</a:t>
            </a:r>
            <a:r>
              <a:rPr lang="cs-CZ" dirty="0" smtClean="0"/>
              <a:t> I: H = 0,44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Gaussova</a:t>
            </a:r>
            <a:r>
              <a:rPr lang="cs-CZ" dirty="0" smtClean="0"/>
              <a:t> křivka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847" y="0"/>
            <a:ext cx="4119154" cy="274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4414" y="2720792"/>
            <a:ext cx="4087586" cy="272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75623" y="4786312"/>
            <a:ext cx="321192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3334" y="582706"/>
            <a:ext cx="8596668" cy="1320800"/>
          </a:xfrm>
        </p:spPr>
        <p:txBody>
          <a:bodyPr/>
          <a:lstStyle/>
          <a:p>
            <a:r>
              <a:rPr lang="cs-CZ" dirty="0" smtClean="0"/>
              <a:t>Genealogie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920239"/>
            <a:ext cx="5684278" cy="4650377"/>
          </a:xfrm>
        </p:spPr>
        <p:txBody>
          <a:bodyPr>
            <a:normAutofit/>
          </a:bodyPr>
          <a:lstStyle/>
          <a:p>
            <a:r>
              <a:rPr lang="cs-CZ" dirty="0" smtClean="0"/>
              <a:t>Studium rodokmenů, které vyjadřují široké příbuzenské vztahy</a:t>
            </a:r>
          </a:p>
          <a:p>
            <a:r>
              <a:rPr lang="cs-CZ" dirty="0" smtClean="0"/>
              <a:t>Zkoumají se vztahy tzv. probanda – konkrétní jedinec nesoucí určitý znak (např. chorobu)</a:t>
            </a:r>
          </a:p>
          <a:p>
            <a:r>
              <a:rPr lang="cs-CZ" dirty="0" smtClean="0"/>
              <a:t>Genealogické značky, ze kterých se sestavují genealogická schémata</a:t>
            </a:r>
          </a:p>
          <a:p>
            <a:endParaRPr lang="cs-CZ" dirty="0" smtClean="0"/>
          </a:p>
          <a:p>
            <a:r>
              <a:rPr lang="cs-CZ" dirty="0" smtClean="0"/>
              <a:t>Jednotlivé generace se zapisují v řádku a ty se číslují římskými číslicemi</a:t>
            </a:r>
          </a:p>
          <a:p>
            <a:r>
              <a:rPr lang="cs-CZ" dirty="0" smtClean="0"/>
              <a:t>V každé generaci jsou jednotliví příslušníci číslováni zleva doprava arabskými číslicemi</a:t>
            </a:r>
          </a:p>
          <a:p>
            <a:r>
              <a:rPr lang="cs-CZ" dirty="0" smtClean="0"/>
              <a:t>Cílem je zjistit, zda je sledovaný znak dědičný, případně jak se dědí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2538" y="0"/>
            <a:ext cx="5499462" cy="68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3334" y="582706"/>
            <a:ext cx="8596668" cy="1320800"/>
          </a:xfrm>
        </p:spPr>
        <p:txBody>
          <a:bodyPr/>
          <a:lstStyle/>
          <a:p>
            <a:r>
              <a:rPr lang="cs-CZ" dirty="0" smtClean="0"/>
              <a:t>Genealogie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7040" y="0"/>
            <a:ext cx="5684960" cy="39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680" y="2377439"/>
            <a:ext cx="5394744" cy="26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3800475"/>
            <a:ext cx="61436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7498" y="582706"/>
            <a:ext cx="8596668" cy="1320800"/>
          </a:xfrm>
        </p:spPr>
        <p:txBody>
          <a:bodyPr/>
          <a:lstStyle/>
          <a:p>
            <a:r>
              <a:rPr lang="cs-CZ" dirty="0" smtClean="0"/>
              <a:t>Populační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4272" y="1585823"/>
            <a:ext cx="6546426" cy="4161834"/>
          </a:xfrm>
        </p:spPr>
        <p:txBody>
          <a:bodyPr>
            <a:normAutofit/>
          </a:bodyPr>
          <a:lstStyle/>
          <a:p>
            <a:r>
              <a:rPr lang="cs-CZ" dirty="0" smtClean="0"/>
              <a:t>Poskytuje údaje o šíření a frekvenci některých alel (většinou recesivní a nebezpečné)</a:t>
            </a:r>
          </a:p>
          <a:p>
            <a:r>
              <a:rPr lang="cs-CZ" dirty="0" err="1" smtClean="0"/>
              <a:t>Hardy</a:t>
            </a:r>
            <a:r>
              <a:rPr lang="cs-CZ" dirty="0" smtClean="0"/>
              <a:t>-</a:t>
            </a:r>
            <a:r>
              <a:rPr lang="cs-CZ" dirty="0" err="1" smtClean="0"/>
              <a:t>Weinbergův</a:t>
            </a:r>
            <a:r>
              <a:rPr lang="cs-CZ" dirty="0" smtClean="0"/>
              <a:t> </a:t>
            </a:r>
            <a:r>
              <a:rPr lang="cs-CZ" dirty="0" smtClean="0"/>
              <a:t>zákon - </a:t>
            </a:r>
            <a:r>
              <a:rPr lang="cs-CZ" dirty="0" smtClean="0"/>
              <a:t>i když lidská populace nesplňuje podmínky (je alogamická, výběr partnera), používají se korekční faktory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1876" y="3473798"/>
            <a:ext cx="5021988" cy="3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3875" y="3252652"/>
            <a:ext cx="4598125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95243" y="195943"/>
            <a:ext cx="4696757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6686" y="609600"/>
            <a:ext cx="8596668" cy="1320800"/>
          </a:xfrm>
        </p:spPr>
        <p:txBody>
          <a:bodyPr/>
          <a:lstStyle/>
          <a:p>
            <a:r>
              <a:rPr lang="cs-CZ" dirty="0" smtClean="0"/>
              <a:t>Molekulárně biologický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06731"/>
            <a:ext cx="6768495" cy="4434631"/>
          </a:xfrm>
        </p:spPr>
        <p:txBody>
          <a:bodyPr>
            <a:normAutofit/>
          </a:bodyPr>
          <a:lstStyle/>
          <a:p>
            <a:r>
              <a:rPr lang="cs-CZ" dirty="0" smtClean="0"/>
              <a:t>Výzkum DNA</a:t>
            </a:r>
          </a:p>
          <a:p>
            <a:r>
              <a:rPr lang="cs-CZ" dirty="0" smtClean="0"/>
              <a:t>Zdrojem bývají jádra lymfocytů (bílé krvinky) z krve</a:t>
            </a:r>
          </a:p>
          <a:p>
            <a:r>
              <a:rPr lang="cs-CZ" dirty="0" smtClean="0"/>
              <a:t>Genové sondy – úseky řetězce DNA, které se </a:t>
            </a:r>
            <a:r>
              <a:rPr lang="cs-CZ" dirty="0" err="1" smtClean="0"/>
              <a:t>hybridizují</a:t>
            </a:r>
            <a:r>
              <a:rPr lang="cs-CZ" dirty="0" smtClean="0"/>
              <a:t> (párují) s úsekem mutovaného genu, který podmiňuje genetickou chorobu</a:t>
            </a:r>
          </a:p>
          <a:p>
            <a:r>
              <a:rPr lang="cs-CZ" dirty="0" smtClean="0"/>
              <a:t>Takto se dají zjistit i </a:t>
            </a:r>
            <a:r>
              <a:rPr lang="cs-CZ" dirty="0" err="1" smtClean="0"/>
              <a:t>heterozygoti</a:t>
            </a:r>
            <a:r>
              <a:rPr lang="cs-CZ" dirty="0" smtClean="0"/>
              <a:t>, u kterých se mutovaná alela neprojevuje</a:t>
            </a:r>
          </a:p>
          <a:p>
            <a:r>
              <a:rPr lang="cs-CZ" dirty="0" smtClean="0"/>
              <a:t>Cytogenetický výzkum – lidský </a:t>
            </a:r>
            <a:r>
              <a:rPr lang="cs-CZ" dirty="0" err="1" smtClean="0"/>
              <a:t>karyotyp</a:t>
            </a:r>
            <a:r>
              <a:rPr lang="cs-CZ" dirty="0" smtClean="0"/>
              <a:t> má 46 chromozomů ty rozdělujeme na 7 skupin (A – G)</a:t>
            </a:r>
          </a:p>
          <a:p>
            <a:endParaRPr lang="cs-CZ" dirty="0" smtClean="0"/>
          </a:p>
          <a:p>
            <a:r>
              <a:rPr lang="cs-CZ" dirty="0" smtClean="0"/>
              <a:t>Důležitý i při onkologických onemocnění a identifikaci typu nádorů a určení účinné léčby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18965" y="0"/>
            <a:ext cx="3073035" cy="20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15646" y="2212875"/>
            <a:ext cx="4576354" cy="220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77125" y="4600575"/>
            <a:ext cx="47148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28800"/>
            <a:ext cx="4952757" cy="4728753"/>
          </a:xfrm>
        </p:spPr>
        <p:txBody>
          <a:bodyPr>
            <a:normAutofit/>
          </a:bodyPr>
          <a:lstStyle/>
          <a:p>
            <a:r>
              <a:rPr lang="cs-CZ" dirty="0" smtClean="0"/>
              <a:t>Cytogenetický výzkum – lidský </a:t>
            </a:r>
            <a:r>
              <a:rPr lang="cs-CZ" dirty="0" err="1" smtClean="0"/>
              <a:t>karyotyp</a:t>
            </a:r>
            <a:r>
              <a:rPr lang="cs-CZ" dirty="0" smtClean="0"/>
              <a:t> má 46 chromozomů ty rozdělujeme na 7 skupin (A – G)</a:t>
            </a:r>
          </a:p>
          <a:p>
            <a:r>
              <a:rPr lang="cs-CZ" dirty="0" smtClean="0"/>
              <a:t>Chromozomy se rozdělují podle velikosti a umístění centromery</a:t>
            </a:r>
          </a:p>
          <a:p>
            <a:r>
              <a:rPr lang="cs-CZ" dirty="0" err="1" smtClean="0"/>
              <a:t>Idiogram</a:t>
            </a:r>
            <a:r>
              <a:rPr lang="cs-CZ" dirty="0" smtClean="0"/>
              <a:t> – záznam uspořádání </a:t>
            </a:r>
            <a:r>
              <a:rPr lang="cs-CZ" dirty="0" err="1" smtClean="0"/>
              <a:t>karyotypu</a:t>
            </a:r>
            <a:r>
              <a:rPr lang="cs-CZ" dirty="0" smtClean="0"/>
              <a:t> konkrétního člověka</a:t>
            </a:r>
          </a:p>
          <a:p>
            <a:endParaRPr lang="cs-CZ" dirty="0" smtClean="0"/>
          </a:p>
          <a:p>
            <a:r>
              <a:rPr lang="cs-CZ" dirty="0" err="1" smtClean="0"/>
              <a:t>Pruhovací</a:t>
            </a:r>
            <a:r>
              <a:rPr lang="cs-CZ" dirty="0" smtClean="0"/>
              <a:t> techniky – založeny na specifickém barvení chromozomů</a:t>
            </a:r>
          </a:p>
          <a:p>
            <a:r>
              <a:rPr lang="cs-CZ" dirty="0" smtClean="0"/>
              <a:t>Porovnáním pruhování zkoumaného </a:t>
            </a:r>
            <a:r>
              <a:rPr lang="cs-CZ" dirty="0" err="1" smtClean="0"/>
              <a:t>karyotypu</a:t>
            </a:r>
            <a:r>
              <a:rPr lang="cs-CZ" dirty="0" smtClean="0"/>
              <a:t> s normálním můžeme odhalit i drobné chromozomové změny - aberace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4768" y="609600"/>
            <a:ext cx="8596668" cy="1320800"/>
          </a:xfrm>
        </p:spPr>
        <p:txBody>
          <a:bodyPr/>
          <a:lstStyle/>
          <a:p>
            <a:r>
              <a:rPr lang="cs-CZ" dirty="0" smtClean="0"/>
              <a:t>Cytogenetický výzkum</a:t>
            </a:r>
            <a:endParaRPr lang="cs-CZ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08581" y="1466736"/>
            <a:ext cx="5583419" cy="475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7493</TotalTime>
  <Words>751</Words>
  <Application>Microsoft Office PowerPoint</Application>
  <PresentationFormat>Vlastní</PresentationFormat>
  <Paragraphs>123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Fazeta</vt:lpstr>
      <vt:lpstr>Snímek 1</vt:lpstr>
      <vt:lpstr>Genetika člověka</vt:lpstr>
      <vt:lpstr>Metody genetiky člověka</vt:lpstr>
      <vt:lpstr>Gemelilogie</vt:lpstr>
      <vt:lpstr>Genealogie</vt:lpstr>
      <vt:lpstr>Genealogie</vt:lpstr>
      <vt:lpstr>Populační výzkum</vt:lpstr>
      <vt:lpstr>Molekulárně biologický výzkum</vt:lpstr>
      <vt:lpstr>Cytogenetický výzkum</vt:lpstr>
      <vt:lpstr>Snímek 10</vt:lpstr>
      <vt:lpstr>Genetické poradny</vt:lpstr>
      <vt:lpstr>Eugenika</vt:lpstr>
      <vt:lpstr>Snímek 13</vt:lpstr>
      <vt:lpstr>Lebensborn</vt:lpstr>
      <vt:lpstr>Lebensborn</vt:lpstr>
      <vt:lpstr>Zdroje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buněčné biologie</dc:title>
  <dc:creator>Zdena</dc:creator>
  <cp:lastModifiedBy>Pocitac</cp:lastModifiedBy>
  <cp:revision>93</cp:revision>
  <dcterms:created xsi:type="dcterms:W3CDTF">2022-11-16T09:46:08Z</dcterms:created>
  <dcterms:modified xsi:type="dcterms:W3CDTF">2023-05-18T13:49:40Z</dcterms:modified>
</cp:coreProperties>
</file>