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0" r:id="rId1"/>
  </p:sldMasterIdLst>
  <p:notesMasterIdLst>
    <p:notesMasterId r:id="rId26"/>
  </p:notesMasterIdLst>
  <p:sldIdLst>
    <p:sldId id="266" r:id="rId2"/>
    <p:sldId id="267" r:id="rId3"/>
    <p:sldId id="295" r:id="rId4"/>
    <p:sldId id="299" r:id="rId5"/>
    <p:sldId id="278" r:id="rId6"/>
    <p:sldId id="288" r:id="rId7"/>
    <p:sldId id="287" r:id="rId8"/>
    <p:sldId id="279" r:id="rId9"/>
    <p:sldId id="280" r:id="rId10"/>
    <p:sldId id="281" r:id="rId11"/>
    <p:sldId id="282" r:id="rId12"/>
    <p:sldId id="289" r:id="rId13"/>
    <p:sldId id="290" r:id="rId14"/>
    <p:sldId id="286" r:id="rId15"/>
    <p:sldId id="283" r:id="rId16"/>
    <p:sldId id="291" r:id="rId17"/>
    <p:sldId id="284" r:id="rId18"/>
    <p:sldId id="292" r:id="rId19"/>
    <p:sldId id="293" r:id="rId20"/>
    <p:sldId id="285" r:id="rId21"/>
    <p:sldId id="300" r:id="rId22"/>
    <p:sldId id="296" r:id="rId23"/>
    <p:sldId id="301" r:id="rId24"/>
    <p:sldId id="298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452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9CFE7-ED04-4593-9CEF-75F3F0961905}" type="datetimeFigureOut">
              <a:rPr lang="cs-CZ" smtClean="0"/>
              <a:pPr/>
              <a:t>09.12.2022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48AC9A-A946-4915-A887-B63554FBF409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90395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12497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1124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03786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42852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99021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73861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0348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98497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48959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80629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68747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18439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91375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58763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1172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4172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upload.wikimedia.org/wikipedia/commons/thumb/1/1a/Endocytosis_types.svg/512px-Endocytosis_types.svg.png" TargetMode="External"/><Relationship Id="rId13" Type="http://schemas.openxmlformats.org/officeDocument/2006/relationships/hyperlink" Target="https://www.wikiskripta.eu/images/thumb/5/53/Osm%C3%B3za.png/800px-Osm%C3%B3za.png" TargetMode="External"/><Relationship Id="rId18" Type="http://schemas.openxmlformats.org/officeDocument/2006/relationships/hyperlink" Target="https://biologyreader.com/wp-content/uploads/2021/08/Metabolism.jpg" TargetMode="External"/><Relationship Id="rId26" Type="http://schemas.openxmlformats.org/officeDocument/2006/relationships/hyperlink" Target="https://vydavatelstvi-old.vscht.cz/knihy/uid_es-002_v1/figures/chloroplast.01.jpg" TargetMode="External"/><Relationship Id="rId39" Type="http://schemas.openxmlformats.org/officeDocument/2006/relationships/hyperlink" Target="https://vesmir.cz/images/gallery/archiv/2000/8/cytoskelet-dynamicka-sit/2000_438_06.jpg" TargetMode="External"/><Relationship Id="rId3" Type="http://schemas.openxmlformats.org/officeDocument/2006/relationships/hyperlink" Target="https://www.solarschools.net/build/img/learn/energy/conversion/energy-conversion-diagram_400_resize_q95.jpg" TargetMode="External"/><Relationship Id="rId21" Type="http://schemas.openxmlformats.org/officeDocument/2006/relationships/hyperlink" Target="https://encrypted-tbn0.gstatic.com/images?q=tbn:ANd9GcQHfeY0JL2Mg-MoJ4oFOCxMRexYrbjlaUUV6mPZ8RPO3BpfrBxNFT_CrhfVCkEwoC-IVwY&amp;usqp=CAU" TargetMode="External"/><Relationship Id="rId34" Type="http://schemas.openxmlformats.org/officeDocument/2006/relationships/hyperlink" Target="https://o.quizlet.com/Gz-5FOrcdYEqazOaTqfBog_b.jpg" TargetMode="External"/><Relationship Id="rId42" Type="http://schemas.openxmlformats.org/officeDocument/2006/relationships/hyperlink" Target="https://www.osel.cz/_popisky/123_/s_1230496523.jpg" TargetMode="External"/><Relationship Id="rId7" Type="http://schemas.openxmlformats.org/officeDocument/2006/relationships/hyperlink" Target="https://upload.wikimedia.org/wikipedia/commons/thumb/e/e6/Phagocytosis2.png/300px-Phagocytosis2.png" TargetMode="External"/><Relationship Id="rId12" Type="http://schemas.openxmlformats.org/officeDocument/2006/relationships/hyperlink" Target="https://eluc.ikap.cz/uploads/images/22465/content_osmoticke_jevy_v_bunce_Milan2.jpg" TargetMode="External"/><Relationship Id="rId17" Type="http://schemas.openxmlformats.org/officeDocument/2006/relationships/hyperlink" Target="https://d3f6gjnauy613m.cloudfront.net/system/production/videos/002/621/23ccd95f45f3bd423098811ca8ffc1c4489ec3b1/poster_Katabolismus_Thumbnail.png?1632744485" TargetMode="External"/><Relationship Id="rId25" Type="http://schemas.openxmlformats.org/officeDocument/2006/relationships/hyperlink" Target="https://commons.wikimedia.org/w/index.php?curid=6602399" TargetMode="External"/><Relationship Id="rId33" Type="http://schemas.openxmlformats.org/officeDocument/2006/relationships/hyperlink" Target="https://thumbs.dreamstime.com/z/cellular-respiration-set-metabolic-reactions-processes-take-place-cells-organisms-to-convert-108051802.jpg" TargetMode="External"/><Relationship Id="rId38" Type="http://schemas.openxmlformats.org/officeDocument/2006/relationships/hyperlink" Target="http://ktl.lf2.cuni.cz/text/komunikace/image15.gif" TargetMode="External"/><Relationship Id="rId2" Type="http://schemas.openxmlformats.org/officeDocument/2006/relationships/hyperlink" Target="https://1gr.cz/fotky/idnes/08/103/gal/MBB20f40a_42_15325106.jpg" TargetMode="External"/><Relationship Id="rId16" Type="http://schemas.openxmlformats.org/officeDocument/2006/relationships/hyperlink" Target="https://www.thoughtco.com/thmb/DZ5UgISsaeytfxaVrFQtgHLJ4iU=/1500x0/filters:no_upscale():max_bytes(150000):strip_icc()/exocytosis-582df6965f9b58d5b183203f.jpg" TargetMode="External"/><Relationship Id="rId20" Type="http://schemas.openxmlformats.org/officeDocument/2006/relationships/hyperlink" Target="https://www.nature.com/scitable/content/ne0000/ne0000/ne0000/ne0000/14747828/U1CP3-4_ATPstructure_revised.jpg" TargetMode="External"/><Relationship Id="rId29" Type="http://schemas.openxmlformats.org/officeDocument/2006/relationships/hyperlink" Target="https://vesmir.cz/images/gallery/archiv/2015/4/temno/page/2015_196_01.gif" TargetMode="External"/><Relationship Id="rId41" Type="http://schemas.openxmlformats.org/officeDocument/2006/relationships/hyperlink" Target="https://vesmir.cz/images/gallery/archiv/2000/8/cytoskelet-dynamicka-sit/2000_438_1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dn.britannica.com/78/22478-050-9C6D84EE/cells-process-matter-phagocytosis-food-particle-cell.jpg" TargetMode="External"/><Relationship Id="rId11" Type="http://schemas.openxmlformats.org/officeDocument/2006/relationships/hyperlink" Target="https://upload.wikimedia.org/wikipedia/commons/thumb/1/1a/Endocytosis_types.svg/1200px-Endocytosis_types.svg.png" TargetMode="External"/><Relationship Id="rId24" Type="http://schemas.openxmlformats.org/officeDocument/2006/relationships/hyperlink" Target="https://leporelo.info/pics/pic/apoenzym.jpg" TargetMode="External"/><Relationship Id="rId32" Type="http://schemas.openxmlformats.org/officeDocument/2006/relationships/hyperlink" Target="https://www.estav.cz/img/_/8715/teplota.jpeg" TargetMode="External"/><Relationship Id="rId37" Type="http://schemas.openxmlformats.org/officeDocument/2006/relationships/hyperlink" Target="https://vydavatelstvi-old.vscht.cz/knihy/uid_es-002_v1/figures/teorie_chemiosmoticka.01.jpgw=1000&amp;fit=clip" TargetMode="External"/><Relationship Id="rId40" Type="http://schemas.openxmlformats.org/officeDocument/2006/relationships/hyperlink" Target="https://vesmir.cz/images/gallery/archiv/2000/8/cytoskelet-dynamicka-sit/2000_438_10.jpg" TargetMode="External"/><Relationship Id="rId45" Type="http://schemas.openxmlformats.org/officeDocument/2006/relationships/image" Target="../media/image4.png"/><Relationship Id="rId5" Type="http://schemas.openxmlformats.org/officeDocument/2006/relationships/hyperlink" Target="https://blog.cellsignal.com/hs-fs/hubfs/blog/2016/2016_03_JC_Autophagy/2016-03-Blog-Starving-Text_1.jpg?width=560&amp;height=246&amp;name=2016-03-Blog-Starving-Text_1.jpg" TargetMode="External"/><Relationship Id="rId15" Type="http://schemas.openxmlformats.org/officeDocument/2006/relationships/hyperlink" Target="https://upload.wikimedia.org/wikipedia/commons/6/6b/Blausen_0394_Facilitated_Diffusion.png" TargetMode="External"/><Relationship Id="rId23" Type="http://schemas.openxmlformats.org/officeDocument/2006/relationships/hyperlink" Target="https://cdn1.byjus.com/wp-content/uploads/2018/07/The-chemistry-Behind-Enzyme-Catalysis-700x345.png" TargetMode="External"/><Relationship Id="rId28" Type="http://schemas.openxmlformats.org/officeDocument/2006/relationships/hyperlink" Target="https://www.cez.cz/edee/content/microsites/solarni/obr/f2-1.gif" TargetMode="External"/><Relationship Id="rId36" Type="http://schemas.openxmlformats.org/officeDocument/2006/relationships/hyperlink" Target="https://www.wikiskripta.eu/index.php?curid=29838" TargetMode="External"/><Relationship Id="rId10" Type="http://schemas.openxmlformats.org/officeDocument/2006/relationships/hyperlink" Target="https://www.sszdra-karvina.cz/bunka/bi/04tra/obr/transporty.jpg" TargetMode="External"/><Relationship Id="rId19" Type="http://schemas.openxmlformats.org/officeDocument/2006/relationships/hyperlink" Target="https://mdlpl.ro/wp-content/uploads/2020/07/arnold.jpg" TargetMode="External"/><Relationship Id="rId31" Type="http://schemas.openxmlformats.org/officeDocument/2006/relationships/hyperlink" Target="https://www.encyclopedie-environnement.org/app/uploads/2020/02/photosynthese_couv.jpg" TargetMode="External"/><Relationship Id="rId44" Type="http://schemas.openxmlformats.org/officeDocument/2006/relationships/hyperlink" Target="http://www.studiumbiochemie.cz/materialy/zakladni_kapitoly/BPLO/cytoskelet.jpg" TargetMode="External"/><Relationship Id="rId4" Type="http://schemas.openxmlformats.org/officeDocument/2006/relationships/hyperlink" Target="https://w7.pngwing.com/pngs/490/209/png-transparent-autophagy-eating-cell-fasting-health-greater-than-food-leaf-text.png" TargetMode="External"/><Relationship Id="rId9" Type="http://schemas.openxmlformats.org/officeDocument/2006/relationships/hyperlink" Target="https://upload.wikimedia.org/wikipedia/commons/thumb/c/cc/Scheme_simple_diffusion_in_cell_membrane-en.svg/330px-Scheme_simple_diffusion_in_cell_membrane-en.svg.png" TargetMode="External"/><Relationship Id="rId14" Type="http://schemas.openxmlformats.org/officeDocument/2006/relationships/hyperlink" Target="https://biologyreader.com/wp-content/uploads/2022/07/diffusion.jpg" TargetMode="External"/><Relationship Id="rId22" Type="http://schemas.openxmlformats.org/officeDocument/2006/relationships/hyperlink" Target="https://www.kulturistika.com/storage/ceb44f2c-travici-enzymy-2.jpg" TargetMode="External"/><Relationship Id="rId27" Type="http://schemas.openxmlformats.org/officeDocument/2006/relationships/hyperlink" Target="https://upload.wikimedia.org/wikipedia/commons/thumb/f/f7/Plant_cell_structure_cs.svg/450px-Plant_cell_structure_cs.svg.png" TargetMode="External"/><Relationship Id="rId30" Type="http://schemas.openxmlformats.org/officeDocument/2006/relationships/hyperlink" Target="https://i.ytimg.com/vi/xmfhKbmQhq0/maxresdefault.jpg" TargetMode="External"/><Relationship Id="rId35" Type="http://schemas.openxmlformats.org/officeDocument/2006/relationships/hyperlink" Target="https://upload.wikimedia.org/wikipedia/commons/thumb/9/99/Citric_acid_cycle_with_aconitate_2_cs.svg/1200px-Citric_acid_cycle_with_aconitate_2_cs.svg.png" TargetMode="External"/><Relationship Id="rId43" Type="http://schemas.openxmlformats.org/officeDocument/2006/relationships/hyperlink" Target="http://www.studiumbiochemie.cz/materialy/zakladni_kapitoly/BPLO/bunka_clip_image002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733" t="15038" r="106" b="-384"/>
          <a:stretch/>
        </p:blipFill>
        <p:spPr>
          <a:xfrm>
            <a:off x="-133350" y="-31749"/>
            <a:ext cx="12382662" cy="6974810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-59816" y="-35591"/>
            <a:ext cx="12309128" cy="6978652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t="15463" r="84758"/>
          <a:stretch/>
        </p:blipFill>
        <p:spPr>
          <a:xfrm>
            <a:off x="4183524" y="1153307"/>
            <a:ext cx="3395554" cy="368059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504495" y="959961"/>
            <a:ext cx="31830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spc="-1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BIOLOGIE</a:t>
            </a:r>
            <a:endParaRPr lang="cs-CZ" sz="2000" dirty="0"/>
          </a:p>
        </p:txBody>
      </p:sp>
      <p:sp>
        <p:nvSpPr>
          <p:cNvPr id="3" name="Obdélník 2"/>
          <p:cNvSpPr/>
          <p:nvPr/>
        </p:nvSpPr>
        <p:spPr>
          <a:xfrm>
            <a:off x="4117883" y="5789480"/>
            <a:ext cx="3570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RNDr. Kateřina Bažantová</a:t>
            </a:r>
            <a:endParaRPr lang="cs-CZ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68" t="40603" r="12330" b="33382"/>
          <a:stretch/>
        </p:blipFill>
        <p:spPr>
          <a:xfrm>
            <a:off x="314324" y="219075"/>
            <a:ext cx="1704975" cy="8524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5523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41265" y="465908"/>
            <a:ext cx="8596668" cy="1320800"/>
          </a:xfrm>
        </p:spPr>
        <p:txBody>
          <a:bodyPr/>
          <a:lstStyle/>
          <a:p>
            <a:r>
              <a:rPr lang="cs-CZ" dirty="0" smtClean="0"/>
              <a:t>Rozdělení organismů podle typu metabolismu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9322" y="2134464"/>
            <a:ext cx="6781558" cy="4932542"/>
          </a:xfrm>
        </p:spPr>
        <p:txBody>
          <a:bodyPr>
            <a:normAutofit/>
          </a:bodyPr>
          <a:lstStyle/>
          <a:p>
            <a:r>
              <a:rPr lang="cs-CZ" b="1" dirty="0" smtClean="0"/>
              <a:t>Autotrofní</a:t>
            </a:r>
            <a:r>
              <a:rPr lang="cs-CZ" dirty="0" smtClean="0"/>
              <a:t> - nejsou závislé </a:t>
            </a:r>
            <a:r>
              <a:rPr lang="cs-CZ" dirty="0" smtClean="0"/>
              <a:t>n</a:t>
            </a:r>
            <a:r>
              <a:rPr lang="cs-CZ" dirty="0" smtClean="0"/>
              <a:t>a jiných organismech, přijímají uhlík v anorganické formě</a:t>
            </a:r>
          </a:p>
          <a:p>
            <a:pPr>
              <a:buNone/>
            </a:pPr>
            <a:r>
              <a:rPr lang="cs-CZ" dirty="0" smtClean="0"/>
              <a:t>                 - FOTOAUTOTROFNÍ: k přeměně je potřeba světelná energie (rostliny)</a:t>
            </a:r>
          </a:p>
          <a:p>
            <a:pPr>
              <a:buNone/>
            </a:pPr>
            <a:r>
              <a:rPr lang="cs-CZ" dirty="0" smtClean="0"/>
              <a:t> </a:t>
            </a:r>
            <a:r>
              <a:rPr lang="cs-CZ" dirty="0" smtClean="0"/>
              <a:t>                - CHEMOAUTOTROFNÍ: E z oxidace jednoduchých anorganických látek (bakterie)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r>
              <a:rPr lang="cs-CZ" b="1" dirty="0" smtClean="0"/>
              <a:t>Heterotrofní</a:t>
            </a:r>
            <a:r>
              <a:rPr lang="cs-CZ" dirty="0" smtClean="0"/>
              <a:t> – organismy, které se živí jinými organismy, berou si energii i uhlík ze složitých organických molekul, ty rozkládají a využívají pro syntézu potřebných látek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525870" y="6231358"/>
            <a:ext cx="46661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smtClean="0"/>
              <a:t>Autor: </a:t>
            </a:r>
            <a:r>
              <a:rPr lang="cs-CZ" sz="800" dirty="0" err="1" smtClean="0"/>
              <a:t>Derivative</a:t>
            </a:r>
            <a:r>
              <a:rPr lang="cs-CZ" sz="800" dirty="0" smtClean="0"/>
              <a:t> by </a:t>
            </a:r>
            <a:r>
              <a:rPr lang="cs-CZ" sz="800" dirty="0" err="1" smtClean="0"/>
              <a:t>Mikael</a:t>
            </a:r>
            <a:r>
              <a:rPr lang="cs-CZ" sz="800" dirty="0" smtClean="0"/>
              <a:t> </a:t>
            </a:r>
            <a:r>
              <a:rPr lang="cs-CZ" sz="800" dirty="0" err="1" smtClean="0"/>
              <a:t>Häggström</a:t>
            </a:r>
            <a:r>
              <a:rPr lang="cs-CZ" sz="800" dirty="0" smtClean="0"/>
              <a:t>, </a:t>
            </a:r>
            <a:r>
              <a:rPr lang="cs-CZ" sz="800" dirty="0" err="1" smtClean="0"/>
              <a:t>using</a:t>
            </a:r>
            <a:r>
              <a:rPr lang="cs-CZ" sz="800" dirty="0" smtClean="0"/>
              <a:t> </a:t>
            </a:r>
            <a:r>
              <a:rPr lang="cs-CZ" sz="800" dirty="0" err="1" smtClean="0"/>
              <a:t>originals</a:t>
            </a:r>
            <a:r>
              <a:rPr lang="cs-CZ" sz="800" dirty="0" smtClean="0"/>
              <a:t> by </a:t>
            </a:r>
            <a:r>
              <a:rPr lang="cs-CZ" sz="800" dirty="0" err="1" smtClean="0"/>
              <a:t>Laghi</a:t>
            </a:r>
            <a:r>
              <a:rPr lang="cs-CZ" sz="800" dirty="0" smtClean="0"/>
              <a:t> l, </a:t>
            </a:r>
            <a:r>
              <a:rPr lang="cs-CZ" sz="800" dirty="0" err="1" smtClean="0"/>
              <a:t>BorgQueen</a:t>
            </a:r>
            <a:r>
              <a:rPr lang="cs-CZ" sz="800" dirty="0" smtClean="0"/>
              <a:t>, </a:t>
            </a:r>
            <a:r>
              <a:rPr lang="cs-CZ" sz="800" dirty="0" err="1" smtClean="0"/>
              <a:t>Benjah</a:t>
            </a:r>
            <a:r>
              <a:rPr lang="cs-CZ" sz="800" dirty="0" smtClean="0"/>
              <a:t>-bmm27, </a:t>
            </a:r>
            <a:r>
              <a:rPr lang="cs-CZ" sz="800" dirty="0" err="1" smtClean="0"/>
              <a:t>Rkitko</a:t>
            </a:r>
            <a:r>
              <a:rPr lang="cs-CZ" sz="800" dirty="0" smtClean="0"/>
              <a:t>, </a:t>
            </a:r>
            <a:r>
              <a:rPr lang="cs-CZ" sz="800" dirty="0" err="1" smtClean="0"/>
              <a:t>Bobisbob</a:t>
            </a:r>
            <a:r>
              <a:rPr lang="cs-CZ" sz="800" dirty="0" smtClean="0"/>
              <a:t>, </a:t>
            </a:r>
            <a:r>
              <a:rPr lang="cs-CZ" sz="800" dirty="0" err="1" smtClean="0"/>
              <a:t>Jacek</a:t>
            </a:r>
            <a:r>
              <a:rPr lang="cs-CZ" sz="800" dirty="0" smtClean="0"/>
              <a:t> FH, </a:t>
            </a:r>
            <a:r>
              <a:rPr lang="cs-CZ" sz="800" dirty="0" err="1" smtClean="0"/>
              <a:t>Laghi</a:t>
            </a:r>
            <a:r>
              <a:rPr lang="cs-CZ" sz="800" dirty="0" smtClean="0"/>
              <a:t> L </a:t>
            </a:r>
            <a:r>
              <a:rPr lang="cs-CZ" sz="800" dirty="0" err="1" smtClean="0"/>
              <a:t>and</a:t>
            </a:r>
            <a:r>
              <a:rPr lang="cs-CZ" sz="800" dirty="0" smtClean="0"/>
              <a:t> </a:t>
            </a:r>
            <a:r>
              <a:rPr lang="cs-CZ" sz="800" dirty="0" err="1" smtClean="0"/>
              <a:t>Jynto</a:t>
            </a:r>
            <a:r>
              <a:rPr lang="cs-CZ" sz="800" dirty="0" smtClean="0"/>
              <a:t> – </a:t>
            </a:r>
            <a:r>
              <a:rPr lang="cs-CZ" sz="800" dirty="0" err="1" smtClean="0"/>
              <a:t>Images</a:t>
            </a:r>
            <a:r>
              <a:rPr lang="cs-CZ" sz="800" dirty="0" smtClean="0"/>
              <a:t> </a:t>
            </a:r>
            <a:r>
              <a:rPr lang="cs-CZ" sz="800" dirty="0" err="1" smtClean="0"/>
              <a:t>used</a:t>
            </a:r>
            <a:r>
              <a:rPr lang="cs-CZ" sz="800" dirty="0" smtClean="0"/>
              <a:t>:</a:t>
            </a:r>
            <a:r>
              <a:rPr lang="cs-CZ" sz="800" dirty="0" err="1" smtClean="0"/>
              <a:t>GlucoseAnimalsCarbon</a:t>
            </a:r>
            <a:r>
              <a:rPr lang="cs-CZ" sz="800" dirty="0" smtClean="0"/>
              <a:t> </a:t>
            </a:r>
            <a:r>
              <a:rPr lang="cs-CZ" sz="800" dirty="0" err="1" smtClean="0"/>
              <a:t>dioxideGlucose</a:t>
            </a:r>
            <a:r>
              <a:rPr lang="cs-CZ" sz="800" dirty="0" smtClean="0"/>
              <a:t> (open </a:t>
            </a:r>
            <a:r>
              <a:rPr lang="cs-CZ" sz="800" dirty="0" err="1" smtClean="0"/>
              <a:t>form</a:t>
            </a:r>
            <a:r>
              <a:rPr lang="cs-CZ" sz="800" dirty="0" smtClean="0"/>
              <a:t>)</a:t>
            </a:r>
            <a:r>
              <a:rPr lang="cs-CZ" sz="800" dirty="0" err="1" smtClean="0"/>
              <a:t>OxygenPlantsFungiStarchWaterHumanFile</a:t>
            </a:r>
            <a:r>
              <a:rPr lang="cs-CZ" sz="800" dirty="0" smtClean="0"/>
              <a:t>:</a:t>
            </a:r>
            <a:r>
              <a:rPr lang="cs-CZ" sz="800" dirty="0" err="1" smtClean="0"/>
              <a:t>Upper</a:t>
            </a:r>
            <a:r>
              <a:rPr lang="cs-CZ" sz="800" dirty="0" smtClean="0"/>
              <a:t> body front.</a:t>
            </a:r>
            <a:r>
              <a:rPr lang="cs-CZ" sz="800" dirty="0" err="1" smtClean="0"/>
              <a:t>png</a:t>
            </a:r>
            <a:r>
              <a:rPr lang="cs-CZ" sz="800" dirty="0" smtClean="0"/>
              <a:t>, CC BY-SA 3.0, https://commons.wikimedia.org/w/index.php?curid=6602399</a:t>
            </a:r>
          </a:p>
          <a:p>
            <a:endParaRPr lang="cs-CZ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32788" y="1136499"/>
            <a:ext cx="4407599" cy="512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50272" y="544284"/>
            <a:ext cx="8596668" cy="1320800"/>
          </a:xfrm>
        </p:spPr>
        <p:txBody>
          <a:bodyPr/>
          <a:lstStyle/>
          <a:p>
            <a:r>
              <a:rPr lang="cs-CZ" dirty="0" smtClean="0"/>
              <a:t>Fotosyntéza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3" y="2050869"/>
            <a:ext cx="9616197" cy="4428308"/>
          </a:xfrm>
        </p:spPr>
        <p:txBody>
          <a:bodyPr>
            <a:normAutofit/>
          </a:bodyPr>
          <a:lstStyle/>
          <a:p>
            <a:r>
              <a:rPr lang="cs-CZ" dirty="0" smtClean="0"/>
              <a:t>Autotrofní typ výživy rostlin</a:t>
            </a:r>
          </a:p>
          <a:p>
            <a:r>
              <a:rPr lang="cs-CZ" dirty="0" smtClean="0"/>
              <a:t>Základní anabolický děj zabezpečující existenci života na Zemi</a:t>
            </a:r>
          </a:p>
          <a:p>
            <a:r>
              <a:rPr lang="cs-CZ" dirty="0" smtClean="0"/>
              <a:t>V chloroplastech – fotosyntetická barviva zachycující fotony (hlavním chlorofyl a, pomocné chlorofyly b, c, d, karotenoidy, </a:t>
            </a:r>
            <a:r>
              <a:rPr lang="cs-CZ" dirty="0" err="1" smtClean="0"/>
              <a:t>fykobiliny</a:t>
            </a:r>
            <a:r>
              <a:rPr lang="cs-CZ" dirty="0" smtClean="0"/>
              <a:t>)</a:t>
            </a:r>
          </a:p>
          <a:p>
            <a:pPr>
              <a:buNone/>
            </a:pPr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750423" y="1371600"/>
            <a:ext cx="7406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6 CO</a:t>
            </a:r>
            <a:r>
              <a:rPr lang="cs-CZ" sz="2000" baseline="-25000" dirty="0" smtClean="0"/>
              <a:t>2</a:t>
            </a:r>
            <a:r>
              <a:rPr lang="cs-CZ" sz="2000" dirty="0" smtClean="0"/>
              <a:t> + 12 H</a:t>
            </a:r>
            <a:r>
              <a:rPr lang="cs-CZ" sz="2000" baseline="-25000" dirty="0" smtClean="0"/>
              <a:t>2</a:t>
            </a:r>
            <a:r>
              <a:rPr lang="cs-CZ" sz="2000" dirty="0" smtClean="0"/>
              <a:t>O + světelná energie  </a:t>
            </a:r>
            <a:r>
              <a:rPr lang="cs-CZ" sz="2000" dirty="0" smtClean="0">
                <a:sym typeface="Wingdings" pitchFamily="2" charset="2"/>
              </a:rPr>
              <a:t>  C</a:t>
            </a:r>
            <a:r>
              <a:rPr lang="cs-CZ" sz="2000" baseline="-25000" dirty="0" smtClean="0">
                <a:sym typeface="Wingdings" pitchFamily="2" charset="2"/>
              </a:rPr>
              <a:t>6</a:t>
            </a:r>
            <a:r>
              <a:rPr lang="cs-CZ" sz="2000" dirty="0" smtClean="0">
                <a:sym typeface="Wingdings" pitchFamily="2" charset="2"/>
              </a:rPr>
              <a:t>H</a:t>
            </a:r>
            <a:r>
              <a:rPr lang="cs-CZ" sz="2000" baseline="-25000" dirty="0" smtClean="0">
                <a:sym typeface="Wingdings" pitchFamily="2" charset="2"/>
              </a:rPr>
              <a:t>12</a:t>
            </a:r>
            <a:r>
              <a:rPr lang="cs-CZ" sz="2000" dirty="0" smtClean="0">
                <a:sym typeface="Wingdings" pitchFamily="2" charset="2"/>
              </a:rPr>
              <a:t>O</a:t>
            </a:r>
            <a:r>
              <a:rPr lang="cs-CZ" sz="2000" baseline="-25000" dirty="0" smtClean="0">
                <a:sym typeface="Wingdings" pitchFamily="2" charset="2"/>
              </a:rPr>
              <a:t>6</a:t>
            </a:r>
            <a:r>
              <a:rPr lang="cs-CZ" sz="2000" dirty="0" smtClean="0">
                <a:sym typeface="Wingdings" pitchFamily="2" charset="2"/>
              </a:rPr>
              <a:t> + 6 O</a:t>
            </a:r>
            <a:r>
              <a:rPr lang="cs-CZ" sz="2000" baseline="-25000" dirty="0" smtClean="0">
                <a:sym typeface="Wingdings" pitchFamily="2" charset="2"/>
              </a:rPr>
              <a:t>2</a:t>
            </a:r>
            <a:r>
              <a:rPr lang="cs-CZ" sz="2000" dirty="0" smtClean="0">
                <a:sym typeface="Wingdings" pitchFamily="2" charset="2"/>
              </a:rPr>
              <a:t> + 6 H</a:t>
            </a:r>
            <a:r>
              <a:rPr lang="cs-CZ" sz="2000" baseline="-25000" dirty="0" smtClean="0">
                <a:sym typeface="Wingdings" pitchFamily="2" charset="2"/>
              </a:rPr>
              <a:t>2</a:t>
            </a:r>
            <a:r>
              <a:rPr lang="cs-CZ" sz="2000" dirty="0" smtClean="0">
                <a:sym typeface="Wingdings" pitchFamily="2" charset="2"/>
              </a:rPr>
              <a:t>O</a:t>
            </a:r>
            <a:endParaRPr lang="cs-CZ" sz="2000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85563" y="4129889"/>
            <a:ext cx="3175363" cy="252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49039" y="3687537"/>
            <a:ext cx="428625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75" y="3850278"/>
            <a:ext cx="26670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64671" y="478972"/>
            <a:ext cx="8596668" cy="1320800"/>
          </a:xfrm>
        </p:spPr>
        <p:txBody>
          <a:bodyPr/>
          <a:lstStyle/>
          <a:p>
            <a:r>
              <a:rPr lang="cs-CZ" dirty="0" smtClean="0"/>
              <a:t>Fotosyntéza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6521" y="1463040"/>
            <a:ext cx="4338805" cy="5003074"/>
          </a:xfrm>
        </p:spPr>
        <p:txBody>
          <a:bodyPr>
            <a:normAutofit/>
          </a:bodyPr>
          <a:lstStyle/>
          <a:p>
            <a:r>
              <a:rPr lang="cs-CZ" dirty="0" smtClean="0"/>
              <a:t>2 etapy:</a:t>
            </a:r>
          </a:p>
          <a:p>
            <a:pPr>
              <a:buNone/>
            </a:pPr>
            <a:r>
              <a:rPr lang="cs-CZ" dirty="0" smtClean="0"/>
              <a:t>    </a:t>
            </a:r>
            <a:r>
              <a:rPr lang="cs-CZ" b="1" u="sng" dirty="0" smtClean="0"/>
              <a:t>1. Světelná fáze</a:t>
            </a:r>
            <a:r>
              <a:rPr lang="cs-CZ" dirty="0" smtClean="0"/>
              <a:t>: na membránách tylakoidů, fotofosforylace (vznik ATP, které je využito v druhé fázi fotosyntézy), fotolýza vody (kyslík jako odpadní látka uniká, vodík jde také do další fáze</a:t>
            </a:r>
            <a:r>
              <a:rPr lang="cs-CZ" dirty="0" smtClean="0"/>
              <a:t>)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 </a:t>
            </a:r>
            <a:r>
              <a:rPr lang="cs-CZ" b="1" u="sng" dirty="0" smtClean="0"/>
              <a:t>2. Temnostní fáze</a:t>
            </a:r>
            <a:r>
              <a:rPr lang="cs-CZ" dirty="0" smtClean="0"/>
              <a:t>: vnitřní hmota (stroma) chloroplastů, bez světla, zachycení CO</a:t>
            </a:r>
            <a:r>
              <a:rPr lang="cs-CZ" baseline="-25000" dirty="0" smtClean="0"/>
              <a:t>2</a:t>
            </a:r>
            <a:r>
              <a:rPr lang="cs-CZ" dirty="0" smtClean="0"/>
              <a:t> a jeho redukce až na cukr (C</a:t>
            </a:r>
            <a:r>
              <a:rPr lang="cs-CZ" baseline="-25000" dirty="0" smtClean="0"/>
              <a:t>6</a:t>
            </a:r>
            <a:r>
              <a:rPr lang="cs-CZ" dirty="0" smtClean="0"/>
              <a:t>H</a:t>
            </a:r>
            <a:r>
              <a:rPr lang="cs-CZ" baseline="-25000" dirty="0" smtClean="0"/>
              <a:t>12</a:t>
            </a:r>
            <a:r>
              <a:rPr lang="cs-CZ" dirty="0" smtClean="0"/>
              <a:t>O</a:t>
            </a:r>
            <a:r>
              <a:rPr lang="cs-CZ" baseline="-25000" dirty="0" smtClean="0"/>
              <a:t>6</a:t>
            </a:r>
            <a:r>
              <a:rPr lang="cs-CZ" dirty="0" smtClean="0"/>
              <a:t>) – </a:t>
            </a:r>
            <a:r>
              <a:rPr lang="cs-CZ" dirty="0" err="1" smtClean="0"/>
              <a:t>Calvinův</a:t>
            </a:r>
            <a:r>
              <a:rPr lang="cs-CZ" dirty="0" smtClean="0"/>
              <a:t> </a:t>
            </a:r>
            <a:r>
              <a:rPr lang="cs-CZ" dirty="0" smtClean="0"/>
              <a:t>cyklus. </a:t>
            </a:r>
            <a:r>
              <a:rPr lang="cs-CZ" dirty="0" smtClean="0"/>
              <a:t>Přebytečný kyslík reaguje s vodíkem za vzniku vody.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0179" y="1371600"/>
            <a:ext cx="6551434" cy="4946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20088" y="531223"/>
            <a:ext cx="8596668" cy="1320800"/>
          </a:xfrm>
        </p:spPr>
        <p:txBody>
          <a:bodyPr/>
          <a:lstStyle/>
          <a:p>
            <a:r>
              <a:rPr lang="cs-CZ" dirty="0" smtClean="0"/>
              <a:t>Fotosyntéza vs. respirace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5109" y="1517741"/>
            <a:ext cx="8843554" cy="4974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36764" y="906555"/>
            <a:ext cx="8596668" cy="3880773"/>
          </a:xfrm>
        </p:spPr>
        <p:txBody>
          <a:bodyPr/>
          <a:lstStyle/>
          <a:p>
            <a:r>
              <a:rPr lang="cs-CZ" dirty="0" smtClean="0"/>
              <a:t>Faktory ovlivňující fotosyntézu:</a:t>
            </a:r>
          </a:p>
          <a:p>
            <a:pPr>
              <a:buNone/>
            </a:pPr>
            <a:r>
              <a:rPr lang="cs-CZ" dirty="0" smtClean="0"/>
              <a:t>         - Světlo (intenzita, kvalita, spektrální složení, délka doby osvícení)</a:t>
            </a:r>
          </a:p>
          <a:p>
            <a:pPr>
              <a:buNone/>
            </a:pPr>
            <a:r>
              <a:rPr lang="cs-CZ" dirty="0" smtClean="0"/>
              <a:t> </a:t>
            </a:r>
            <a:r>
              <a:rPr lang="cs-CZ" dirty="0" smtClean="0"/>
              <a:t>        - Koncentrace CO</a:t>
            </a:r>
            <a:r>
              <a:rPr lang="cs-CZ" baseline="-25000" dirty="0" smtClean="0"/>
              <a:t>2</a:t>
            </a:r>
          </a:p>
          <a:p>
            <a:pPr>
              <a:buNone/>
            </a:pPr>
            <a:r>
              <a:rPr lang="cs-CZ" dirty="0" smtClean="0"/>
              <a:t> </a:t>
            </a:r>
            <a:r>
              <a:rPr lang="cs-CZ" dirty="0" smtClean="0"/>
              <a:t>        - Teplota</a:t>
            </a:r>
          </a:p>
          <a:p>
            <a:pPr>
              <a:buNone/>
            </a:pPr>
            <a:r>
              <a:rPr lang="cs-CZ" dirty="0" smtClean="0"/>
              <a:t> </a:t>
            </a:r>
            <a:r>
              <a:rPr lang="cs-CZ" dirty="0" smtClean="0"/>
              <a:t>        - Dostatek vody (nebývá limitující)</a:t>
            </a:r>
          </a:p>
          <a:p>
            <a:pPr>
              <a:buNone/>
            </a:pPr>
            <a:r>
              <a:rPr lang="cs-CZ" dirty="0" smtClean="0"/>
              <a:t> </a:t>
            </a:r>
            <a:r>
              <a:rPr lang="cs-CZ" dirty="0" smtClean="0"/>
              <a:t>        - Celkový zdravotní stav rostliny (důležitý dostatek </a:t>
            </a:r>
            <a:r>
              <a:rPr lang="cs-CZ" dirty="0" err="1" smtClean="0"/>
              <a:t>Fe</a:t>
            </a:r>
            <a:r>
              <a:rPr lang="cs-CZ" dirty="0" smtClean="0"/>
              <a:t>, Mg – chlorofyl)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27795"/>
            <a:ext cx="2625635" cy="2368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8172" y="3679933"/>
            <a:ext cx="6021976" cy="3178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38902" y="4519749"/>
            <a:ext cx="4153098" cy="233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5658" y="727165"/>
            <a:ext cx="8596668" cy="1320800"/>
          </a:xfrm>
        </p:spPr>
        <p:txBody>
          <a:bodyPr/>
          <a:lstStyle/>
          <a:p>
            <a:pPr algn="ctr"/>
            <a:r>
              <a:rPr lang="cs-CZ" dirty="0" smtClean="0"/>
              <a:t>Buněčné dýchání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1184" y="1591609"/>
            <a:ext cx="5732884" cy="434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5081" y="1528354"/>
            <a:ext cx="6494176" cy="5329646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Biologická oxidace, při které se využívá glukóza</a:t>
            </a:r>
          </a:p>
          <a:p>
            <a:r>
              <a:rPr lang="cs-CZ" dirty="0" smtClean="0"/>
              <a:t>Probíhá pomalu (aby se neuvolňovalo moc energie ve formě tepla)</a:t>
            </a:r>
          </a:p>
          <a:p>
            <a:r>
              <a:rPr lang="cs-CZ" dirty="0" smtClean="0"/>
              <a:t>2 fáze:</a:t>
            </a:r>
          </a:p>
          <a:p>
            <a:pPr>
              <a:buNone/>
            </a:pPr>
            <a:r>
              <a:rPr lang="cs-CZ" dirty="0" smtClean="0"/>
              <a:t>     - </a:t>
            </a:r>
            <a:r>
              <a:rPr lang="cs-CZ" sz="1900" b="1" u="sng" dirty="0" smtClean="0"/>
              <a:t>Anaerobní podmínky</a:t>
            </a:r>
            <a:r>
              <a:rPr lang="cs-CZ" dirty="0" smtClean="0"/>
              <a:t>: bez přístupu kyslíku, v cytoplazmě, štěpení glukózy na 2 C3 sloučeniny </a:t>
            </a:r>
            <a:r>
              <a:rPr lang="cs-CZ" dirty="0" smtClean="0">
                <a:sym typeface="Wingdings" pitchFamily="2" charset="2"/>
              </a:rPr>
              <a:t> vzniká kyselina </a:t>
            </a:r>
            <a:r>
              <a:rPr lang="cs-CZ" dirty="0" err="1" smtClean="0">
                <a:sym typeface="Wingdings" pitchFamily="2" charset="2"/>
              </a:rPr>
              <a:t>pyrohroznová</a:t>
            </a:r>
            <a:endParaRPr lang="cs-CZ" dirty="0" smtClean="0">
              <a:sym typeface="Wingdings" pitchFamily="2" charset="2"/>
            </a:endParaRPr>
          </a:p>
          <a:p>
            <a:pPr>
              <a:buNone/>
            </a:pPr>
            <a:r>
              <a:rPr lang="cs-CZ" dirty="0" smtClean="0">
                <a:sym typeface="Wingdings" pitchFamily="2" charset="2"/>
              </a:rPr>
              <a:t>      </a:t>
            </a:r>
          </a:p>
          <a:p>
            <a:pPr>
              <a:buNone/>
            </a:pPr>
            <a:r>
              <a:rPr lang="cs-CZ" dirty="0" smtClean="0">
                <a:sym typeface="Wingdings" pitchFamily="2" charset="2"/>
              </a:rPr>
              <a:t> </a:t>
            </a:r>
            <a:r>
              <a:rPr lang="cs-CZ" dirty="0" smtClean="0">
                <a:sym typeface="Wingdings" pitchFamily="2" charset="2"/>
              </a:rPr>
              <a:t>    - </a:t>
            </a:r>
            <a:r>
              <a:rPr lang="cs-CZ" sz="1900" b="1" u="sng" dirty="0" smtClean="0">
                <a:sym typeface="Wingdings" pitchFamily="2" charset="2"/>
              </a:rPr>
              <a:t>Aerobní podmínky</a:t>
            </a:r>
            <a:r>
              <a:rPr lang="cs-CZ" dirty="0" smtClean="0">
                <a:sym typeface="Wingdings" pitchFamily="2" charset="2"/>
              </a:rPr>
              <a:t>: za přístupu vzduchu, v mitochondriích</a:t>
            </a:r>
          </a:p>
          <a:p>
            <a:pPr lvl="1">
              <a:buNone/>
            </a:pPr>
            <a:r>
              <a:rPr lang="cs-CZ" dirty="0" smtClean="0">
                <a:sym typeface="Wingdings" pitchFamily="2" charset="2"/>
              </a:rPr>
              <a:t> </a:t>
            </a:r>
            <a:r>
              <a:rPr lang="cs-CZ" dirty="0" smtClean="0">
                <a:sym typeface="Wingdings" pitchFamily="2" charset="2"/>
              </a:rPr>
              <a:t>       - </a:t>
            </a:r>
            <a:r>
              <a:rPr lang="cs-CZ" b="1" u="sng" dirty="0" err="1" smtClean="0">
                <a:sym typeface="Wingdings" pitchFamily="2" charset="2"/>
              </a:rPr>
              <a:t>Krebsův</a:t>
            </a:r>
            <a:r>
              <a:rPr lang="cs-CZ" b="1" u="sng" dirty="0" smtClean="0">
                <a:sym typeface="Wingdings" pitchFamily="2" charset="2"/>
              </a:rPr>
              <a:t> cyklus</a:t>
            </a:r>
            <a:r>
              <a:rPr lang="cs-CZ" u="sng" dirty="0" smtClean="0">
                <a:sym typeface="Wingdings" pitchFamily="2" charset="2"/>
              </a:rPr>
              <a:t>: </a:t>
            </a:r>
            <a:r>
              <a:rPr lang="cs-CZ" dirty="0" smtClean="0"/>
              <a:t>Společná metabolická dráha pro aerobní oxidaci sacharidů, bílkovin a </a:t>
            </a:r>
            <a:r>
              <a:rPr lang="cs-CZ" dirty="0" smtClean="0"/>
              <a:t>tuků</a:t>
            </a:r>
            <a:endParaRPr lang="cs-CZ" u="sng" dirty="0" smtClean="0">
              <a:sym typeface="Wingdings" pitchFamily="2" charset="2"/>
            </a:endParaRPr>
          </a:p>
          <a:p>
            <a:pPr lvl="1">
              <a:buNone/>
            </a:pPr>
            <a:r>
              <a:rPr lang="cs-CZ" dirty="0" smtClean="0"/>
              <a:t>        - </a:t>
            </a:r>
            <a:r>
              <a:rPr lang="cs-CZ" b="1" u="sng" dirty="0" smtClean="0"/>
              <a:t>Dýchací </a:t>
            </a:r>
            <a:r>
              <a:rPr lang="cs-CZ" b="1" u="sng" dirty="0" smtClean="0"/>
              <a:t>řetězec</a:t>
            </a:r>
            <a:r>
              <a:rPr lang="cs-CZ" dirty="0" smtClean="0"/>
              <a:t>: hlavním zdrojem energie, řetězec transportu elektronu, </a:t>
            </a:r>
            <a:r>
              <a:rPr lang="cs-CZ" dirty="0" smtClean="0"/>
              <a:t> probíhá na vnitřní </a:t>
            </a:r>
            <a:r>
              <a:rPr lang="cs-CZ" dirty="0" smtClean="0"/>
              <a:t>membráně </a:t>
            </a:r>
            <a:r>
              <a:rPr lang="cs-CZ" dirty="0" smtClean="0"/>
              <a:t>mitochondrií (vzniká rozdílný elektrický náboj uvnitř a vně membrány)</a:t>
            </a:r>
          </a:p>
          <a:p>
            <a:pPr lvl="1">
              <a:buNone/>
            </a:pPr>
            <a:r>
              <a:rPr lang="cs-CZ" dirty="0" smtClean="0"/>
              <a:t>             - během dýchacího řetězce vzniká voda a ATP, spotřebovává se kyslík a „metabolický vodík“</a:t>
            </a:r>
          </a:p>
          <a:p>
            <a:pPr lvl="1">
              <a:buNone/>
            </a:pPr>
            <a:r>
              <a:rPr lang="cs-CZ" dirty="0" smtClean="0"/>
              <a:t> </a:t>
            </a:r>
            <a:r>
              <a:rPr lang="cs-CZ" dirty="0" smtClean="0"/>
              <a:t>       - </a:t>
            </a:r>
            <a:r>
              <a:rPr lang="cs-CZ" b="1" u="sng" dirty="0" smtClean="0"/>
              <a:t>Oxidativní fosforylace </a:t>
            </a:r>
            <a:r>
              <a:rPr lang="cs-CZ" dirty="0" smtClean="0"/>
              <a:t>– elektrony z dýchacího řetězce pohánějí ATP-</a:t>
            </a:r>
            <a:r>
              <a:rPr lang="cs-CZ" dirty="0" err="1" smtClean="0"/>
              <a:t>syntázu</a:t>
            </a:r>
            <a:r>
              <a:rPr lang="cs-CZ" dirty="0" smtClean="0"/>
              <a:t> </a:t>
            </a:r>
            <a:r>
              <a:rPr lang="cs-CZ" dirty="0" smtClean="0">
                <a:sym typeface="Wingdings" pitchFamily="2" charset="2"/>
              </a:rPr>
              <a:t> vznik ATP</a:t>
            </a:r>
            <a:endParaRPr lang="cs-CZ" u="sng" dirty="0" smtClean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5391" y="529046"/>
            <a:ext cx="8134894" cy="610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36318" y="753291"/>
            <a:ext cx="8596668" cy="1320800"/>
          </a:xfrm>
        </p:spPr>
        <p:txBody>
          <a:bodyPr/>
          <a:lstStyle/>
          <a:p>
            <a:r>
              <a:rPr lang="cs-CZ" dirty="0" smtClean="0"/>
              <a:t>Citrátový cyklus (</a:t>
            </a:r>
            <a:r>
              <a:rPr lang="cs-CZ" dirty="0" err="1" smtClean="0"/>
              <a:t>Krebsův</a:t>
            </a:r>
            <a:r>
              <a:rPr lang="cs-CZ" dirty="0" smtClean="0"/>
              <a:t> cyklus)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3502780" cy="3880773"/>
          </a:xfrm>
        </p:spPr>
        <p:txBody>
          <a:bodyPr/>
          <a:lstStyle/>
          <a:p>
            <a:r>
              <a:rPr lang="cs-CZ" dirty="0" smtClean="0"/>
              <a:t>Společná metabolická dráha pro aerobní oxidaci sacharidů, bílkovin a tuků</a:t>
            </a:r>
          </a:p>
          <a:p>
            <a:r>
              <a:rPr lang="cs-CZ" dirty="0" smtClean="0"/>
              <a:t>Sled reakcí, při kterém vzniká asi 10 molekul ATP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0006" y="3866605"/>
            <a:ext cx="4284617" cy="267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3039" y="1619792"/>
            <a:ext cx="6444343" cy="4833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95332" y="557349"/>
            <a:ext cx="8596668" cy="1320800"/>
          </a:xfrm>
        </p:spPr>
        <p:txBody>
          <a:bodyPr/>
          <a:lstStyle/>
          <a:p>
            <a:r>
              <a:rPr lang="cs-CZ" dirty="0" err="1" smtClean="0"/>
              <a:t>Krebsův</a:t>
            </a:r>
            <a:r>
              <a:rPr lang="cs-CZ" dirty="0" smtClean="0"/>
              <a:t> cyklus</a:t>
            </a:r>
            <a:endParaRPr lang="cs-CZ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7692" y="-52251"/>
            <a:ext cx="9213668" cy="6910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98497" y="413658"/>
            <a:ext cx="7220715" cy="1320800"/>
          </a:xfrm>
        </p:spPr>
        <p:txBody>
          <a:bodyPr/>
          <a:lstStyle/>
          <a:p>
            <a:r>
              <a:rPr lang="cs-CZ" dirty="0" smtClean="0"/>
              <a:t>Dýchací řetězec a oxidativní fosforylace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2810" y="1867989"/>
            <a:ext cx="7509190" cy="4180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4168986" cy="392670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b="1" dirty="0" smtClean="0"/>
              <a:t> Dýchací řetězec a následná oxidativní fosforylace</a:t>
            </a:r>
            <a:r>
              <a:rPr lang="cs-CZ" dirty="0" smtClean="0"/>
              <a:t>: </a:t>
            </a:r>
            <a:r>
              <a:rPr lang="cs-CZ" dirty="0" smtClean="0"/>
              <a:t>hlavním zdrojem </a:t>
            </a:r>
            <a:r>
              <a:rPr lang="cs-CZ" dirty="0" smtClean="0"/>
              <a:t>energie (hlavní zdroj ATP)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r>
              <a:rPr lang="cs-CZ" dirty="0" smtClean="0"/>
              <a:t>  - řetězec </a:t>
            </a:r>
            <a:r>
              <a:rPr lang="cs-CZ" dirty="0" smtClean="0"/>
              <a:t>transportu elektronu,  probíhá na vnitřní membráně mitochondrií (vzniká rozdílný elektrický náboj uvnitř a vně membrány</a:t>
            </a:r>
            <a:r>
              <a:rPr lang="cs-CZ" dirty="0" smtClean="0"/>
              <a:t>)</a:t>
            </a:r>
          </a:p>
          <a:p>
            <a:pPr>
              <a:buNone/>
            </a:pPr>
            <a:r>
              <a:rPr lang="cs-CZ" dirty="0" smtClean="0"/>
              <a:t>   - vyrovnávání elektrického náboje pohání ATP </a:t>
            </a:r>
            <a:r>
              <a:rPr lang="cs-CZ" dirty="0" err="1" smtClean="0"/>
              <a:t>syntázu</a:t>
            </a:r>
            <a:r>
              <a:rPr lang="cs-CZ" dirty="0" smtClean="0"/>
              <a:t> </a:t>
            </a:r>
            <a:r>
              <a:rPr lang="cs-CZ" dirty="0" smtClean="0">
                <a:sym typeface="Wingdings" pitchFamily="2" charset="2"/>
              </a:rPr>
              <a:t> fosforylace ADP na ATP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 </a:t>
            </a:r>
            <a:r>
              <a:rPr lang="cs-CZ" dirty="0" smtClean="0"/>
              <a:t> </a:t>
            </a:r>
            <a:r>
              <a:rPr lang="cs-CZ" dirty="0" smtClean="0"/>
              <a:t>- </a:t>
            </a:r>
            <a:r>
              <a:rPr lang="cs-CZ" dirty="0" smtClean="0"/>
              <a:t>během </a:t>
            </a:r>
            <a:r>
              <a:rPr lang="cs-CZ" dirty="0" smtClean="0"/>
              <a:t>dýchacího řetězce vzniká voda a ATP, spotřebovává se kyslík a „metabolický vodík“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42155" y="413658"/>
            <a:ext cx="8596668" cy="1320800"/>
          </a:xfrm>
        </p:spPr>
        <p:txBody>
          <a:bodyPr/>
          <a:lstStyle/>
          <a:p>
            <a:r>
              <a:rPr lang="cs-CZ" dirty="0" smtClean="0"/>
              <a:t>Metabolismus buněk</a:t>
            </a:r>
            <a:br>
              <a:rPr lang="cs-CZ" dirty="0" smtClean="0"/>
            </a:br>
            <a:r>
              <a:rPr lang="cs-CZ" dirty="0" smtClean="0"/>
              <a:t>(organismů)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73611" y="0"/>
            <a:ext cx="4218389" cy="220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16645" y="4180114"/>
            <a:ext cx="3675355" cy="246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907429"/>
            <a:ext cx="3568336" cy="267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5081" y="1951583"/>
            <a:ext cx="10530597" cy="3880773"/>
          </a:xfrm>
        </p:spPr>
        <p:txBody>
          <a:bodyPr>
            <a:normAutofit/>
          </a:bodyPr>
          <a:lstStyle/>
          <a:p>
            <a:r>
              <a:rPr lang="cs-CZ" dirty="0" smtClean="0"/>
              <a:t>Metabolismus: přeměna látek a energií, výměna látek, energií a informací s okolím</a:t>
            </a:r>
          </a:p>
          <a:p>
            <a:r>
              <a:rPr lang="cs-CZ" dirty="0" smtClean="0"/>
              <a:t>Platí termodynamické zákony</a:t>
            </a:r>
          </a:p>
          <a:p>
            <a:pPr>
              <a:buNone/>
            </a:pPr>
            <a:r>
              <a:rPr lang="cs-CZ" dirty="0" smtClean="0"/>
              <a:t>              - zákon zachování energie</a:t>
            </a:r>
          </a:p>
          <a:p>
            <a:pPr>
              <a:buNone/>
            </a:pPr>
            <a:r>
              <a:rPr lang="cs-CZ" dirty="0" smtClean="0"/>
              <a:t> </a:t>
            </a:r>
            <a:r>
              <a:rPr lang="cs-CZ" dirty="0" smtClean="0"/>
              <a:t>             - při každé přeměně se část energie uvolňuje ve formě tepla </a:t>
            </a:r>
            <a:endParaRPr lang="cs-CZ" dirty="0" smtClean="0"/>
          </a:p>
          <a:p>
            <a:pPr>
              <a:buNone/>
            </a:pPr>
            <a:endParaRPr lang="cs-CZ" dirty="0" smtClean="0"/>
          </a:p>
          <a:p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49437" y="4128951"/>
            <a:ext cx="47625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53436" y="714103"/>
            <a:ext cx="8596668" cy="1320800"/>
          </a:xfrm>
        </p:spPr>
        <p:txBody>
          <a:bodyPr/>
          <a:lstStyle/>
          <a:p>
            <a:r>
              <a:rPr lang="cs-CZ" dirty="0" smtClean="0"/>
              <a:t>Přeměna chemické energie v pohyb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5123" name="AutoShape 3" descr="C:\Users\Pocitac\Desktop\Akademie\Akademie obrazky 2\je-dulezitejsi-pohyb-nebo-strava-kdyz-chci-hubnout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125" name="AutoShape 5" descr="C:\Users\Pocitac\Desktop\Akademie\Akademie obrazky 2\je-dulezitejsi-pohyb-nebo-strava-kdyz-chci-hubnout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32321" y="1671223"/>
            <a:ext cx="5059680" cy="33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3" y="1672047"/>
            <a:ext cx="9890517" cy="4689564"/>
          </a:xfrm>
        </p:spPr>
        <p:txBody>
          <a:bodyPr>
            <a:normAutofit/>
          </a:bodyPr>
          <a:lstStyle/>
          <a:p>
            <a:r>
              <a:rPr lang="cs-CZ" dirty="0" smtClean="0"/>
              <a:t>Molekula ATP – </a:t>
            </a:r>
            <a:r>
              <a:rPr lang="cs-CZ" dirty="0" err="1" smtClean="0"/>
              <a:t>makroergní</a:t>
            </a:r>
            <a:r>
              <a:rPr lang="cs-CZ" dirty="0" smtClean="0"/>
              <a:t> molekula, univerzální přenašeč energie, je malá, dostupná všude v buňce, ale neuniká ven z buňky</a:t>
            </a:r>
          </a:p>
          <a:p>
            <a:r>
              <a:rPr lang="cs-CZ" dirty="0" smtClean="0"/>
              <a:t>ATP vzniká: </a:t>
            </a:r>
          </a:p>
          <a:p>
            <a:pPr>
              <a:buNone/>
            </a:pPr>
            <a:r>
              <a:rPr lang="cs-CZ" dirty="0" smtClean="0"/>
              <a:t> </a:t>
            </a:r>
            <a:r>
              <a:rPr lang="cs-CZ" dirty="0" smtClean="0"/>
              <a:t>                1. Anaerobní glykolýza (anaerobní oxidace cukrů)</a:t>
            </a:r>
          </a:p>
          <a:p>
            <a:pPr>
              <a:buNone/>
            </a:pPr>
            <a:r>
              <a:rPr lang="cs-CZ" dirty="0" smtClean="0"/>
              <a:t>                 2. Fotofosforylace  (na tylakoidech chloroplastů)</a:t>
            </a:r>
          </a:p>
          <a:p>
            <a:pPr>
              <a:buNone/>
            </a:pPr>
            <a:r>
              <a:rPr lang="cs-CZ" dirty="0" smtClean="0"/>
              <a:t> </a:t>
            </a:r>
            <a:r>
              <a:rPr lang="cs-CZ" dirty="0" smtClean="0"/>
              <a:t>                3. Oxidativní fosforylace (membrány mitochondrií)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Při štěpení ATP se uvolňuje energie, ta změní tvar molekulového motoru a ten se posune</a:t>
            </a:r>
          </a:p>
          <a:p>
            <a:r>
              <a:rPr lang="cs-CZ" dirty="0" smtClean="0"/>
              <a:t>Pro pohyb je důležitý Ca</a:t>
            </a:r>
            <a:r>
              <a:rPr lang="cs-CZ" baseline="30000" dirty="0" smtClean="0"/>
              <a:t>2+</a:t>
            </a:r>
            <a:r>
              <a:rPr lang="cs-CZ" dirty="0" smtClean="0"/>
              <a:t>, po jeho navázání se odkryje místo pro motor</a:t>
            </a:r>
          </a:p>
          <a:p>
            <a:r>
              <a:rPr lang="cs-CZ" dirty="0" smtClean="0"/>
              <a:t>Motory mohou být volné, pohybují se po </a:t>
            </a:r>
            <a:r>
              <a:rPr lang="cs-CZ" dirty="0" err="1" smtClean="0"/>
              <a:t>cytoskeletu</a:t>
            </a:r>
            <a:r>
              <a:rPr lang="cs-CZ" dirty="0" smtClean="0"/>
              <a:t>, zajišťují transport uvnitř buňky, nebo mohou být ukotveny a hýbou </a:t>
            </a:r>
            <a:r>
              <a:rPr lang="cs-CZ" dirty="0" err="1" smtClean="0"/>
              <a:t>cytoskeletem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8126" y="1515291"/>
            <a:ext cx="9395572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07361" y="0"/>
            <a:ext cx="3584639" cy="539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643" y="1317716"/>
            <a:ext cx="5781675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02182" y="3676650"/>
            <a:ext cx="5343525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13489" y="0"/>
            <a:ext cx="3872865" cy="3826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44876" y="352697"/>
            <a:ext cx="9733764" cy="6244045"/>
          </a:xfrm>
        </p:spPr>
        <p:txBody>
          <a:bodyPr numCol="2">
            <a:normAutofit fontScale="92500"/>
          </a:bodyPr>
          <a:lstStyle/>
          <a:p>
            <a:r>
              <a:rPr lang="cs-CZ" sz="800" u="sng" dirty="0" smtClean="0">
                <a:hlinkClick r:id="rId2"/>
              </a:rPr>
              <a:t>https://1gr.cz/fotky/idnes/08/103/gal/MBB20f40a_42_15325106.jpg</a:t>
            </a:r>
            <a:endParaRPr lang="cs-CZ" sz="800" dirty="0" smtClean="0"/>
          </a:p>
          <a:p>
            <a:r>
              <a:rPr lang="cs-CZ" sz="800" u="sng" dirty="0" smtClean="0">
                <a:hlinkClick r:id="rId3"/>
              </a:rPr>
              <a:t>https://www.solarschools.net/build/img/learn/energy/conversion//energy-conversion-diagram_400_resize_q95.jpg</a:t>
            </a:r>
            <a:endParaRPr lang="cs-CZ" sz="800" dirty="0" smtClean="0"/>
          </a:p>
          <a:p>
            <a:r>
              <a:rPr lang="cs-CZ" sz="800" u="sng" dirty="0" smtClean="0">
                <a:hlinkClick r:id="rId4"/>
              </a:rPr>
              <a:t>https://w7.pngwing.com/pngs/490/209/png-transparent-autophagy-eating-cell-fasting-health-greater-than-food-leaf-text.png</a:t>
            </a:r>
            <a:endParaRPr lang="cs-CZ" sz="800" dirty="0" smtClean="0"/>
          </a:p>
          <a:p>
            <a:r>
              <a:rPr lang="cs-CZ" sz="800" u="sng" dirty="0" smtClean="0">
                <a:hlinkClick r:id="rId5"/>
              </a:rPr>
              <a:t>https://blog.cellsignal.com/hs-fs/hubfs/blog/2016/2016_03_JC_Autophagy/2016-03-Blog-Starving-Text_1.jpg?width=560&amp;height=246&amp;name=2016-03-Blog-Starving-Text_1.jpg</a:t>
            </a:r>
            <a:endParaRPr lang="cs-CZ" sz="800" dirty="0" smtClean="0"/>
          </a:p>
          <a:p>
            <a:r>
              <a:rPr lang="cs-CZ" sz="800" u="sng" dirty="0" smtClean="0">
                <a:hlinkClick r:id="rId6"/>
              </a:rPr>
              <a:t>https://cdn.britannica.com/78/22478-050-9C6D84EE/cells-process-matter-phagocytosis-food-particle-cell.jpg</a:t>
            </a:r>
            <a:endParaRPr lang="cs-CZ" sz="800" dirty="0" smtClean="0"/>
          </a:p>
          <a:p>
            <a:r>
              <a:rPr lang="cs-CZ" sz="800" u="sng" dirty="0" smtClean="0">
                <a:hlinkClick r:id="rId7"/>
              </a:rPr>
              <a:t>https://upload.wikimedia.org/wikipedia/commons/thumb/e/e6/Phagocytosis2.png/300px-Phagocytosis2.png</a:t>
            </a:r>
            <a:endParaRPr lang="cs-CZ" sz="800" dirty="0" smtClean="0"/>
          </a:p>
          <a:p>
            <a:r>
              <a:rPr lang="cs-CZ" sz="800" u="sng" dirty="0" smtClean="0">
                <a:hlinkClick r:id="rId8"/>
              </a:rPr>
              <a:t>https://upload.wikimedia.org/wikipedia/commons/thumb/1/1a/Endocytosis_types.svg/512px-Endocytosis_types.svg.png</a:t>
            </a:r>
            <a:endParaRPr lang="cs-CZ" sz="800" dirty="0" smtClean="0"/>
          </a:p>
          <a:p>
            <a:r>
              <a:rPr lang="cs-CZ" sz="800" u="sng" dirty="0" smtClean="0">
                <a:hlinkClick r:id="rId9"/>
              </a:rPr>
              <a:t>https://upload.wikimedia.org/wikipedia/commons/thumb/c/cc/Scheme_simple_diffusion_in_cell_membrane-en.svg/330px-Scheme_simple_diffusion_in_cell_membrane-en.svg.png</a:t>
            </a:r>
            <a:endParaRPr lang="cs-CZ" sz="800" dirty="0" smtClean="0"/>
          </a:p>
          <a:p>
            <a:r>
              <a:rPr lang="cs-CZ" sz="800" u="sng" dirty="0" smtClean="0">
                <a:hlinkClick r:id="rId10"/>
              </a:rPr>
              <a:t>https://www.sszdra-karvina.cz/bunka/bi/04tra/obr/transporty.jpg</a:t>
            </a:r>
            <a:endParaRPr lang="cs-CZ" sz="800" dirty="0" smtClean="0"/>
          </a:p>
          <a:p>
            <a:r>
              <a:rPr lang="cs-CZ" sz="800" u="sng" dirty="0" smtClean="0">
                <a:hlinkClick r:id="rId11"/>
              </a:rPr>
              <a:t>https://upload.wikimedia.org/wikipedia/commons/thumb/1/1a/Endocytosis_types.svg/1200px-Endocytosis_types.svg.png</a:t>
            </a:r>
            <a:endParaRPr lang="cs-CZ" sz="800" dirty="0" smtClean="0"/>
          </a:p>
          <a:p>
            <a:r>
              <a:rPr lang="cs-CZ" sz="800" u="sng" dirty="0" smtClean="0">
                <a:hlinkClick r:id="rId12"/>
              </a:rPr>
              <a:t>https://eluc.ikap.cz/uploads/images/22465/content_osmoticke_jevy_v_bunce_Milan2.jpg</a:t>
            </a:r>
            <a:endParaRPr lang="cs-CZ" sz="800" dirty="0" smtClean="0"/>
          </a:p>
          <a:p>
            <a:r>
              <a:rPr lang="cs-CZ" sz="800" u="sng" dirty="0" smtClean="0">
                <a:hlinkClick r:id="rId13"/>
              </a:rPr>
              <a:t>https://www.wikiskripta.eu/images/thumb/5/53/Osm%C3%B3za.png/800px-Osm%C3%B3za.png</a:t>
            </a:r>
            <a:endParaRPr lang="cs-CZ" sz="800" dirty="0" smtClean="0"/>
          </a:p>
          <a:p>
            <a:r>
              <a:rPr lang="cs-CZ" sz="800" u="sng" dirty="0" smtClean="0">
                <a:hlinkClick r:id="rId14"/>
              </a:rPr>
              <a:t>https://biologyreader.com/wp-content/uploads/2022/07/diffusion.jpg</a:t>
            </a:r>
            <a:endParaRPr lang="cs-CZ" sz="800" dirty="0" smtClean="0"/>
          </a:p>
          <a:p>
            <a:r>
              <a:rPr lang="cs-CZ" sz="800" u="sng" dirty="0" smtClean="0">
                <a:hlinkClick r:id="rId15"/>
              </a:rPr>
              <a:t>https://upload.wikimedia.org/wikipedia/commons/6/6b/Blausen_0394_Facilitated_Diffusion.png</a:t>
            </a:r>
            <a:endParaRPr lang="cs-CZ" sz="800" dirty="0" smtClean="0"/>
          </a:p>
          <a:p>
            <a:r>
              <a:rPr lang="cs-CZ" sz="800" u="sng" dirty="0" smtClean="0">
                <a:hlinkClick r:id="rId16"/>
              </a:rPr>
              <a:t>https://www.thoughtco.com/thmb/DZ5UgISsaeytfxaVrFQtgHLJ4iU=/1500x0/filters:no_upscale():max_bytes(150000):strip_icc()/exocytosis-582df6965f9b58d5b183203f.jpg</a:t>
            </a:r>
            <a:endParaRPr lang="cs-CZ" sz="800" dirty="0" smtClean="0"/>
          </a:p>
          <a:p>
            <a:r>
              <a:rPr lang="cs-CZ" sz="800" u="sng" dirty="0" smtClean="0">
                <a:hlinkClick r:id="rId17"/>
              </a:rPr>
              <a:t>https://d3f6gjnauy613m.cloudfront.net/system/production/videos/002/621/23ccd95f45f3bd423098811ca8ffc1c4489ec3b1/poster_Katabolismus_Thumbnail.png?1632744485</a:t>
            </a:r>
            <a:endParaRPr lang="cs-CZ" sz="800" dirty="0" smtClean="0"/>
          </a:p>
          <a:p>
            <a:r>
              <a:rPr lang="cs-CZ" sz="800" u="sng" dirty="0" smtClean="0">
                <a:hlinkClick r:id="rId18"/>
              </a:rPr>
              <a:t>https://biologyreader.com/wp-content/uploads/2021/08/Metabolism.jpg</a:t>
            </a:r>
            <a:endParaRPr lang="cs-CZ" sz="800" dirty="0" smtClean="0"/>
          </a:p>
          <a:p>
            <a:r>
              <a:rPr lang="cs-CZ" sz="800" u="sng" dirty="0" smtClean="0">
                <a:hlinkClick r:id="rId19"/>
              </a:rPr>
              <a:t>https://mdlpl.ro/wp-content/uploads/2020/07/arnold.jpg</a:t>
            </a:r>
            <a:endParaRPr lang="cs-CZ" sz="800" dirty="0" smtClean="0"/>
          </a:p>
          <a:p>
            <a:r>
              <a:rPr lang="cs-CZ" sz="800" u="sng" dirty="0" smtClean="0">
                <a:hlinkClick r:id="rId20"/>
              </a:rPr>
              <a:t>https://www.nature.com/scitable/content/ne0000/ne0000/ne0000/ne0000/14747828/U1CP3-4_ATPstructure_revised.jpg</a:t>
            </a:r>
            <a:endParaRPr lang="cs-CZ" sz="800" dirty="0" smtClean="0"/>
          </a:p>
          <a:p>
            <a:r>
              <a:rPr lang="cs-CZ" sz="800" u="sng" dirty="0" smtClean="0">
                <a:hlinkClick r:id="rId21"/>
              </a:rPr>
              <a:t>https://encrypted-tbn0.gstatic.com/images?q=tbn:ANd9GcQHfeY0JL2Mg-MoJ4oFOCxMRexYrbjlaUUV6mPZ8RPO3BpfrBxNFT_CrhfVCkEwoC-IVwY&amp;usqp=CAU</a:t>
            </a:r>
            <a:endParaRPr lang="cs-CZ" sz="800" dirty="0" smtClean="0"/>
          </a:p>
          <a:p>
            <a:r>
              <a:rPr lang="cs-CZ" sz="800" u="sng" dirty="0" smtClean="0">
                <a:hlinkClick r:id="rId22"/>
              </a:rPr>
              <a:t>https://www.kulturistika.com/storage/ceb44f2c-travici-enzymy-2.jpg</a:t>
            </a:r>
            <a:endParaRPr lang="cs-CZ" sz="800" dirty="0" smtClean="0"/>
          </a:p>
          <a:p>
            <a:r>
              <a:rPr lang="cs-CZ" sz="800" u="sng" dirty="0" smtClean="0">
                <a:hlinkClick r:id="rId23"/>
              </a:rPr>
              <a:t>https://cdn1.byjus.com/wp-content/uploads/2018/07/The-chemistry-Behind-Enzyme-Catalysis-700x345.png</a:t>
            </a:r>
            <a:endParaRPr lang="cs-CZ" sz="800" dirty="0" smtClean="0"/>
          </a:p>
          <a:p>
            <a:r>
              <a:rPr lang="cs-CZ" sz="800" u="sng" dirty="0" smtClean="0">
                <a:hlinkClick r:id="rId24"/>
              </a:rPr>
              <a:t>https://leporelo.info/pics/pic/apoenzym.jpg</a:t>
            </a:r>
            <a:endParaRPr lang="cs-CZ" sz="800" dirty="0" smtClean="0"/>
          </a:p>
          <a:p>
            <a:r>
              <a:rPr lang="cs-CZ" sz="800" u="sng" dirty="0" smtClean="0">
                <a:hlinkClick r:id="rId25"/>
              </a:rPr>
              <a:t>https://commons.wikimedia.org/w/index.php?curid=6602399</a:t>
            </a:r>
            <a:endParaRPr lang="cs-CZ" sz="800" dirty="0" smtClean="0"/>
          </a:p>
          <a:p>
            <a:r>
              <a:rPr lang="cs-CZ" sz="800" u="sng" dirty="0" smtClean="0">
                <a:hlinkClick r:id="rId26"/>
              </a:rPr>
              <a:t>https://vydavatelstvi-old.vscht.cz/knihy/uid_es-002_v1/figures/chloroplast.01.jpg</a:t>
            </a:r>
            <a:endParaRPr lang="cs-CZ" sz="800" dirty="0" smtClean="0"/>
          </a:p>
          <a:p>
            <a:r>
              <a:rPr lang="cs-CZ" sz="800" u="sng" dirty="0" smtClean="0">
                <a:hlinkClick r:id="rId27"/>
              </a:rPr>
              <a:t>https://upload.wikimedia.org/wikipedia/commons/thumb/f/f7/Plant_cell_structure_cs.svg/450px-Plant_cell_structure_cs.svg.png</a:t>
            </a:r>
            <a:endParaRPr lang="cs-CZ" sz="800" dirty="0" smtClean="0"/>
          </a:p>
          <a:p>
            <a:r>
              <a:rPr lang="cs-CZ" sz="800" u="sng" dirty="0" smtClean="0">
                <a:hlinkClick r:id="rId28"/>
              </a:rPr>
              <a:t>https://www.cez.cz/edee/content/microsites/solarni/obr/f2-1.gif</a:t>
            </a:r>
            <a:endParaRPr lang="cs-CZ" sz="800" dirty="0" smtClean="0"/>
          </a:p>
          <a:p>
            <a:r>
              <a:rPr lang="cs-CZ" sz="800" u="sng" dirty="0" smtClean="0">
                <a:hlinkClick r:id="rId29"/>
              </a:rPr>
              <a:t>https://vesmir.cz/images/gallery/archiv/2015/4/temno/page/2015_196_01.gif</a:t>
            </a:r>
            <a:endParaRPr lang="cs-CZ" sz="800" dirty="0" smtClean="0"/>
          </a:p>
          <a:p>
            <a:r>
              <a:rPr lang="cs-CZ" sz="800" u="sng" dirty="0" smtClean="0">
                <a:hlinkClick r:id="rId30"/>
              </a:rPr>
              <a:t>https://i.ytimg.com/vi/xmfhKbmQhq0/maxresdefault.jpg</a:t>
            </a:r>
            <a:endParaRPr lang="cs-CZ" sz="800" dirty="0" smtClean="0"/>
          </a:p>
          <a:p>
            <a:r>
              <a:rPr lang="cs-CZ" sz="800" u="sng" dirty="0" smtClean="0">
                <a:hlinkClick r:id="rId31"/>
              </a:rPr>
              <a:t>https://www.encyclopedie-environnement.org/app/uploads/2020/02/photosynthese_couv.jpg</a:t>
            </a:r>
            <a:endParaRPr lang="cs-CZ" sz="800" dirty="0" smtClean="0"/>
          </a:p>
          <a:p>
            <a:r>
              <a:rPr lang="cs-CZ" sz="800" u="sng" dirty="0" smtClean="0">
                <a:hlinkClick r:id="rId32"/>
              </a:rPr>
              <a:t>https://www.estav.cz/img/_/8715/teplota.jpeg</a:t>
            </a:r>
            <a:endParaRPr lang="cs-CZ" sz="800" dirty="0" smtClean="0"/>
          </a:p>
          <a:p>
            <a:r>
              <a:rPr lang="cs-CZ" sz="800" u="sng" dirty="0" smtClean="0">
                <a:hlinkClick r:id="rId33"/>
              </a:rPr>
              <a:t>https://thumbs.dreamstime.com/z/cellular-respiration-set-metabolic-reactions-processes-take-place-cells-organisms-to-convert-108051802.jpg</a:t>
            </a:r>
            <a:endParaRPr lang="cs-CZ" sz="800" dirty="0" smtClean="0"/>
          </a:p>
          <a:p>
            <a:r>
              <a:rPr lang="cs-CZ" sz="800" u="sng" dirty="0" smtClean="0">
                <a:hlinkClick r:id="rId34"/>
              </a:rPr>
              <a:t>https://o.quizlet.com/Gz-5FOrcdYEqazOaTqfBog_b.jpg</a:t>
            </a:r>
            <a:endParaRPr lang="cs-CZ" sz="800" dirty="0" smtClean="0"/>
          </a:p>
          <a:p>
            <a:r>
              <a:rPr lang="cs-CZ" sz="800" u="sng" dirty="0" smtClean="0">
                <a:hlinkClick r:id="rId35"/>
              </a:rPr>
              <a:t>https://upload.wikimedia.org/wikipedia/commons/thumb/9/99/Citric_acid_cycle_with_aconitate_2_cs.svg/1200px-Citric_acid_cycle_with_aconitate_2_cs.svg.png</a:t>
            </a:r>
            <a:endParaRPr lang="cs-CZ" sz="800" dirty="0" smtClean="0"/>
          </a:p>
          <a:p>
            <a:r>
              <a:rPr lang="cs-CZ" sz="800" u="sng" dirty="0" smtClean="0">
                <a:hlinkClick r:id="rId36"/>
              </a:rPr>
              <a:t>https://www.wikiskripta.eu/index.php?curid=29838</a:t>
            </a:r>
            <a:endParaRPr lang="cs-CZ" sz="800" dirty="0" smtClean="0"/>
          </a:p>
          <a:p>
            <a:r>
              <a:rPr lang="cs-CZ" sz="800" dirty="0" smtClean="0"/>
              <a:t>https://protiunave.cz/wp-content/uploads/2017/09/Krebs%C5%AFvcyklus.jpg</a:t>
            </a:r>
          </a:p>
          <a:p>
            <a:r>
              <a:rPr lang="cs-CZ" sz="800" u="sng" dirty="0" smtClean="0">
                <a:hlinkClick r:id="rId37"/>
              </a:rPr>
              <a:t>https://vydavatelstvi-old.vscht.cz/knihy/uid_es-002_v1/figures/teorie_chemiosmoticka.01.jpgw=1000&amp;fit=clip</a:t>
            </a:r>
            <a:endParaRPr lang="cs-CZ" sz="800" dirty="0" smtClean="0"/>
          </a:p>
          <a:p>
            <a:r>
              <a:rPr lang="cs-CZ" sz="800" u="sng" dirty="0" smtClean="0">
                <a:hlinkClick r:id="rId38"/>
              </a:rPr>
              <a:t>http://ktl.lf2.cuni.cz/text/komunikace/image15.gif</a:t>
            </a:r>
            <a:endParaRPr lang="cs-CZ" sz="800" dirty="0" smtClean="0"/>
          </a:p>
          <a:p>
            <a:r>
              <a:rPr lang="cs-CZ" sz="800" u="sng" dirty="0" smtClean="0">
                <a:hlinkClick r:id="rId39"/>
              </a:rPr>
              <a:t>https://vesmir.cz/images/gallery/archiv/2000/8/cytoskelet-dynamicka-sit/2000_438_06.jpg</a:t>
            </a:r>
            <a:endParaRPr lang="cs-CZ" sz="800" dirty="0" smtClean="0"/>
          </a:p>
          <a:p>
            <a:r>
              <a:rPr lang="cs-CZ" sz="800" u="sng" dirty="0" smtClean="0">
                <a:hlinkClick r:id="rId40"/>
              </a:rPr>
              <a:t>https://vesmir.cz/images/gallery/archiv/2000/8/cytoskelet-dynamicka-sit/2000_438_10.jpg</a:t>
            </a:r>
            <a:endParaRPr lang="cs-CZ" sz="800" dirty="0" smtClean="0"/>
          </a:p>
          <a:p>
            <a:r>
              <a:rPr lang="cs-CZ" sz="800" u="sng" dirty="0" smtClean="0">
                <a:hlinkClick r:id="rId41"/>
              </a:rPr>
              <a:t>https://vesmir.cz/images/gallery/archiv/2000/8/cytoskelet-dynamicka-sit/2000_438_11.jpg</a:t>
            </a:r>
            <a:endParaRPr lang="cs-CZ" sz="800" dirty="0" smtClean="0"/>
          </a:p>
          <a:p>
            <a:r>
              <a:rPr lang="cs-CZ" sz="800" u="sng" dirty="0" smtClean="0">
                <a:hlinkClick r:id="rId42"/>
              </a:rPr>
              <a:t>https://www.osel.cz/_popisky/123_/s_1230496523.jpg</a:t>
            </a:r>
            <a:endParaRPr lang="cs-CZ" sz="800" dirty="0" smtClean="0"/>
          </a:p>
          <a:p>
            <a:r>
              <a:rPr lang="cs-CZ" sz="800" u="sng" dirty="0" smtClean="0">
                <a:hlinkClick r:id="rId43"/>
              </a:rPr>
              <a:t>http://www.</a:t>
            </a:r>
            <a:r>
              <a:rPr lang="cs-CZ" sz="800" u="sng" dirty="0" err="1" smtClean="0">
                <a:hlinkClick r:id="rId43"/>
              </a:rPr>
              <a:t>studiumbiochemie.cz</a:t>
            </a:r>
            <a:r>
              <a:rPr lang="cs-CZ" sz="800" u="sng" dirty="0" smtClean="0">
                <a:hlinkClick r:id="rId43"/>
              </a:rPr>
              <a:t>/</a:t>
            </a:r>
            <a:r>
              <a:rPr lang="cs-CZ" sz="800" u="sng" dirty="0" err="1" smtClean="0">
                <a:hlinkClick r:id="rId43"/>
              </a:rPr>
              <a:t>materialy</a:t>
            </a:r>
            <a:r>
              <a:rPr lang="cs-CZ" sz="800" u="sng" dirty="0" smtClean="0">
                <a:hlinkClick r:id="rId43"/>
              </a:rPr>
              <a:t>/</a:t>
            </a:r>
            <a:r>
              <a:rPr lang="cs-CZ" sz="800" u="sng" dirty="0" err="1" smtClean="0">
                <a:hlinkClick r:id="rId43"/>
              </a:rPr>
              <a:t>zakladni</a:t>
            </a:r>
            <a:r>
              <a:rPr lang="cs-CZ" sz="800" u="sng" dirty="0" smtClean="0">
                <a:hlinkClick r:id="rId43"/>
              </a:rPr>
              <a:t>_kapitoly/BPLO/</a:t>
            </a:r>
            <a:r>
              <a:rPr lang="cs-CZ" sz="800" u="sng" dirty="0" err="1" smtClean="0">
                <a:hlinkClick r:id="rId43"/>
              </a:rPr>
              <a:t>bunka</a:t>
            </a:r>
            <a:r>
              <a:rPr lang="cs-CZ" sz="800" u="sng" dirty="0" smtClean="0">
                <a:hlinkClick r:id="rId43"/>
              </a:rPr>
              <a:t>_</a:t>
            </a:r>
            <a:r>
              <a:rPr lang="cs-CZ" sz="800" u="sng" dirty="0" err="1" smtClean="0">
                <a:hlinkClick r:id="rId43"/>
              </a:rPr>
              <a:t>clip</a:t>
            </a:r>
            <a:r>
              <a:rPr lang="cs-CZ" sz="800" u="sng" dirty="0" smtClean="0">
                <a:hlinkClick r:id="rId43"/>
              </a:rPr>
              <a:t>_image002.jpg</a:t>
            </a:r>
            <a:endParaRPr lang="cs-CZ" sz="800" dirty="0" smtClean="0"/>
          </a:p>
          <a:p>
            <a:r>
              <a:rPr lang="cs-CZ" sz="800" u="sng" dirty="0" smtClean="0">
                <a:hlinkClick r:id="rId44"/>
              </a:rPr>
              <a:t>http://www.</a:t>
            </a:r>
            <a:r>
              <a:rPr lang="cs-CZ" sz="800" u="sng" dirty="0" err="1" smtClean="0">
                <a:hlinkClick r:id="rId44"/>
              </a:rPr>
              <a:t>studiumbiochemie.cz</a:t>
            </a:r>
            <a:r>
              <a:rPr lang="cs-CZ" sz="800" u="sng" dirty="0" smtClean="0">
                <a:hlinkClick r:id="rId44"/>
              </a:rPr>
              <a:t>/</a:t>
            </a:r>
            <a:r>
              <a:rPr lang="cs-CZ" sz="800" u="sng" dirty="0" err="1" smtClean="0">
                <a:hlinkClick r:id="rId44"/>
              </a:rPr>
              <a:t>materialy</a:t>
            </a:r>
            <a:r>
              <a:rPr lang="cs-CZ" sz="800" u="sng" dirty="0" smtClean="0">
                <a:hlinkClick r:id="rId44"/>
              </a:rPr>
              <a:t>/</a:t>
            </a:r>
            <a:r>
              <a:rPr lang="cs-CZ" sz="800" u="sng" dirty="0" err="1" smtClean="0">
                <a:hlinkClick r:id="rId44"/>
              </a:rPr>
              <a:t>zakladni</a:t>
            </a:r>
            <a:r>
              <a:rPr lang="cs-CZ" sz="800" u="sng" dirty="0" smtClean="0">
                <a:hlinkClick r:id="rId44"/>
              </a:rPr>
              <a:t>_kapitoly/BPLO/</a:t>
            </a:r>
            <a:r>
              <a:rPr lang="cs-CZ" sz="800" u="sng" dirty="0" err="1" smtClean="0">
                <a:hlinkClick r:id="rId44"/>
              </a:rPr>
              <a:t>cytoskelet.jpg</a:t>
            </a:r>
            <a:endParaRPr lang="cs-CZ" sz="800" dirty="0" smtClean="0"/>
          </a:p>
          <a:p>
            <a:r>
              <a:rPr lang="cs-CZ" sz="800" dirty="0" smtClean="0"/>
              <a:t>https://www.viscojis.cz/teens/images/obrazky/Ziviny_voda/vaha.jpg</a:t>
            </a:r>
          </a:p>
          <a:p>
            <a:r>
              <a:rPr lang="cs-CZ" sz="800" dirty="0" smtClean="0"/>
              <a:t>https://is.muni.cz/do/rect/el/estud/prif/ps13/genotox/web/img/obr03-02.png</a:t>
            </a:r>
            <a:endParaRPr lang="cs-CZ" sz="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733" t="15038" r="106" b="-384"/>
          <a:stretch/>
        </p:blipFill>
        <p:spPr>
          <a:xfrm>
            <a:off x="-133350" y="-31749"/>
            <a:ext cx="12382662" cy="6974810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-96583" y="-35591"/>
            <a:ext cx="12309128" cy="6978652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651545" y="6315488"/>
            <a:ext cx="3205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t="15463" r="84758"/>
          <a:stretch/>
        </p:blipFill>
        <p:spPr>
          <a:xfrm>
            <a:off x="3684685" y="2362096"/>
            <a:ext cx="1469834" cy="1593219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5000515" y="2508765"/>
            <a:ext cx="42151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DĚKUJI ZA POZORNOST</a:t>
            </a:r>
            <a:endParaRPr lang="cs-CZ" sz="28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68" t="40603" r="12330" b="33382"/>
          <a:stretch/>
        </p:blipFill>
        <p:spPr>
          <a:xfrm>
            <a:off x="314325" y="219075"/>
            <a:ext cx="1695450" cy="8477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8604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68282" y="296091"/>
            <a:ext cx="8596668" cy="1320800"/>
          </a:xfrm>
        </p:spPr>
        <p:txBody>
          <a:bodyPr/>
          <a:lstStyle/>
          <a:p>
            <a:r>
              <a:rPr lang="cs-CZ" dirty="0" smtClean="0"/>
              <a:t>Buněčná komunikace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4550" y="1332481"/>
            <a:ext cx="6205130" cy="552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3747" y="-1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62443" y="583475"/>
            <a:ext cx="8596668" cy="1320800"/>
          </a:xfrm>
        </p:spPr>
        <p:txBody>
          <a:bodyPr/>
          <a:lstStyle/>
          <a:p>
            <a:r>
              <a:rPr lang="cs-CZ" dirty="0" smtClean="0"/>
              <a:t>Příjem a výdej látek buňkou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14121" y="3084727"/>
            <a:ext cx="5277879" cy="3773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9708" y="1536810"/>
            <a:ext cx="8269174" cy="3855462"/>
          </a:xfrm>
        </p:spPr>
        <p:txBody>
          <a:bodyPr>
            <a:normAutofit fontScale="92500" lnSpcReduction="10000"/>
          </a:bodyPr>
          <a:lstStyle/>
          <a:p>
            <a:r>
              <a:rPr lang="cs-CZ" sz="2000" b="1" dirty="0" smtClean="0"/>
              <a:t>Bu</a:t>
            </a:r>
            <a:r>
              <a:rPr lang="cs-CZ" b="1" dirty="0" smtClean="0"/>
              <a:t>ňka </a:t>
            </a:r>
            <a:r>
              <a:rPr lang="cs-CZ" dirty="0" smtClean="0"/>
              <a:t>přijímá látky z okolí: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       - </a:t>
            </a:r>
            <a:r>
              <a:rPr lang="cs-CZ" b="1" dirty="0" smtClean="0"/>
              <a:t>pasivně</a:t>
            </a:r>
            <a:r>
              <a:rPr lang="cs-CZ" dirty="0" smtClean="0"/>
              <a:t> (záleží na koncentraci, velikosti látek, není potřeba E) </a:t>
            </a:r>
          </a:p>
          <a:p>
            <a:pPr>
              <a:buNone/>
            </a:pPr>
            <a:r>
              <a:rPr lang="cs-CZ" dirty="0" smtClean="0"/>
              <a:t> </a:t>
            </a:r>
            <a:r>
              <a:rPr lang="cs-CZ" dirty="0" smtClean="0"/>
              <a:t>                                    - malé molekuly, dobře rozpustné (např.N</a:t>
            </a:r>
            <a:r>
              <a:rPr lang="cs-CZ" baseline="-25000" dirty="0" smtClean="0"/>
              <a:t>2</a:t>
            </a:r>
            <a:r>
              <a:rPr lang="cs-CZ" dirty="0" smtClean="0"/>
              <a:t>, O</a:t>
            </a:r>
            <a:r>
              <a:rPr lang="cs-CZ" baseline="-25000" dirty="0" smtClean="0"/>
              <a:t>2</a:t>
            </a:r>
            <a:r>
              <a:rPr lang="cs-CZ" dirty="0" smtClean="0"/>
              <a:t>, CO, CO</a:t>
            </a:r>
            <a:r>
              <a:rPr lang="cs-CZ" baseline="-25000" dirty="0" smtClean="0"/>
              <a:t>2</a:t>
            </a:r>
            <a:r>
              <a:rPr lang="cs-CZ" dirty="0" smtClean="0"/>
              <a:t>) </a:t>
            </a:r>
          </a:p>
          <a:p>
            <a:pPr>
              <a:buNone/>
            </a:pPr>
            <a:r>
              <a:rPr lang="cs-CZ" dirty="0" smtClean="0"/>
              <a:t>                                     - difuze, usnadněná difuze, osmóza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r>
              <a:rPr lang="cs-CZ" dirty="0" smtClean="0"/>
              <a:t>          - </a:t>
            </a:r>
            <a:r>
              <a:rPr lang="cs-CZ" b="1" dirty="0" smtClean="0"/>
              <a:t>aktivně</a:t>
            </a:r>
            <a:r>
              <a:rPr lang="cs-CZ" dirty="0" smtClean="0"/>
              <a:t> (spotřeba E, pomocí přenašečů, proti koncentraci)</a:t>
            </a:r>
          </a:p>
          <a:p>
            <a:pPr>
              <a:buNone/>
            </a:pPr>
            <a:r>
              <a:rPr lang="cs-CZ" dirty="0" smtClean="0"/>
              <a:t> </a:t>
            </a:r>
            <a:r>
              <a:rPr lang="cs-CZ" dirty="0" smtClean="0"/>
              <a:t>                                    - Endocytóza</a:t>
            </a:r>
          </a:p>
          <a:p>
            <a:pPr>
              <a:buNone/>
            </a:pPr>
            <a:r>
              <a:rPr lang="cs-CZ" dirty="0" smtClean="0"/>
              <a:t> </a:t>
            </a:r>
            <a:r>
              <a:rPr lang="cs-CZ" dirty="0" smtClean="0"/>
              <a:t>                                    - </a:t>
            </a:r>
            <a:r>
              <a:rPr lang="cs-CZ" dirty="0" err="1" smtClean="0"/>
              <a:t>Exocytóza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r>
              <a:rPr lang="cs-CZ" dirty="0" smtClean="0"/>
              <a:t>                    </a:t>
            </a:r>
          </a:p>
          <a:p>
            <a:pPr>
              <a:buNone/>
            </a:pPr>
            <a:endParaRPr lang="cs-CZ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0234" y="0"/>
            <a:ext cx="3387011" cy="2155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9496" y="4516500"/>
            <a:ext cx="5844813" cy="23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97189" y="2880273"/>
            <a:ext cx="5294811" cy="397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5448" y="1985554"/>
            <a:ext cx="6951375" cy="2508068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cs-CZ" sz="2400" b="1" dirty="0" smtClean="0"/>
              <a:t>Pasivní transport</a:t>
            </a:r>
            <a:endParaRPr lang="cs-CZ" sz="2400" b="1" dirty="0" smtClean="0"/>
          </a:p>
          <a:p>
            <a:r>
              <a:rPr lang="cs-CZ" sz="1900" b="1" dirty="0" smtClean="0"/>
              <a:t>Difuze</a:t>
            </a:r>
            <a:r>
              <a:rPr lang="cs-CZ" dirty="0" smtClean="0"/>
              <a:t>: látky mohou volně pronikat cytoplazmatickou membránou, záleží na koncentraci, buňka ji neovlivňuje, </a:t>
            </a:r>
            <a:r>
              <a:rPr lang="cs-CZ" dirty="0" smtClean="0"/>
              <a:t>pasivní.</a:t>
            </a:r>
          </a:p>
          <a:p>
            <a:r>
              <a:rPr lang="cs-CZ" sz="1900" b="1" dirty="0" smtClean="0"/>
              <a:t>Usnadněná difuze</a:t>
            </a:r>
            <a:r>
              <a:rPr lang="cs-CZ" dirty="0" smtClean="0"/>
              <a:t>:použití přenašečů</a:t>
            </a:r>
            <a:endParaRPr lang="cs-CZ" b="1" dirty="0" smtClean="0"/>
          </a:p>
          <a:p>
            <a:r>
              <a:rPr lang="cs-CZ" sz="1900" b="1" dirty="0" smtClean="0"/>
              <a:t>Osmóza</a:t>
            </a:r>
            <a:r>
              <a:rPr lang="cs-CZ" dirty="0" smtClean="0"/>
              <a:t>: roztoky oddělené membránou, pronikat může pouze </a:t>
            </a:r>
            <a:r>
              <a:rPr lang="cs-CZ" dirty="0" smtClean="0"/>
              <a:t>voda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      </a:t>
            </a:r>
            <a:r>
              <a:rPr lang="cs-CZ" dirty="0" smtClean="0"/>
              <a:t> </a:t>
            </a:r>
            <a:r>
              <a:rPr lang="cs-CZ" dirty="0" smtClean="0"/>
              <a:t>(fyziologický </a:t>
            </a:r>
            <a:r>
              <a:rPr lang="cs-CZ" dirty="0" smtClean="0"/>
              <a:t>roztok, hypotonické,</a:t>
            </a:r>
            <a:r>
              <a:rPr lang="cs-CZ" dirty="0" smtClean="0"/>
              <a:t> </a:t>
            </a:r>
            <a:r>
              <a:rPr lang="cs-CZ" dirty="0" smtClean="0"/>
              <a:t>izotonické, </a:t>
            </a:r>
            <a:r>
              <a:rPr lang="cs-CZ" dirty="0" smtClean="0"/>
              <a:t>hypertonické prostředí)</a:t>
            </a:r>
          </a:p>
          <a:p>
            <a:endParaRPr lang="cs-CZ" dirty="0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3645" y="0"/>
            <a:ext cx="2547258" cy="203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2" name="Picture 6" descr="https://upload.wikimedia.org/wikipedia/commons/6/6b/Blausen_0394_Facilitated_Diffusion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11579" y="0"/>
            <a:ext cx="3580421" cy="26977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cells-process-matter-phagocytosis-food-particle-cell.webp (1600×938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076" name="AutoShape 4" descr="cells-process-matter-phagocytosis-food-particle-cell.webp (1600×938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078" name="AutoShape 6" descr="C:\Users\Pocitac\Desktop\Akademie\Akademie obrazky 2\cells-process-matter-phagocytosis-food-particle-cell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19742" y="228600"/>
            <a:ext cx="4407800" cy="310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25930"/>
            <a:ext cx="8064140" cy="4032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14317" y="3496235"/>
            <a:ext cx="4352495" cy="290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05825" y="1248111"/>
            <a:ext cx="7158461" cy="3880773"/>
          </a:xfrm>
        </p:spPr>
        <p:txBody>
          <a:bodyPr/>
          <a:lstStyle/>
          <a:p>
            <a:pPr>
              <a:buNone/>
            </a:pPr>
            <a:r>
              <a:rPr lang="cs-CZ" sz="2400" b="1" dirty="0" smtClean="0"/>
              <a:t>Aktivní transport</a:t>
            </a:r>
            <a:endParaRPr lang="cs-CZ" sz="2400" b="1" dirty="0" smtClean="0"/>
          </a:p>
          <a:p>
            <a:r>
              <a:rPr lang="cs-CZ" sz="2000" b="1" dirty="0" smtClean="0"/>
              <a:t>Endocytóza: </a:t>
            </a:r>
            <a:r>
              <a:rPr lang="cs-CZ" dirty="0" smtClean="0"/>
              <a:t>aktivní příjem látek (pinocytóza – buněčné pití, fagocytóza – buněčné žraní)</a:t>
            </a:r>
            <a:r>
              <a:rPr lang="cs-CZ" sz="2000" b="1" dirty="0" smtClean="0"/>
              <a:t> </a:t>
            </a:r>
          </a:p>
          <a:p>
            <a:r>
              <a:rPr lang="cs-CZ" sz="2000" b="1" dirty="0" err="1" smtClean="0"/>
              <a:t>Exocytóza</a:t>
            </a:r>
            <a:r>
              <a:rPr lang="cs-CZ" sz="2000" b="1" dirty="0" smtClean="0"/>
              <a:t>: </a:t>
            </a:r>
            <a:r>
              <a:rPr lang="cs-CZ" dirty="0" smtClean="0"/>
              <a:t>výdej látek buňkou</a:t>
            </a:r>
            <a:endParaRPr lang="cs-CZ" sz="2000" b="1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50272" y="596537"/>
            <a:ext cx="8596668" cy="1320800"/>
          </a:xfrm>
        </p:spPr>
        <p:txBody>
          <a:bodyPr/>
          <a:lstStyle/>
          <a:p>
            <a:r>
              <a:rPr lang="cs-CZ" dirty="0" smtClean="0"/>
              <a:t>Buněčný metabolismus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72386" y="1502228"/>
            <a:ext cx="8688734" cy="5185954"/>
          </a:xfrm>
        </p:spPr>
        <p:txBody>
          <a:bodyPr>
            <a:normAutofit fontScale="92500" lnSpcReduction="20000"/>
          </a:bodyPr>
          <a:lstStyle/>
          <a:p>
            <a:r>
              <a:rPr lang="cs-CZ" b="1" u="sng" dirty="0" smtClean="0"/>
              <a:t>Anabolismus</a:t>
            </a:r>
            <a:r>
              <a:rPr lang="cs-CZ" dirty="0" smtClean="0"/>
              <a:t>: </a:t>
            </a:r>
            <a:r>
              <a:rPr lang="cs-CZ" dirty="0" err="1" smtClean="0"/>
              <a:t>endergonické</a:t>
            </a:r>
            <a:r>
              <a:rPr lang="cs-CZ" dirty="0" smtClean="0"/>
              <a:t>, syntetické reakce, tvoří se něco složitějšího, je potřeba dodávat energii</a:t>
            </a:r>
          </a:p>
          <a:p>
            <a:r>
              <a:rPr lang="cs-CZ" b="1" u="sng" dirty="0" smtClean="0"/>
              <a:t>Katabolismus</a:t>
            </a:r>
            <a:r>
              <a:rPr lang="cs-CZ" dirty="0" smtClean="0"/>
              <a:t>: exergonické, rozkladné reakce, mohou probíhat samovolně, uvolňuje se při nich energie</a:t>
            </a:r>
          </a:p>
          <a:p>
            <a:pPr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Z katabolických reakcí získáváme energii na anabolické </a:t>
            </a:r>
            <a:r>
              <a:rPr lang="cs-CZ" dirty="0" smtClean="0"/>
              <a:t>reakce</a:t>
            </a:r>
          </a:p>
          <a:p>
            <a:r>
              <a:rPr lang="cs-CZ" dirty="0" smtClean="0"/>
              <a:t>Jako přenašeč energie slouží kyselina </a:t>
            </a:r>
            <a:r>
              <a:rPr lang="cs-CZ" dirty="0" err="1" smtClean="0"/>
              <a:t>adenosintrifosforečná</a:t>
            </a:r>
            <a:r>
              <a:rPr lang="cs-CZ" dirty="0" smtClean="0"/>
              <a:t> = ATP (</a:t>
            </a:r>
            <a:r>
              <a:rPr lang="cs-CZ" dirty="0" err="1" smtClean="0"/>
              <a:t>makroergní</a:t>
            </a:r>
            <a:r>
              <a:rPr lang="cs-CZ" dirty="0" smtClean="0"/>
              <a:t> sloučenina)</a:t>
            </a:r>
            <a:endParaRPr lang="cs-CZ" dirty="0" smtClean="0"/>
          </a:p>
          <a:p>
            <a:r>
              <a:rPr lang="cs-CZ" dirty="0" smtClean="0"/>
              <a:t>V průběhu života se poměr mezi nimi mění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46720" y="2664823"/>
            <a:ext cx="4145280" cy="2330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9621" y="2639785"/>
            <a:ext cx="47625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547256"/>
            <a:ext cx="3457302" cy="259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44394" y="5042261"/>
            <a:ext cx="3447606" cy="1815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5823" y="452845"/>
            <a:ext cx="8596668" cy="1320800"/>
          </a:xfrm>
        </p:spPr>
        <p:txBody>
          <a:bodyPr/>
          <a:lstStyle/>
          <a:p>
            <a:pPr algn="ctr"/>
            <a:r>
              <a:rPr lang="cs-CZ" dirty="0" smtClean="0"/>
              <a:t>Enzymy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34504" y="4852307"/>
            <a:ext cx="5157496" cy="200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5382" y="1"/>
            <a:ext cx="5046617" cy="3550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3460" y="1345473"/>
            <a:ext cx="6441924" cy="3827418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Biokatalyzátory (umožňují nebo urychlují reakce v organismech)</a:t>
            </a:r>
          </a:p>
          <a:p>
            <a:r>
              <a:rPr lang="cs-CZ" dirty="0" smtClean="0"/>
              <a:t>Vysoce specifické látky (každý enzym reguluje určitou reakci nebo skupinu reakcí)</a:t>
            </a:r>
          </a:p>
          <a:p>
            <a:r>
              <a:rPr lang="cs-CZ" dirty="0" smtClean="0"/>
              <a:t>Enzymy jsou kódovány v DNA, ovlivňují stavbu buňky, její schopnosti a </a:t>
            </a:r>
            <a:r>
              <a:rPr lang="cs-CZ" dirty="0" smtClean="0"/>
              <a:t>vlastnosti</a:t>
            </a:r>
          </a:p>
          <a:p>
            <a:r>
              <a:rPr lang="cs-CZ" dirty="0" smtClean="0"/>
              <a:t>Princip zámku a klíče</a:t>
            </a:r>
          </a:p>
          <a:p>
            <a:endParaRPr lang="cs-CZ" dirty="0" smtClean="0"/>
          </a:p>
          <a:p>
            <a:r>
              <a:rPr lang="cs-CZ" dirty="0" smtClean="0"/>
              <a:t>V buňce je rozložen na dvě části:</a:t>
            </a:r>
          </a:p>
          <a:p>
            <a:pPr>
              <a:buNone/>
            </a:pPr>
            <a:r>
              <a:rPr lang="cs-CZ" dirty="0" smtClean="0"/>
              <a:t> </a:t>
            </a:r>
            <a:r>
              <a:rPr lang="cs-CZ" dirty="0" smtClean="0"/>
              <a:t>             - APOENZYM: bílkovinná část</a:t>
            </a:r>
          </a:p>
          <a:p>
            <a:pPr>
              <a:buNone/>
            </a:pPr>
            <a:r>
              <a:rPr lang="cs-CZ" dirty="0" smtClean="0"/>
              <a:t> </a:t>
            </a:r>
            <a:r>
              <a:rPr lang="cs-CZ" dirty="0" smtClean="0"/>
              <a:t>             - KOENZYM: nebílkovinná část (atom kovu, vitamín,…)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endParaRPr lang="cs-CZ" dirty="0" smtClean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57734" y="5140778"/>
            <a:ext cx="439102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ovéPole 8"/>
          <p:cNvSpPr txBox="1"/>
          <p:nvPr/>
        </p:nvSpPr>
        <p:spPr>
          <a:xfrm>
            <a:off x="8699863" y="4402183"/>
            <a:ext cx="2377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Princip zámku a klíče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7620</TotalTime>
  <Words>1127</Words>
  <Application>Microsoft Office PowerPoint</Application>
  <PresentationFormat>Vlastní</PresentationFormat>
  <Paragraphs>164</Paragraphs>
  <Slides>24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5" baseType="lpstr">
      <vt:lpstr>Fazeta</vt:lpstr>
      <vt:lpstr>Snímek 1</vt:lpstr>
      <vt:lpstr>Metabolismus buněk (organismů)</vt:lpstr>
      <vt:lpstr>Buněčná komunikace</vt:lpstr>
      <vt:lpstr>Snímek 4</vt:lpstr>
      <vt:lpstr>Příjem a výdej látek buňkou</vt:lpstr>
      <vt:lpstr>Snímek 6</vt:lpstr>
      <vt:lpstr>Snímek 7</vt:lpstr>
      <vt:lpstr>Buněčný metabolismus</vt:lpstr>
      <vt:lpstr>Enzymy</vt:lpstr>
      <vt:lpstr>Rozdělení organismů podle typu metabolismu</vt:lpstr>
      <vt:lpstr>Fotosyntéza</vt:lpstr>
      <vt:lpstr>Fotosyntéza</vt:lpstr>
      <vt:lpstr>Fotosyntéza vs. respirace</vt:lpstr>
      <vt:lpstr>Snímek 14</vt:lpstr>
      <vt:lpstr>Buněčné dýchání</vt:lpstr>
      <vt:lpstr>Snímek 16</vt:lpstr>
      <vt:lpstr>Citrátový cyklus (Krebsův cyklus)</vt:lpstr>
      <vt:lpstr>Krebsův cyklus</vt:lpstr>
      <vt:lpstr>Dýchací řetězec a oxidativní fosforylace</vt:lpstr>
      <vt:lpstr>Přeměna chemické energie v pohyb</vt:lpstr>
      <vt:lpstr>Snímek 21</vt:lpstr>
      <vt:lpstr>Snímek 22</vt:lpstr>
      <vt:lpstr>Snímek 23</vt:lpstr>
      <vt:lpstr>Snímek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buněčné biologie</dc:title>
  <dc:creator>Zdena</dc:creator>
  <cp:lastModifiedBy>Pocitac</cp:lastModifiedBy>
  <cp:revision>44</cp:revision>
  <dcterms:created xsi:type="dcterms:W3CDTF">2022-11-16T09:46:08Z</dcterms:created>
  <dcterms:modified xsi:type="dcterms:W3CDTF">2022-12-13T18:23:55Z</dcterms:modified>
</cp:coreProperties>
</file>