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18"/>
  </p:notesMasterIdLst>
  <p:sldIdLst>
    <p:sldId id="270" r:id="rId2"/>
    <p:sldId id="271" r:id="rId3"/>
    <p:sldId id="310" r:id="rId4"/>
    <p:sldId id="318" r:id="rId5"/>
    <p:sldId id="319" r:id="rId6"/>
    <p:sldId id="323" r:id="rId7"/>
    <p:sldId id="311" r:id="rId8"/>
    <p:sldId id="325" r:id="rId9"/>
    <p:sldId id="312" r:id="rId10"/>
    <p:sldId id="324" r:id="rId11"/>
    <p:sldId id="320" r:id="rId12"/>
    <p:sldId id="322" r:id="rId13"/>
    <p:sldId id="313" r:id="rId14"/>
    <p:sldId id="287" r:id="rId15"/>
    <p:sldId id="32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A287-4F39-4DDA-A21A-E85D8E6A41E9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ED04-F111-4D37-ABF3-4BDAB1F3F8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039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24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1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37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285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902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386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34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849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89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06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874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843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13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876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17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72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a.ecn.cz/img_upload/e6ffb6c50bc1424ab10ecf09e063cd63/crowds-2768571_960_720.jpg" TargetMode="External"/><Relationship Id="rId13" Type="http://schemas.openxmlformats.org/officeDocument/2006/relationships/hyperlink" Target="https://upload.wikimedia.org/wikipedia/commons/thumb/5/57/%C5%A0lechtitelsk%C3%A1_pyramida_sus.png/220px-%C5%A0lechtitelsk%C3%A1_pyramida_sus.png" TargetMode="External"/><Relationship Id="rId18" Type="http://schemas.openxmlformats.org/officeDocument/2006/relationships/hyperlink" Target="https://akela.mendelu.cz/~xcepl/inobio/inovace/GSLD/popul._gen._12.pdf" TargetMode="External"/><Relationship Id="rId3" Type="http://schemas.openxmlformats.org/officeDocument/2006/relationships/hyperlink" Target="https://www.filosofie-uspechu.cz/wp-content/uploads/2020/10/iq-distribuce.jpg" TargetMode="External"/><Relationship Id="rId21" Type="http://schemas.openxmlformats.org/officeDocument/2006/relationships/hyperlink" Target="https://storage.googleapis.com/tb-img/production/22/08/F1_Savita_Others_17-8-22_D4.png" TargetMode="External"/><Relationship Id="rId7" Type="http://schemas.openxmlformats.org/officeDocument/2006/relationships/hyperlink" Target="https://kulturistika.ronnie.cz/img/data/clanky/normal/31450_2.jpg" TargetMode="External"/><Relationship Id="rId12" Type="http://schemas.openxmlformats.org/officeDocument/2006/relationships/hyperlink" Target="https://slideplayer.cz/slide/12753195/77/images/21/Fenotypov%C3%A9+d%C5%AFsledky+inbreedingu%3A.jpg" TargetMode="External"/><Relationship Id="rId17" Type="http://schemas.openxmlformats.org/officeDocument/2006/relationships/hyperlink" Target="https://biologie-chemie.cz/wp-content/uploads/2021/01/genetika-populace-1024x519.jpg" TargetMode="External"/><Relationship Id="rId25" Type="http://schemas.openxmlformats.org/officeDocument/2006/relationships/image" Target="../media/image4.png"/><Relationship Id="rId2" Type="http://schemas.openxmlformats.org/officeDocument/2006/relationships/hyperlink" Target="https://dlouhyholky.s14.cdn-upgates.com/_cache/f/0/f09985c6812bf7c059e2b7edc6bc8fbb-americti-muzi-versus-evropsti-muzi.gif" TargetMode="External"/><Relationship Id="rId16" Type="http://schemas.openxmlformats.org/officeDocument/2006/relationships/hyperlink" Target="https://cdn.myshoptet.com/usr/eshop.mamechut.cz/user/shop/big/4193_basmati-ryze-bila-bio.jpg?5fb9bc3e" TargetMode="External"/><Relationship Id="rId20" Type="http://schemas.openxmlformats.org/officeDocument/2006/relationships/hyperlink" Target="https://commons.wikimedia.org/w/index.php?curid=332526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r.mendelu.cz/urban/vsg1/populace/images/kvant_graf5.gif" TargetMode="External"/><Relationship Id="rId11" Type="http://schemas.openxmlformats.org/officeDocument/2006/relationships/hyperlink" Target="https://scontent-prg1-1.xx.fbcdn.net/v/t1.6435-9/44112932_775880182750336_2904899404072747008_n.jpg?_nc_cat=102&amp;ccb=1-7&amp;_nc_sid=730e14&amp;_nc_ohc=fhN2lCmifAgAX-oPV6d&amp;_nc_ht=scontent-prg1-1.xx&amp;oh=00_AfDDEUATDzLP68t7_sqOiQoRnqLlJTS1WUsTkDlyvXyAlA&amp;oe=6496ACA4" TargetMode="External"/><Relationship Id="rId24" Type="http://schemas.openxmlformats.org/officeDocument/2006/relationships/hyperlink" Target="https://ct24.ceskatelevize.cz/sites/default/files/styles/node-article_horizontal/public/2273060-migraceptaku.png?itok=jTuqMTbS" TargetMode="External"/><Relationship Id="rId5" Type="http://schemas.openxmlformats.org/officeDocument/2006/relationships/hyperlink" Target="https://user.mendelu.cz/urban/vsg1/populace/images/kvant_graf6.gif" TargetMode="External"/><Relationship Id="rId15" Type="http://schemas.openxmlformats.org/officeDocument/2006/relationships/hyperlink" Target="https://1gr.cz/fotky/lidovky/16/031/gal/APE61c3f5_shutterstock_306244739.jpg" TargetMode="External"/><Relationship Id="rId23" Type="http://schemas.openxmlformats.org/officeDocument/2006/relationships/hyperlink" Target="https://slideplayer.cz/slide/2677703/10/images/11/P%C5%99%C3%ADklad.jpg" TargetMode="External"/><Relationship Id="rId10" Type="http://schemas.openxmlformats.org/officeDocument/2006/relationships/hyperlink" Target="https://01da05bee7.clvaw-cdnwnd.com/29e654a9bc40736b5d1096dcbc9d3edb/200011087-3bea03bea2/popilace%20graf%201_countries_v4.jpg" TargetMode="External"/><Relationship Id="rId19" Type="http://schemas.openxmlformats.org/officeDocument/2006/relationships/hyperlink" Target="https://upload.wikimedia.org/wikipedia/commons/thumb/6/60/Arabidopsis_thaliana_inflorescencias.jpg/220px-Arabidopsis_thaliana_inflorescencias.jpg" TargetMode="External"/><Relationship Id="rId4" Type="http://schemas.openxmlformats.org/officeDocument/2006/relationships/hyperlink" Target="https://www.czso.cz/documents/10180/23221020/0.84_openelement&amp;fieldelemformat%2039f01d5e-6ead-4715-b4bb-13be44120fd5.gif/7f280b6b-3bfa-447c-8c2b-00c029b7f36d" TargetMode="External"/><Relationship Id="rId9" Type="http://schemas.openxmlformats.org/officeDocument/2006/relationships/hyperlink" Target="https://1884403144.rsc.cdn77.org/foto/zebra/MHgwL3NtYXJ0L3RoYg/5-i_article-1301437.jpg?v=2&amp;st=NgMFMDAo69Ela0-fNzmxNY3NGkj5GWDWGmf3cS6P25w&amp;ts=1600812000&amp;e=0" TargetMode="External"/><Relationship Id="rId14" Type="http://schemas.openxmlformats.org/officeDocument/2006/relationships/hyperlink" Target="https://commons.wikimedia.org/w/index.php?curid=83623999" TargetMode="External"/><Relationship Id="rId22" Type="http://schemas.openxmlformats.org/officeDocument/2006/relationships/hyperlink" Target="https://slideplayer.cz/slide/2677703/10/images/10/Hardy+%E2%80%93+Weinberg%C5%AFv+z%C3%A1kon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83524" y="1153307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04495" y="959961"/>
            <a:ext cx="318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BIOLOGIE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4117883" y="578948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RNDr. Kateřina Bažantová</a:t>
            </a:r>
            <a:endParaRPr lang="cs-CZ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324" y="219075"/>
            <a:ext cx="1704975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2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s://01da05bee7.clvaw-cdnwnd.com/29e654a9bc40736b5d1096dcbc9d3edb/200011087-3bea03bea2/popilace%20graf%201_countries_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6059" y="404949"/>
            <a:ext cx="4927300" cy="6230983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726" y="1769117"/>
            <a:ext cx="4672829" cy="385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4768" y="609600"/>
            <a:ext cx="8596668" cy="1320800"/>
          </a:xfrm>
        </p:spPr>
        <p:txBody>
          <a:bodyPr/>
          <a:lstStyle/>
          <a:p>
            <a:r>
              <a:rPr lang="cs-CZ" dirty="0" smtClean="0"/>
              <a:t>Autogamická populace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203" y="1789611"/>
            <a:ext cx="7343260" cy="429093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 průběhu generací velmi rychle vzrůstají četnosti homozygotů, četnost heterozygotů klesá</a:t>
            </a:r>
          </a:p>
          <a:p>
            <a:r>
              <a:rPr lang="cs-CZ" dirty="0" smtClean="0"/>
              <a:t>Dobré pro pochopení příbuzenského křížení (plemenitba, hospodářská zvířata, příbuzenské svazky)</a:t>
            </a:r>
          </a:p>
          <a:p>
            <a:r>
              <a:rPr lang="cs-CZ" dirty="0" err="1" smtClean="0"/>
              <a:t>Inbreeding</a:t>
            </a:r>
            <a:r>
              <a:rPr lang="cs-CZ" dirty="0" smtClean="0"/>
              <a:t> = párování příbuzných jedinců</a:t>
            </a:r>
          </a:p>
          <a:p>
            <a:pPr>
              <a:buNone/>
            </a:pPr>
            <a:r>
              <a:rPr lang="cs-CZ" dirty="0" smtClean="0"/>
              <a:t>            - zvyšuje se riziko výskytu geneticky podmíněných poruch</a:t>
            </a:r>
          </a:p>
          <a:p>
            <a:pPr>
              <a:buNone/>
            </a:pPr>
            <a:r>
              <a:rPr lang="cs-CZ" dirty="0" smtClean="0"/>
              <a:t>            - např. výběrové svazky v panovnických rodinách</a:t>
            </a:r>
          </a:p>
          <a:p>
            <a:pPr>
              <a:buNone/>
            </a:pPr>
            <a:r>
              <a:rPr lang="cs-CZ" dirty="0" smtClean="0"/>
              <a:t>            - incest: vztah mezi sourozenci, rodičem a dítětem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Homozygotně dominantní jedinci plodí jen homozygotně dominantní potomky</a:t>
            </a:r>
          </a:p>
          <a:p>
            <a:r>
              <a:rPr lang="cs-CZ" dirty="0" err="1" smtClean="0"/>
              <a:t>Heterozygoti</a:t>
            </a:r>
            <a:r>
              <a:rPr lang="cs-CZ" dirty="0" smtClean="0"/>
              <a:t> plodí </a:t>
            </a:r>
            <a:r>
              <a:rPr lang="cs-CZ" dirty="0" smtClean="0"/>
              <a:t>25 % </a:t>
            </a:r>
            <a:r>
              <a:rPr lang="cs-CZ" dirty="0" smtClean="0"/>
              <a:t>homozygotně dominantních, </a:t>
            </a:r>
            <a:r>
              <a:rPr lang="cs-CZ" dirty="0" smtClean="0"/>
              <a:t>25 % </a:t>
            </a:r>
            <a:r>
              <a:rPr lang="cs-CZ" dirty="0" smtClean="0"/>
              <a:t>homozygotně recesivních a </a:t>
            </a:r>
            <a:r>
              <a:rPr lang="cs-CZ" dirty="0" smtClean="0"/>
              <a:t>50 % </a:t>
            </a:r>
            <a:r>
              <a:rPr lang="cs-CZ" dirty="0" smtClean="0"/>
              <a:t>heterozygotů</a:t>
            </a:r>
          </a:p>
          <a:p>
            <a:r>
              <a:rPr lang="cs-CZ" dirty="0" smtClean="0"/>
              <a:t>Už po 10 generacích z populace </a:t>
            </a:r>
            <a:r>
              <a:rPr lang="cs-CZ" dirty="0" err="1" smtClean="0"/>
              <a:t>heterozygoti</a:t>
            </a:r>
            <a:r>
              <a:rPr lang="cs-CZ" dirty="0" smtClean="0"/>
              <a:t> vymizí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8352" y="4428308"/>
            <a:ext cx="3239590" cy="242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07" y="4376057"/>
            <a:ext cx="1862621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8160" y="0"/>
            <a:ext cx="4053841" cy="444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6352" y="637309"/>
            <a:ext cx="8596668" cy="1320800"/>
          </a:xfrm>
        </p:spPr>
        <p:txBody>
          <a:bodyPr/>
          <a:lstStyle/>
          <a:p>
            <a:r>
              <a:rPr lang="cs-CZ" dirty="0" err="1" smtClean="0"/>
              <a:t>Panmiktická</a:t>
            </a:r>
            <a:r>
              <a:rPr lang="cs-CZ" dirty="0" smtClean="0"/>
              <a:t> populace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020" y="1912395"/>
            <a:ext cx="8596668" cy="3880773"/>
          </a:xfrm>
        </p:spPr>
        <p:txBody>
          <a:bodyPr/>
          <a:lstStyle/>
          <a:p>
            <a:r>
              <a:rPr lang="cs-CZ" dirty="0" err="1" smtClean="0"/>
              <a:t>Hardy</a:t>
            </a:r>
            <a:r>
              <a:rPr lang="cs-CZ" dirty="0" smtClean="0"/>
              <a:t>-</a:t>
            </a:r>
            <a:r>
              <a:rPr lang="cs-CZ" dirty="0" err="1" smtClean="0"/>
              <a:t>Weinbergův</a:t>
            </a:r>
            <a:r>
              <a:rPr lang="cs-CZ" dirty="0" smtClean="0"/>
              <a:t> zákon o genetické rovnováze v </a:t>
            </a:r>
            <a:r>
              <a:rPr lang="cs-CZ" dirty="0" err="1" smtClean="0"/>
              <a:t>panmiktické</a:t>
            </a:r>
            <a:r>
              <a:rPr lang="cs-CZ" dirty="0" smtClean="0"/>
              <a:t> populaci</a:t>
            </a:r>
          </a:p>
          <a:p>
            <a:pPr>
              <a:buNone/>
            </a:pPr>
            <a:r>
              <a:rPr lang="cs-CZ" dirty="0" smtClean="0"/>
              <a:t>        = frekvence genů a genotypů v </a:t>
            </a:r>
            <a:r>
              <a:rPr lang="cs-CZ" dirty="0" err="1" smtClean="0"/>
              <a:t>panmiktické</a:t>
            </a:r>
            <a:r>
              <a:rPr lang="cs-CZ" dirty="0" smtClean="0"/>
              <a:t> populaci se během generací nemění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Platí pouze v ideální </a:t>
            </a:r>
            <a:r>
              <a:rPr lang="cs-CZ" dirty="0" err="1" smtClean="0"/>
              <a:t>panmiktické</a:t>
            </a:r>
            <a:r>
              <a:rPr lang="cs-CZ" dirty="0" smtClean="0"/>
              <a:t> populaci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- dostatečně velká se zcela náhodným párováním</a:t>
            </a:r>
          </a:p>
          <a:p>
            <a:pPr>
              <a:buNone/>
            </a:pPr>
            <a:r>
              <a:rPr lang="cs-CZ" dirty="0" smtClean="0"/>
              <a:t>          - nepůsobí mutace, migrace ani selekce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017" y="2756263"/>
            <a:ext cx="5468983" cy="41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332" y="582706"/>
            <a:ext cx="8596668" cy="1320800"/>
          </a:xfrm>
        </p:spPr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1611" y="283798"/>
            <a:ext cx="4998093" cy="1320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Faktory narušující genetickou rovnováhu v populacích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634" y="1763487"/>
            <a:ext cx="6361613" cy="539496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Migrace</a:t>
            </a:r>
          </a:p>
          <a:p>
            <a:pPr>
              <a:buNone/>
            </a:pPr>
            <a:r>
              <a:rPr lang="cs-CZ" dirty="0" smtClean="0"/>
              <a:t>       - Imigrace: příliv nových jedinců do populace, rozšíření genofondu</a:t>
            </a:r>
          </a:p>
          <a:p>
            <a:pPr>
              <a:buNone/>
            </a:pPr>
            <a:r>
              <a:rPr lang="cs-CZ" dirty="0" smtClean="0"/>
              <a:t>       - Emigrace: odchod jedinců z populace, ochuzení genofondu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Mutace: vznikají nové alely genů</a:t>
            </a:r>
          </a:p>
          <a:p>
            <a:pPr>
              <a:buNone/>
            </a:pPr>
            <a:r>
              <a:rPr lang="cs-CZ" dirty="0" smtClean="0"/>
              <a:t>       - mění kvalitu alely a změnu její četnosti v populaci, mutační tlak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Výběr partnera: narušuje princip panmixie</a:t>
            </a:r>
          </a:p>
          <a:p>
            <a:endParaRPr lang="cs-CZ" dirty="0" smtClean="0"/>
          </a:p>
          <a:p>
            <a:r>
              <a:rPr lang="cs-CZ" dirty="0" smtClean="0"/>
              <a:t>Genetický drift (posun): v málo početných populacích, posun v genotypovém složení (méně heterozygotů, menší genofond populace, větší riziko </a:t>
            </a:r>
            <a:r>
              <a:rPr lang="cs-CZ" dirty="0" err="1" smtClean="0"/>
              <a:t>inbreedingu</a:t>
            </a:r>
            <a:r>
              <a:rPr lang="cs-CZ" dirty="0" smtClean="0"/>
              <a:t> – křížení příbuzných jedinců)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Selekce (výběr): </a:t>
            </a:r>
            <a:r>
              <a:rPr lang="cs-CZ" dirty="0" err="1" smtClean="0"/>
              <a:t>výběr</a:t>
            </a:r>
            <a:r>
              <a:rPr lang="cs-CZ" dirty="0" smtClean="0"/>
              <a:t> určitých znaků při reprodukci, </a:t>
            </a:r>
            <a:r>
              <a:rPr lang="cs-CZ" dirty="0" smtClean="0"/>
              <a:t>způsoben </a:t>
            </a:r>
            <a:r>
              <a:rPr lang="cs-CZ" dirty="0" smtClean="0"/>
              <a:t>podmínkami vnějšího prostředí</a:t>
            </a:r>
          </a:p>
          <a:p>
            <a:pPr>
              <a:buNone/>
            </a:pPr>
            <a:r>
              <a:rPr lang="cs-CZ" dirty="0" smtClean="0"/>
              <a:t>        - Selekce kladná – zvýhodnění jedince při reprodukci</a:t>
            </a:r>
          </a:p>
          <a:p>
            <a:pPr>
              <a:buNone/>
            </a:pPr>
            <a:r>
              <a:rPr lang="cs-CZ" dirty="0" smtClean="0"/>
              <a:t>        - Selekce záporná – vyřazení jedince z reprodukce</a:t>
            </a:r>
          </a:p>
          <a:p>
            <a:pPr>
              <a:buNone/>
            </a:pPr>
            <a:r>
              <a:rPr lang="cs-CZ" dirty="0" smtClean="0"/>
              <a:t>      Selekční tlak – působení ve prospěch určitého genotypu (malárie a srpkovitá anémie)</a:t>
            </a:r>
          </a:p>
          <a:p>
            <a:pPr>
              <a:buNone/>
            </a:pPr>
            <a:r>
              <a:rPr lang="cs-CZ" dirty="0" smtClean="0"/>
              <a:t>   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Loď plná imigrantů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9842" y="3779911"/>
            <a:ext cx="5472158" cy="3078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7997" y="426720"/>
            <a:ext cx="8596668" cy="13208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358537"/>
            <a:ext cx="10190964" cy="5212080"/>
          </a:xfrm>
        </p:spPr>
        <p:txBody>
          <a:bodyPr numCol="2">
            <a:normAutofit fontScale="47500" lnSpcReduction="20000"/>
          </a:bodyPr>
          <a:lstStyle/>
          <a:p>
            <a:r>
              <a:rPr lang="cs-CZ" dirty="0" smtClean="0"/>
              <a:t>KOČÁREK, Eduard. </a:t>
            </a:r>
            <a:r>
              <a:rPr lang="cs-CZ" i="1" dirty="0" smtClean="0"/>
              <a:t>Genetika: obecná genetika a cytogenetika, molekulární biologie, biotechnologie, </a:t>
            </a:r>
            <a:r>
              <a:rPr lang="cs-CZ" i="1" dirty="0" err="1" smtClean="0"/>
              <a:t>genomika</a:t>
            </a:r>
            <a:r>
              <a:rPr lang="cs-CZ" dirty="0" smtClean="0"/>
              <a:t>. Praha: </a:t>
            </a:r>
            <a:r>
              <a:rPr lang="cs-CZ" dirty="0" err="1" smtClean="0"/>
              <a:t>Scientia</a:t>
            </a:r>
            <a:r>
              <a:rPr lang="cs-CZ" dirty="0" smtClean="0"/>
              <a:t>, 2004. Biologie pro gymnázia. ISBN 80-7183-326-6.</a:t>
            </a:r>
          </a:p>
          <a:p>
            <a:r>
              <a:rPr lang="cs-CZ" dirty="0" smtClean="0"/>
              <a:t>J. Pavlík, Základy biologie, učebnice pro přírodovědné lyceum, Ledeč nad Sázavou, 2012</a:t>
            </a:r>
          </a:p>
          <a:p>
            <a:r>
              <a:rPr lang="cs-CZ" dirty="0" smtClean="0"/>
              <a:t>ŘEHOUT, Václav; ČÍTEK, Jindřich; SÁKOVÁ, Lenka. 2000. </a:t>
            </a:r>
            <a:r>
              <a:rPr lang="cs-CZ" i="1" dirty="0" smtClean="0"/>
              <a:t>Genetika: (úvod do studia genetiky)</a:t>
            </a:r>
            <a:r>
              <a:rPr lang="cs-CZ" dirty="0" smtClean="0"/>
              <a:t>. I. České Budějovice: Jihočeská univerzita, Zemědělská fakulta. ISBN 80-7040-405-1</a:t>
            </a:r>
            <a:r>
              <a:rPr lang="cs-CZ" dirty="0" smtClean="0"/>
              <a:t>.</a:t>
            </a:r>
            <a:endParaRPr lang="cs-CZ" u="sng" dirty="0" smtClean="0">
              <a:hlinkClick r:id="rId2"/>
            </a:endParaRPr>
          </a:p>
          <a:p>
            <a:r>
              <a:rPr lang="cs-CZ" u="sng" dirty="0" smtClean="0">
                <a:hlinkClick r:id="rId2"/>
              </a:rPr>
              <a:t>https</a:t>
            </a:r>
            <a:r>
              <a:rPr lang="cs-CZ" u="sng" dirty="0" smtClean="0">
                <a:hlinkClick r:id="rId2"/>
              </a:rPr>
              <a:t>://dlouhyholky.s14.cdn-upgates.com/_cache/f/0/f09985c6812bf7c059e2b7edc6bc8fbb-americti-muzi-versus-evropsti-muzi.gif</a:t>
            </a:r>
            <a:endParaRPr lang="cs-CZ" dirty="0" smtClean="0"/>
          </a:p>
          <a:p>
            <a:r>
              <a:rPr lang="cs-CZ" u="sng" dirty="0" smtClean="0">
                <a:hlinkClick r:id="rId3"/>
              </a:rPr>
              <a:t>https://www.filosofie-uspechu.cz/wp-content/uploads/2020/10/iq-distribuce.jpg</a:t>
            </a:r>
            <a:endParaRPr lang="cs-CZ" dirty="0" smtClean="0"/>
          </a:p>
          <a:p>
            <a:r>
              <a:rPr lang="cs-CZ" u="sng" dirty="0" smtClean="0">
                <a:hlinkClick r:id="rId4"/>
              </a:rPr>
              <a:t>https://www.czso.cz/documents/10180/23221020/0.84_openelement&amp;fieldelemformat%2039f01d5e-6ead-4715-b4bb-13be44120fd5.gif/7f280b6b-3bfa-447c-8c2b-00c029b7f36d</a:t>
            </a:r>
            <a:endParaRPr lang="cs-CZ" dirty="0" smtClean="0"/>
          </a:p>
          <a:p>
            <a:r>
              <a:rPr lang="cs-CZ" u="sng" dirty="0" smtClean="0">
                <a:hlinkClick r:id="rId5"/>
              </a:rPr>
              <a:t>https://user.mendelu.cz/urban/vsg1/populace/images/kvant_graf6.gif</a:t>
            </a:r>
            <a:endParaRPr lang="cs-CZ" dirty="0" smtClean="0"/>
          </a:p>
          <a:p>
            <a:r>
              <a:rPr lang="cs-CZ" u="sng" dirty="0" smtClean="0">
                <a:hlinkClick r:id="rId6"/>
              </a:rPr>
              <a:t>https://user.mendelu.cz/urban/vsg1/populace/images/kvant_graf5.gif</a:t>
            </a:r>
            <a:endParaRPr lang="cs-CZ" dirty="0" smtClean="0"/>
          </a:p>
          <a:p>
            <a:r>
              <a:rPr lang="cs-CZ" u="sng" dirty="0" smtClean="0">
                <a:hlinkClick r:id="rId7"/>
              </a:rPr>
              <a:t>https://kulturistika.ronnie.cz/img/data/clanky/normal/31450_2.jpg</a:t>
            </a:r>
            <a:endParaRPr lang="cs-CZ" dirty="0" smtClean="0"/>
          </a:p>
          <a:p>
            <a:r>
              <a:rPr lang="cs-CZ" u="sng" dirty="0" smtClean="0">
                <a:hlinkClick r:id="rId8"/>
              </a:rPr>
              <a:t>https://aa.ecn.cz/img_upload/e6ffb6c50bc1424ab10ecf09e063cd63/crowds-2768571_960_720.jpg</a:t>
            </a:r>
            <a:endParaRPr lang="cs-CZ" dirty="0" smtClean="0"/>
          </a:p>
          <a:p>
            <a:r>
              <a:rPr lang="cs-CZ" u="sng" dirty="0" smtClean="0">
                <a:hlinkClick r:id="rId9"/>
              </a:rPr>
              <a:t>https://1884403144.rsc.cdn77.org/foto/zebra/MHgwL3NtYXJ0L3RoYg/5-i_article-1301437.jpg?v=2&amp;st=NgMFMDAo69Ela0-fNzmxNY3NGkj5GWDWGmf3cS6P25w&amp;ts=1600812000&amp;e=0</a:t>
            </a:r>
            <a:endParaRPr lang="cs-CZ" dirty="0" smtClean="0"/>
          </a:p>
          <a:p>
            <a:r>
              <a:rPr lang="cs-CZ" u="sng" dirty="0" smtClean="0">
                <a:hlinkClick r:id="rId10"/>
              </a:rPr>
              <a:t>https://01da05bee7.clvaw-cdnwnd.com/29e654a9bc40736b5d1096dcbc9d3edb/200011087-3bea03bea2/popilace%20graf%201_countries_v4.jpg</a:t>
            </a:r>
            <a:endParaRPr lang="cs-CZ" dirty="0" smtClean="0"/>
          </a:p>
          <a:p>
            <a:r>
              <a:rPr lang="cs-CZ" u="sng" dirty="0" smtClean="0">
                <a:hlinkClick r:id="rId11"/>
              </a:rPr>
              <a:t>https://scontent-prg1-1.xx.fbcdn.net/v/t1.6435-9/44112932_775880182750336_2904899404072747008_n.jpg?_nc_cat=102&amp;ccb=1-7&amp;_nc_sid=730e14&amp;_nc_ohc=fhN2lCmifAgAX-oPV6d&amp;_nc_ht=scontent-prg1-1.xx&amp;oh=00_AfDDEUATDzLP68t7_sqOiQoRnqLlJTS1WUsTkDlyvXyAlA&amp;oe=6496ACA4</a:t>
            </a:r>
            <a:endParaRPr lang="cs-CZ" dirty="0" smtClean="0"/>
          </a:p>
          <a:p>
            <a:r>
              <a:rPr lang="cs-CZ" u="sng" dirty="0" smtClean="0">
                <a:hlinkClick r:id="rId12"/>
              </a:rPr>
              <a:t>https://slideplayer.cz/slide/12753195/77/images/21/Fenotypov%C3%A9+d%C5%AFsledky+inbreedingu%3A.jpg</a:t>
            </a:r>
            <a:endParaRPr lang="cs-CZ" dirty="0" smtClean="0"/>
          </a:p>
          <a:p>
            <a:r>
              <a:rPr lang="cs-CZ" u="sng" dirty="0" smtClean="0">
                <a:hlinkClick r:id="rId13"/>
              </a:rPr>
              <a:t>https://upload.wikimedia.org/wikipedia/commons/thumb/5/57/%C5%A0lechtitelsk%C3%A1_pyramida_sus.png/220px-%C5%A0lechtitelsk%C3%A1_pyramida_sus.png</a:t>
            </a:r>
            <a:endParaRPr lang="cs-CZ" dirty="0" smtClean="0"/>
          </a:p>
          <a:p>
            <a:r>
              <a:rPr lang="cs-CZ" dirty="0" smtClean="0"/>
              <a:t>Autor: MVDr. </a:t>
            </a:r>
            <a:r>
              <a:rPr lang="cs-CZ" dirty="0" err="1" smtClean="0"/>
              <a:t>Henych</a:t>
            </a:r>
            <a:r>
              <a:rPr lang="cs-CZ" dirty="0" smtClean="0"/>
              <a:t> – Vlastní dílo, CC BY-SA 4.0, </a:t>
            </a:r>
            <a:r>
              <a:rPr lang="cs-CZ" u="sng" dirty="0" smtClean="0">
                <a:hlinkClick r:id="rId14"/>
              </a:rPr>
              <a:t>https://commons.wikimedia.org/w/index.php?curid=83623999</a:t>
            </a:r>
            <a:endParaRPr lang="cs-CZ" dirty="0" smtClean="0"/>
          </a:p>
          <a:p>
            <a:r>
              <a:rPr lang="cs-CZ" u="sng" dirty="0" smtClean="0">
                <a:hlinkClick r:id="rId15"/>
              </a:rPr>
              <a:t>https://1gr.cz/fotky/lidovky/16/031/gal/APE61c3f5_shutterstock_306244739.jpg</a:t>
            </a:r>
            <a:endParaRPr lang="cs-CZ" dirty="0" smtClean="0"/>
          </a:p>
          <a:p>
            <a:r>
              <a:rPr lang="cs-CZ" u="sng" dirty="0" smtClean="0">
                <a:hlinkClick r:id="rId16"/>
              </a:rPr>
              <a:t>https://cdn.myshoptet.com/usr/eshop.mamechut.cz/user/shop/big/4193_basmati-ryze-bila-bio.jpg?5fb9bc3e</a:t>
            </a:r>
            <a:endParaRPr lang="cs-CZ" dirty="0" smtClean="0"/>
          </a:p>
          <a:p>
            <a:r>
              <a:rPr lang="cs-CZ" u="sng" dirty="0" smtClean="0">
                <a:hlinkClick r:id="rId17"/>
              </a:rPr>
              <a:t>https://biologie-chemie.cz/wp-content/uploads/2021/01/genetika-populace-1024x519.jpg</a:t>
            </a:r>
            <a:endParaRPr lang="cs-CZ" dirty="0" smtClean="0"/>
          </a:p>
          <a:p>
            <a:r>
              <a:rPr lang="cs-CZ" u="sng" dirty="0" smtClean="0">
                <a:hlinkClick r:id="rId18"/>
              </a:rPr>
              <a:t>https://akela.mendelu.cz/~xcepl/inobio/inovace/GSLD/popul._gen._12.pdf</a:t>
            </a:r>
            <a:endParaRPr lang="cs-CZ" dirty="0" smtClean="0"/>
          </a:p>
          <a:p>
            <a:r>
              <a:rPr lang="cs-CZ" u="sng" dirty="0" smtClean="0">
                <a:hlinkClick r:id="rId19"/>
              </a:rPr>
              <a:t>https://upload.wikimedia.org/wikipedia/commons/thumb/6/60/Arabidopsis_thaliana_inflorescencias.jpg/220px-Arabidopsis_thaliana_inflorescencias.jpg</a:t>
            </a:r>
            <a:endParaRPr lang="cs-CZ" dirty="0" smtClean="0"/>
          </a:p>
          <a:p>
            <a:r>
              <a:rPr lang="cs-CZ" dirty="0" smtClean="0"/>
              <a:t>Autor: </a:t>
            </a:r>
            <a:r>
              <a:rPr lang="cs-CZ" dirty="0" err="1" smtClean="0"/>
              <a:t>Joachim</a:t>
            </a:r>
            <a:r>
              <a:rPr lang="cs-CZ" dirty="0" smtClean="0"/>
              <a:t> Lutz – Vlastní dílo, CC BY-SA 3.0, </a:t>
            </a:r>
            <a:r>
              <a:rPr lang="cs-CZ" u="sng" dirty="0" smtClean="0">
                <a:hlinkClick r:id="rId20"/>
              </a:rPr>
              <a:t>https://commons.wikimedia.org/w/index.php?curid=33252669</a:t>
            </a:r>
            <a:endParaRPr lang="cs-CZ" dirty="0" smtClean="0"/>
          </a:p>
          <a:p>
            <a:r>
              <a:rPr lang="cs-CZ" u="sng" dirty="0" smtClean="0">
                <a:hlinkClick r:id="rId21"/>
              </a:rPr>
              <a:t>https://storage.googleapis.com/tb-img/production/22/08/F1_Savita_Others_17-8-22_D4.png</a:t>
            </a:r>
            <a:endParaRPr lang="cs-CZ" dirty="0" smtClean="0"/>
          </a:p>
          <a:p>
            <a:r>
              <a:rPr lang="cs-CZ" u="sng" dirty="0" smtClean="0">
                <a:hlinkClick r:id="rId22"/>
              </a:rPr>
              <a:t>https://slideplayer.cz/slide/2677703/10/images/10/Hardy+%E2%80%93+Weinberg%C5%AFv+z%C3%A1kon.jpg</a:t>
            </a:r>
            <a:endParaRPr lang="cs-CZ" dirty="0" smtClean="0"/>
          </a:p>
          <a:p>
            <a:r>
              <a:rPr lang="cs-CZ" u="sng" dirty="0" smtClean="0">
                <a:hlinkClick r:id="rId23"/>
              </a:rPr>
              <a:t>https://slideplayer.cz/slide/2677703/10/images/11/P%C5%99%C3%ADklad.jpg</a:t>
            </a:r>
            <a:endParaRPr lang="cs-CZ" dirty="0" smtClean="0"/>
          </a:p>
          <a:p>
            <a:r>
              <a:rPr lang="cs-CZ" u="sng" dirty="0" smtClean="0">
                <a:hlinkClick r:id="rId24"/>
              </a:rPr>
              <a:t>https://ct24.ceskatelevize.cz/sites/default/files/styles/node-article_horizontal/public/2273060-migraceptaku.png?itok=jTuqMTbS</a:t>
            </a:r>
            <a:endParaRPr lang="cs-CZ" dirty="0" smtClean="0"/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215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0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1263" y="230778"/>
            <a:ext cx="5044199" cy="1320800"/>
          </a:xfrm>
        </p:spPr>
        <p:txBody>
          <a:bodyPr>
            <a:normAutofit/>
          </a:bodyPr>
          <a:lstStyle/>
          <a:p>
            <a:r>
              <a:rPr lang="cs-CZ" dirty="0" smtClean="0"/>
              <a:t>Dědičnost kvantitativních znaků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45" y="1763486"/>
            <a:ext cx="4874381" cy="509451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Kvantitativní znaky kódovány větším počtem genů, polygenů – geny malého účinku (</a:t>
            </a:r>
            <a:r>
              <a:rPr lang="cs-CZ" dirty="0" err="1" smtClean="0"/>
              <a:t>minorgeny</a:t>
            </a:r>
            <a:r>
              <a:rPr lang="cs-CZ" dirty="0" smtClean="0"/>
              <a:t>)</a:t>
            </a:r>
          </a:p>
          <a:p>
            <a:r>
              <a:rPr lang="cs-CZ" dirty="0" smtClean="0"/>
              <a:t>Dohromady tvoří polygenní systém</a:t>
            </a:r>
          </a:p>
          <a:p>
            <a:r>
              <a:rPr lang="cs-CZ" dirty="0" smtClean="0"/>
              <a:t>Na výsledném fenotypu se podílí podmínky prostředí (klima, množství potravy, paraziti, predátoři,..)</a:t>
            </a:r>
          </a:p>
          <a:p>
            <a:r>
              <a:rPr lang="cs-CZ" dirty="0" smtClean="0"/>
              <a:t>Většina polygenních znaků podmíněna multifaktoriálně, společný vliv genotypu i vnějšího prostředí</a:t>
            </a:r>
          </a:p>
          <a:p>
            <a:r>
              <a:rPr lang="cs-CZ" dirty="0" smtClean="0"/>
              <a:t>Plynulá řada variant</a:t>
            </a:r>
          </a:p>
          <a:p>
            <a:r>
              <a:rPr lang="cs-CZ" dirty="0" smtClean="0"/>
              <a:t>Většina znaků mnohobuněčného organismu tvoří kvantitativní znaky</a:t>
            </a:r>
          </a:p>
          <a:p>
            <a:r>
              <a:rPr lang="cs-CZ" dirty="0" smtClean="0"/>
              <a:t>Rozdíly v míře (kvantitě) znaku – metrické znaky (výška těla, IQ, hmotnost těla)</a:t>
            </a:r>
          </a:p>
          <a:p>
            <a:r>
              <a:rPr lang="cs-CZ" dirty="0" smtClean="0"/>
              <a:t>Měrné jednotky (cm, g, l) </a:t>
            </a:r>
            <a:r>
              <a:rPr lang="cs-CZ" dirty="0" smtClean="0">
                <a:sym typeface="Wingdings" pitchFamily="2" charset="2"/>
              </a:rPr>
              <a:t> fenotypové hodnoty určitého znaku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Gaussova</a:t>
            </a:r>
            <a:r>
              <a:rPr lang="cs-CZ" dirty="0" smtClean="0"/>
              <a:t> křivka – normálové rozdělení, popisuje variační šíři fenotypových hodnot (extrémy jsou nejméně zastoupeny)</a:t>
            </a:r>
          </a:p>
          <a:p>
            <a:r>
              <a:rPr lang="cs-CZ" dirty="0" smtClean="0"/>
              <a:t>Princip polygenní dědičnosti = základem kvantitativního znaku je fenotypový projev neutrálních alel polygenů a fenotypová hodnota se zvyšuje přítomností aktivních alel (aditivně nebo multiplikativně)</a:t>
            </a:r>
          </a:p>
        </p:txBody>
      </p:sp>
      <p:pic>
        <p:nvPicPr>
          <p:cNvPr id="12290" name="Picture 2" descr="Jak zvýšit průměrné IQ na 120 i více - Filozofie úspěc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3174275"/>
            <a:ext cx="6667500" cy="3595506"/>
          </a:xfrm>
          <a:prstGeom prst="rect">
            <a:avLst/>
          </a:prstGeom>
          <a:noFill/>
        </p:spPr>
      </p:pic>
      <p:pic>
        <p:nvPicPr>
          <p:cNvPr id="12292" name="Picture 4" descr="https://dlouhyholky.s14.cdn-upgates.com/_cache/f/0/f09985c6812bf7c059e2b7edc6bc8fbb-americti-muzi-versus-evropsti-muz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5855" y="0"/>
            <a:ext cx="3617505" cy="313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414" y="531992"/>
            <a:ext cx="4842106" cy="1320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Genetická a negenetická složka proměnlivosti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460" y="2317343"/>
            <a:ext cx="3672598" cy="4540657"/>
          </a:xfrm>
        </p:spPr>
        <p:txBody>
          <a:bodyPr/>
          <a:lstStyle/>
          <a:p>
            <a:r>
              <a:rPr lang="cs-CZ" dirty="0" smtClean="0"/>
              <a:t>Variabilita má dvě složky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Dědičná – genotypová, převažuje</a:t>
            </a:r>
          </a:p>
          <a:p>
            <a:r>
              <a:rPr lang="cs-CZ" dirty="0" smtClean="0"/>
              <a:t>Nedědičná – projev vnějšího prostředí, charakterizována normálou (</a:t>
            </a:r>
            <a:r>
              <a:rPr lang="cs-CZ" dirty="0" err="1" smtClean="0"/>
              <a:t>Gaussova</a:t>
            </a:r>
            <a:r>
              <a:rPr lang="cs-CZ" dirty="0" smtClean="0"/>
              <a:t> křivka)</a:t>
            </a:r>
          </a:p>
          <a:p>
            <a:r>
              <a:rPr lang="cs-CZ" dirty="0" smtClean="0"/>
              <a:t>Odlišení dědičné a nedědičné složky – statistika (zda se znak mění kontinuálně nebo skokově)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270" name="AutoShape 6" descr="GENETIKA Genetika je vědní disciplína, která se zabývá studiem dědičnosti a  variability organismů. - ppt stáhn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2" name="AutoShape 8" descr="GENETIKA Genetika je vědní disciplína, která se zabývá studiem dědičnosti a  variability organismů. - ppt stáhn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4" name="Picture 10" descr="Příklad: Variabilita - slovní úloha z matematiky čislo 5769, statist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47152" y="2689860"/>
            <a:ext cx="3728720" cy="2796540"/>
          </a:xfrm>
          <a:prstGeom prst="rect">
            <a:avLst/>
          </a:prstGeom>
          <a:noFill/>
        </p:spPr>
      </p:pic>
      <p:pic>
        <p:nvPicPr>
          <p:cNvPr id="11276" name="Picture 12" descr="https://user.mendelu.cz/urban/vsg1/populace/images/kvant_graf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7695" y="3895724"/>
            <a:ext cx="4762500" cy="2962276"/>
          </a:xfrm>
          <a:prstGeom prst="rect">
            <a:avLst/>
          </a:prstGeom>
          <a:noFill/>
        </p:spPr>
      </p:pic>
      <p:pic>
        <p:nvPicPr>
          <p:cNvPr id="11278" name="Picture 14" descr="https://user.mendelu.cz/urban/vsg1/populace/images/kvant_graf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6799" y="0"/>
            <a:ext cx="3648075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4752" y="334512"/>
            <a:ext cx="3940002" cy="1320800"/>
          </a:xfrm>
        </p:spPr>
        <p:txBody>
          <a:bodyPr/>
          <a:lstStyle/>
          <a:p>
            <a:r>
              <a:rPr lang="cs-CZ" dirty="0" smtClean="0"/>
              <a:t>Statistika, </a:t>
            </a:r>
            <a:r>
              <a:rPr lang="cs-CZ" dirty="0" err="1" smtClean="0"/>
              <a:t>Gaussova</a:t>
            </a:r>
            <a:r>
              <a:rPr lang="cs-CZ" dirty="0" smtClean="0"/>
              <a:t>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Statistické veličiny důležité pro posouzení variability</a:t>
            </a:r>
          </a:p>
          <a:p>
            <a:endParaRPr lang="cs-CZ" dirty="0" smtClean="0"/>
          </a:p>
          <a:p>
            <a:r>
              <a:rPr lang="cs-CZ" dirty="0" smtClean="0"/>
              <a:t>Průměr</a:t>
            </a:r>
          </a:p>
          <a:p>
            <a:r>
              <a:rPr lang="cs-CZ" dirty="0" smtClean="0"/>
              <a:t>Směrodatná odchylka</a:t>
            </a:r>
          </a:p>
          <a:p>
            <a:r>
              <a:rPr lang="cs-CZ" dirty="0" smtClean="0"/>
              <a:t>Střední chyba průměru</a:t>
            </a:r>
          </a:p>
          <a:p>
            <a:r>
              <a:rPr lang="cs-CZ" dirty="0" smtClean="0"/>
              <a:t>Variance = rozptyl</a:t>
            </a:r>
          </a:p>
          <a:p>
            <a:endParaRPr lang="cs-CZ" dirty="0" smtClean="0"/>
          </a:p>
          <a:p>
            <a:r>
              <a:rPr lang="cs-CZ" dirty="0" err="1" smtClean="0"/>
              <a:t>Gaussova</a:t>
            </a:r>
            <a:r>
              <a:rPr lang="cs-CZ" dirty="0" smtClean="0"/>
              <a:t> křivka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Statistika vzdělávání | ČS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446" y="0"/>
            <a:ext cx="48403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9511" y="295835"/>
            <a:ext cx="4257737" cy="1320800"/>
          </a:xfrm>
        </p:spPr>
        <p:txBody>
          <a:bodyPr/>
          <a:lstStyle/>
          <a:p>
            <a:r>
              <a:rPr lang="cs-CZ" dirty="0" smtClean="0"/>
              <a:t>Vliv genotypu na fenotyp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0781" y="1586753"/>
            <a:ext cx="4634254" cy="527124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Podíl genotypu na fenotypu je důležitý pro určení metod a podmínek, pokud chceme fenotyp ovlivnit (např. křížení nebo úprava vnějších podmínek)</a:t>
            </a:r>
          </a:p>
          <a:p>
            <a:r>
              <a:rPr lang="cs-CZ" dirty="0" smtClean="0"/>
              <a:t>Jedinci se stejnými genotypy se vlivem prostředí mohou svými kvantitativními znaky značně lišit</a:t>
            </a:r>
          </a:p>
          <a:p>
            <a:endParaRPr lang="cs-CZ" dirty="0" smtClean="0"/>
          </a:p>
          <a:p>
            <a:r>
              <a:rPr lang="cs-CZ" dirty="0" smtClean="0"/>
              <a:t>Porovnání genetické a negenetické složky variability, vyjádřena variancí</a:t>
            </a:r>
          </a:p>
          <a:p>
            <a:endParaRPr lang="cs-CZ" dirty="0" smtClean="0"/>
          </a:p>
          <a:p>
            <a:r>
              <a:rPr lang="cs-CZ" dirty="0" err="1" smtClean="0"/>
              <a:t>Heritabilita</a:t>
            </a:r>
            <a:r>
              <a:rPr lang="cs-CZ" dirty="0" smtClean="0"/>
              <a:t> = </a:t>
            </a:r>
            <a:r>
              <a:rPr lang="cs-CZ" dirty="0" err="1" smtClean="0"/>
              <a:t>dědivost</a:t>
            </a:r>
            <a:r>
              <a:rPr lang="cs-CZ" dirty="0" smtClean="0"/>
              <a:t> – podíl genotypově podmíněné variance na celkové varianci fenotypu (míra dědičného určení znaku)</a:t>
            </a:r>
          </a:p>
          <a:p>
            <a:pPr>
              <a:buNone/>
            </a:pPr>
            <a:r>
              <a:rPr lang="cs-CZ" dirty="0" smtClean="0"/>
              <a:t>           - čím vyšší je hodnota koeficientu, tím vyšší podíl má dědičná složka</a:t>
            </a:r>
          </a:p>
          <a:p>
            <a:pPr>
              <a:buNone/>
            </a:pPr>
            <a:r>
              <a:rPr lang="cs-CZ" dirty="0" smtClean="0"/>
              <a:t>          1) vlastnosti nízce </a:t>
            </a:r>
            <a:r>
              <a:rPr lang="cs-CZ" dirty="0" err="1" smtClean="0"/>
              <a:t>dědivé</a:t>
            </a:r>
            <a:r>
              <a:rPr lang="cs-CZ" dirty="0" smtClean="0"/>
              <a:t> (plodnost, dojivost)</a:t>
            </a:r>
          </a:p>
          <a:p>
            <a:pPr>
              <a:buNone/>
            </a:pPr>
            <a:r>
              <a:rPr lang="cs-CZ" dirty="0" smtClean="0"/>
              <a:t>          2) vlastnosti se střední </a:t>
            </a:r>
            <a:r>
              <a:rPr lang="cs-CZ" dirty="0" err="1" smtClean="0"/>
              <a:t>dědivostí</a:t>
            </a:r>
            <a:r>
              <a:rPr lang="cs-CZ" dirty="0" smtClean="0"/>
              <a:t> (tučnost mléka)</a:t>
            </a:r>
          </a:p>
          <a:p>
            <a:pPr>
              <a:buNone/>
            </a:pPr>
            <a:r>
              <a:rPr lang="cs-CZ" dirty="0" smtClean="0"/>
              <a:t>          3) vlastnosti vysoce </a:t>
            </a:r>
            <a:r>
              <a:rPr lang="cs-CZ" dirty="0" err="1" smtClean="0"/>
              <a:t>dědivé</a:t>
            </a:r>
            <a:r>
              <a:rPr lang="cs-CZ" dirty="0" smtClean="0"/>
              <a:t> (délka struků, inteligence, talent, výška postavy)</a:t>
            </a:r>
          </a:p>
          <a:p>
            <a:pPr>
              <a:buNone/>
            </a:pPr>
            <a:r>
              <a:rPr lang="cs-CZ" dirty="0" smtClean="0"/>
              <a:t>U lidí se studuje např. </a:t>
            </a:r>
            <a:r>
              <a:rPr lang="cs-CZ" dirty="0" err="1" smtClean="0"/>
              <a:t>gemelogickým</a:t>
            </a:r>
            <a:r>
              <a:rPr lang="cs-CZ" dirty="0" smtClean="0"/>
              <a:t> výzkumem – studium dvojčat (monozygotní dvojčata jsou geneticky identická)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218" name="AutoShape 2" descr="Rozdíl mezi genotypem a fenotypem | Porovnejte rozdíl mezi podobnými  podmínkami - Věda -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20" name="AutoShape 4" descr="Rozdíl mezi genotypem a fenotypem | Porovnejte rozdíl mezi podobnými  podmínkami - Věda -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22" name="AutoShape 6" descr="Rozdíl mezi genotypem a fenotypem | Porovnejte rozdíl mezi podobnými  podmínkami - Věda -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981636"/>
            <a:ext cx="5334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 descr="Dojivost : MIK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755" y="4276165"/>
            <a:ext cx="6467245" cy="258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"/>
            <a:ext cx="609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7498" y="582706"/>
            <a:ext cx="8596668" cy="1320800"/>
          </a:xfrm>
        </p:spPr>
        <p:txBody>
          <a:bodyPr/>
          <a:lstStyle/>
          <a:p>
            <a:r>
              <a:rPr lang="cs-CZ" dirty="0" err="1" smtClean="0"/>
              <a:t>Inbrední</a:t>
            </a:r>
            <a:r>
              <a:rPr lang="cs-CZ" dirty="0" smtClean="0"/>
              <a:t> deprese a heteroze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5" y="1936377"/>
            <a:ext cx="6947147" cy="4399110"/>
          </a:xfrm>
        </p:spPr>
        <p:txBody>
          <a:bodyPr>
            <a:normAutofit/>
          </a:bodyPr>
          <a:lstStyle/>
          <a:p>
            <a:r>
              <a:rPr lang="cs-CZ" dirty="0" err="1" smtClean="0"/>
              <a:t>Inbrední</a:t>
            </a:r>
            <a:r>
              <a:rPr lang="cs-CZ" dirty="0" smtClean="0"/>
              <a:t> deprese = pokles životaschopnosti potomstva po příbuzenském křížení</a:t>
            </a:r>
          </a:p>
          <a:p>
            <a:r>
              <a:rPr lang="cs-CZ" dirty="0" err="1" smtClean="0"/>
              <a:t>Inbrední</a:t>
            </a:r>
            <a:r>
              <a:rPr lang="cs-CZ" dirty="0" smtClean="0"/>
              <a:t> minimum – potomci nepřežívají</a:t>
            </a:r>
          </a:p>
          <a:p>
            <a:r>
              <a:rPr lang="cs-CZ" dirty="0" smtClean="0"/>
              <a:t>Příčina: nahromadění recesivních alel v genotypu</a:t>
            </a:r>
          </a:p>
          <a:p>
            <a:endParaRPr lang="cs-CZ" dirty="0" smtClean="0"/>
          </a:p>
          <a:p>
            <a:r>
              <a:rPr lang="cs-CZ" dirty="0" smtClean="0"/>
              <a:t>Heteroze = hybridní zdatnost, po křížení nepříbuzných jedinců</a:t>
            </a:r>
          </a:p>
          <a:p>
            <a:r>
              <a:rPr lang="cs-CZ" dirty="0" smtClean="0"/>
              <a:t>Zvýhodnění organismu jako celku, komplexní zdatnost</a:t>
            </a:r>
          </a:p>
          <a:p>
            <a:r>
              <a:rPr lang="cs-CZ" dirty="0" smtClean="0"/>
              <a:t>U rostlin se využívá k produkčnímu křížení, s vyššími výnosy</a:t>
            </a:r>
          </a:p>
          <a:p>
            <a:r>
              <a:rPr lang="cs-CZ" dirty="0" smtClean="0"/>
              <a:t>U živočichů k produkci jatečních zvířat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194" name="Picture 2" descr="Není k dispozici žádný popis fotky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5033" y="-1"/>
            <a:ext cx="3586967" cy="3079377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1059" y="3227294"/>
            <a:ext cx="4840941" cy="363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3385" y="979713"/>
            <a:ext cx="7468615" cy="5588181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34900"/>
            <a:ext cx="4529726" cy="3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943" y="1456508"/>
            <a:ext cx="3161212" cy="23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7240" y="583475"/>
            <a:ext cx="8596668" cy="1320800"/>
          </a:xfrm>
        </p:spPr>
        <p:txBody>
          <a:bodyPr/>
          <a:lstStyle/>
          <a:p>
            <a:r>
              <a:rPr lang="cs-CZ" dirty="0" smtClean="0"/>
              <a:t>Genetika populací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41417"/>
            <a:ext cx="5710403" cy="480713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Populace = soubor jedinců téhož druhu, kteří obývají společný areál, vzájemně se mezi sebou kříží a dohromady vytvářejí genofond populace</a:t>
            </a:r>
          </a:p>
          <a:p>
            <a:r>
              <a:rPr lang="cs-CZ" dirty="0" smtClean="0"/>
              <a:t>Tvoří společný populační genofond, podílejí se na něm všichni reprodukčně schopní jedinci</a:t>
            </a:r>
          </a:p>
          <a:p>
            <a:r>
              <a:rPr lang="cs-CZ" dirty="0" smtClean="0"/>
              <a:t>Genofond: soubor alel všech genů, které jsou přítomny v gametách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Autogamická (</a:t>
            </a:r>
            <a:r>
              <a:rPr lang="cs-CZ" dirty="0" err="1" smtClean="0"/>
              <a:t>inbrední</a:t>
            </a:r>
            <a:r>
              <a:rPr lang="cs-CZ" dirty="0" smtClean="0"/>
              <a:t>) populace – splývání gamet stejného jedince (</a:t>
            </a:r>
            <a:r>
              <a:rPr lang="cs-CZ" dirty="0" err="1" smtClean="0"/>
              <a:t>samosprášení</a:t>
            </a:r>
            <a:r>
              <a:rPr lang="cs-CZ" dirty="0" smtClean="0"/>
              <a:t> rostlin, hermafroditismus)</a:t>
            </a:r>
          </a:p>
          <a:p>
            <a:r>
              <a:rPr lang="cs-CZ" dirty="0" smtClean="0"/>
              <a:t>Alogamická – splývání gamet různých jedinců, vznikají nové genotypové kombinace, jedinci odděleného pohlaví - </a:t>
            </a:r>
            <a:r>
              <a:rPr lang="cs-CZ" dirty="0" err="1" smtClean="0"/>
              <a:t>gonochoristé</a:t>
            </a:r>
            <a:endParaRPr lang="cs-CZ" dirty="0" smtClean="0"/>
          </a:p>
          <a:p>
            <a:r>
              <a:rPr lang="cs-CZ" dirty="0" smtClean="0"/>
              <a:t>Panmixie, </a:t>
            </a:r>
            <a:r>
              <a:rPr lang="cs-CZ" dirty="0" err="1" smtClean="0"/>
              <a:t>panmiktická</a:t>
            </a:r>
            <a:r>
              <a:rPr lang="cs-CZ" dirty="0" smtClean="0"/>
              <a:t> populace – neomezená možnost párování gamet, </a:t>
            </a:r>
            <a:r>
              <a:rPr lang="cs-CZ" dirty="0" smtClean="0"/>
              <a:t>rozmnožovat </a:t>
            </a:r>
            <a:r>
              <a:rPr lang="cs-CZ" dirty="0" smtClean="0"/>
              <a:t>se </a:t>
            </a:r>
            <a:r>
              <a:rPr lang="cs-CZ" dirty="0" smtClean="0"/>
              <a:t>může </a:t>
            </a:r>
            <a:r>
              <a:rPr lang="cs-CZ" dirty="0" smtClean="0"/>
              <a:t>každý s každým</a:t>
            </a:r>
          </a:p>
          <a:p>
            <a:pPr>
              <a:buNone/>
            </a:pPr>
            <a:r>
              <a:rPr lang="cs-CZ" dirty="0" smtClean="0"/>
              <a:t>          - pouze teoreticky, rozmnožování je vždy něčím omezeno (zeměpisné bariéry, kulturní, sociální rozdíly u lidí)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955" y="3302589"/>
            <a:ext cx="5514045" cy="355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1393" y="222069"/>
            <a:ext cx="3945344" cy="29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4395</TotalTime>
  <Words>803</Words>
  <Application>Microsoft Office PowerPoint</Application>
  <PresentationFormat>Vlastní</PresentationFormat>
  <Paragraphs>131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Fazeta</vt:lpstr>
      <vt:lpstr>Snímek 1</vt:lpstr>
      <vt:lpstr>Dědičnost kvantitativních znaků</vt:lpstr>
      <vt:lpstr>Genetická a negenetická složka proměnlivosti</vt:lpstr>
      <vt:lpstr>Statistika, Gaussova křivka</vt:lpstr>
      <vt:lpstr>Vliv genotypu na fenotyp</vt:lpstr>
      <vt:lpstr>Snímek 6</vt:lpstr>
      <vt:lpstr>Inbrední deprese a heteroze</vt:lpstr>
      <vt:lpstr>Snímek 8</vt:lpstr>
      <vt:lpstr>Genetika populací</vt:lpstr>
      <vt:lpstr>Snímek 10</vt:lpstr>
      <vt:lpstr>Autogamická populace</vt:lpstr>
      <vt:lpstr>Panmiktická populace</vt:lpstr>
      <vt:lpstr>Příklady</vt:lpstr>
      <vt:lpstr>Faktory narušující genetickou rovnováhu v populacích </vt:lpstr>
      <vt:lpstr>Zdroje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buněčné biologie</dc:title>
  <dc:creator>Zdena</dc:creator>
  <cp:lastModifiedBy>Pocitac</cp:lastModifiedBy>
  <cp:revision>84</cp:revision>
  <dcterms:created xsi:type="dcterms:W3CDTF">2022-11-16T09:46:08Z</dcterms:created>
  <dcterms:modified xsi:type="dcterms:W3CDTF">2023-05-25T18:56:45Z</dcterms:modified>
</cp:coreProperties>
</file>