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23"/>
  </p:notesMasterIdLst>
  <p:sldIdLst>
    <p:sldId id="270" r:id="rId2"/>
    <p:sldId id="271" r:id="rId3"/>
    <p:sldId id="310" r:id="rId4"/>
    <p:sldId id="311" r:id="rId5"/>
    <p:sldId id="312" r:id="rId6"/>
    <p:sldId id="318" r:id="rId7"/>
    <p:sldId id="319" r:id="rId8"/>
    <p:sldId id="313" r:id="rId9"/>
    <p:sldId id="320" r:id="rId10"/>
    <p:sldId id="287" r:id="rId11"/>
    <p:sldId id="315" r:id="rId12"/>
    <p:sldId id="288" r:id="rId13"/>
    <p:sldId id="289" r:id="rId14"/>
    <p:sldId id="316" r:id="rId15"/>
    <p:sldId id="321" r:id="rId16"/>
    <p:sldId id="322" r:id="rId17"/>
    <p:sldId id="317" r:id="rId18"/>
    <p:sldId id="323" r:id="rId19"/>
    <p:sldId id="324" r:id="rId20"/>
    <p:sldId id="32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b/be/Deroceras_reticulatum.png/1200px-Deroceras_reticulatum.png" TargetMode="External"/><Relationship Id="rId13" Type="http://schemas.openxmlformats.org/officeDocument/2006/relationships/hyperlink" Target="https://upload.wikimedia.org/wikipedia/commons/thumb/a/a9/Drosophila_XY_sex-determination.svg/220px-Drosophila_XY_sex-determination.svg.png" TargetMode="External"/><Relationship Id="rId18" Type="http://schemas.openxmlformats.org/officeDocument/2006/relationships/hyperlink" Target="https://user.mendelu.cz/urban/vsg1/mendel/images/gensex/abraxas.gif" TargetMode="External"/><Relationship Id="rId26" Type="http://schemas.openxmlformats.org/officeDocument/2006/relationships/hyperlink" Target="https://upload.wikimedia.org/wikipedia/commons/thumb/9/93/Human.svg/langcs-1024px-Human.svg.png" TargetMode="External"/><Relationship Id="rId39" Type="http://schemas.openxmlformats.org/officeDocument/2006/relationships/hyperlink" Target="https://docplayer.cz/4917954-Hemofilie-petr-smejkal-okh-fn-brno.html" TargetMode="External"/><Relationship Id="rId3" Type="http://schemas.openxmlformats.org/officeDocument/2006/relationships/hyperlink" Target="https://im.tiscali.cz/nedd/2020/04/02/1155247-profimedia-0223986951-samec-a-samice-rypouse-sloniho-base_16x9.jpg.720?1592919878.0" TargetMode="External"/><Relationship Id="rId21" Type="http://schemas.openxmlformats.org/officeDocument/2006/relationships/hyperlink" Target="https://user.mendelu.cz/urban/vsg1/mendel/images/gensex/barr_body.gif" TargetMode="External"/><Relationship Id="rId34" Type="http://schemas.openxmlformats.org/officeDocument/2006/relationships/hyperlink" Target="https://upload.wikimedia.org/wikipedia/commons/f/fe/Xlink_dominant_mother.jpg" TargetMode="External"/><Relationship Id="rId7" Type="http://schemas.openxmlformats.org/officeDocument/2006/relationships/hyperlink" Target="https://upload.wikimedia.org/wikipedia/commons/thumb/a/a8/Ophryotrocha_longidentata.jpg/800px-Ophryotrocha_longidentata.jpg" TargetMode="External"/><Relationship Id="rId12" Type="http://schemas.openxmlformats.org/officeDocument/2006/relationships/hyperlink" Target="https://rcannon992.files.wordpress.com/2020/04/mating-fruit-flies-drosophila-sp.-by-caramosca-flickr-cc.jpg" TargetMode="External"/><Relationship Id="rId17" Type="http://schemas.openxmlformats.org/officeDocument/2006/relationships/hyperlink" Target="https://www.pestworldforkids.org/media/bonlpgrh/2022_720x480headers_0006_small_bee-honeycomb.jpg?preset=fullWidth360" TargetMode="External"/><Relationship Id="rId25" Type="http://schemas.openxmlformats.org/officeDocument/2006/relationships/hyperlink" Target="https://i.redd.it/k3f5xcvdu5771.jpg" TargetMode="External"/><Relationship Id="rId33" Type="http://schemas.openxmlformats.org/officeDocument/2006/relationships/hyperlink" Target="https://user.mendelu.cz/urban/vsg1/mendel/images/gensex/prima_krizem.gif" TargetMode="External"/><Relationship Id="rId38" Type="http://schemas.openxmlformats.org/officeDocument/2006/relationships/hyperlink" Target="https://docplayer.cz/docs-images/41/4917954/images/page_5.jpg" TargetMode="External"/><Relationship Id="rId2" Type="http://schemas.openxmlformats.org/officeDocument/2006/relationships/hyperlink" Target="https://www.genetickesyndromy.sk/data/syndromy/202/Wolf-Hirschhorn%20syndr%C3%B3m.jpg" TargetMode="External"/><Relationship Id="rId16" Type="http://schemas.openxmlformats.org/officeDocument/2006/relationships/hyperlink" Target="https://1.bp.blogspot.com/-1W6QqerG77w/TWQqeStjecI/AAAAAAAAA74/rjs-II-RNk8/s1600/HaploDiploid.jpg" TargetMode="External"/><Relationship Id="rId20" Type="http://schemas.openxmlformats.org/officeDocument/2006/relationships/hyperlink" Target="https://www.hlasek.com/foto/abraxas_grossulariata_bo1519.jpg" TargetMode="External"/><Relationship Id="rId29" Type="http://schemas.openxmlformats.org/officeDocument/2006/relationships/hyperlink" Target="https://static.vecteezy.com/system/resources/previews/000/430/619/non_2x/opposite-wordcard-for-male-and-female-vect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super.cz/images/gallery/0000000008331249/qDKL5QB5kWb9FzwSV-iyNQ/5c641c0f4e2ddd5c893e0200-269018?size=539" TargetMode="External"/><Relationship Id="rId11" Type="http://schemas.openxmlformats.org/officeDocument/2006/relationships/hyperlink" Target="https://docplayer.cz/docs-images/41/7807779/images/page_9.jpg" TargetMode="External"/><Relationship Id="rId24" Type="http://schemas.openxmlformats.org/officeDocument/2006/relationships/hyperlink" Target="https://amasianv.files.wordpress.com/2012/05/gynandromorphs.jpg" TargetMode="External"/><Relationship Id="rId32" Type="http://schemas.openxmlformats.org/officeDocument/2006/relationships/hyperlink" Target="https://www.australasianscience.com.au/sites/default/files/peacock2.jpg" TargetMode="External"/><Relationship Id="rId37" Type="http://schemas.openxmlformats.org/officeDocument/2006/relationships/hyperlink" Target="https://ib.bioninja.com.au/_Media/ishihara-blind_med.jpeg" TargetMode="External"/><Relationship Id="rId40" Type="http://schemas.openxmlformats.org/officeDocument/2006/relationships/image" Target="../media/image4.png"/><Relationship Id="rId5" Type="http://schemas.openxmlformats.org/officeDocument/2006/relationships/hyperlink" Target="http://www.naturabohemica.cz/images/lt_7538.jpg" TargetMode="External"/><Relationship Id="rId15" Type="http://schemas.openxmlformats.org/officeDocument/2006/relationships/hyperlink" Target="https://cdn.britannica.com/61/132361-050-4DFC2973/Haplodiploidy-bees.jpg" TargetMode="External"/><Relationship Id="rId23" Type="http://schemas.openxmlformats.org/officeDocument/2006/relationships/hyperlink" Target="http://biocentrum.zf.jcu.cz/docs/ruzne/ruz--53ac24abdd.pdf" TargetMode="External"/><Relationship Id="rId28" Type="http://schemas.openxmlformats.org/officeDocument/2006/relationships/hyperlink" Target="https://peabody.harvard.edu/sites/hwpi.harvard.edu/files/styles/os_files_xxlarge/public/peabody/files/typical_americans.png?m=1639775160&amp;itok=u6nlltdx" TargetMode="External"/><Relationship Id="rId36" Type="http://schemas.openxmlformats.org/officeDocument/2006/relationships/hyperlink" Target="https://ib.bioninja.com.au/_Media/x-linked-inheritance_med.jpeg" TargetMode="External"/><Relationship Id="rId10" Type="http://schemas.openxmlformats.org/officeDocument/2006/relationships/hyperlink" Target="https://www.mujrozhlas.cz/sites/default/files/styles/detail/public/rapi/86f17309d067a3737ebd7be939b09eef.jpg?h=76fab339&amp;itok=god6_d6p" TargetMode="External"/><Relationship Id="rId19" Type="http://schemas.openxmlformats.org/officeDocument/2006/relationships/hyperlink" Target="https://cdn.myshoptet.com/usr/www.lihneme.cz/user/documents/upload/Blog/Jak%20se%20zbavit%20%C3%BAsp%C4%9B%C5%A1n%C4%9B%20%C4%8Dmel%C3%ADk%C5%AF%20u%20slepic/Slepice.jpg" TargetMode="External"/><Relationship Id="rId31" Type="http://schemas.openxmlformats.org/officeDocument/2006/relationships/hyperlink" Target="https://cdn2.psychologytoday.com/assets/styles/manual_crop_1_91_1_1528x800/public/field_blog_entry_teaser_image/2019-10/gender_differences_of_animals_1_chris_o.jpg?itok=vlLwHypz" TargetMode="External"/><Relationship Id="rId4" Type="http://schemas.openxmlformats.org/officeDocument/2006/relationships/hyperlink" Target="https://www.slideserve.com/gomer/reprodukce" TargetMode="External"/><Relationship Id="rId9" Type="http://schemas.openxmlformats.org/officeDocument/2006/relationships/hyperlink" Target="https://euzelva.cz/soubory/stranky/fotkytext/stranky_fotkytext-2259.jpg" TargetMode="External"/><Relationship Id="rId14" Type="http://schemas.openxmlformats.org/officeDocument/2006/relationships/hyperlink" Target="https://upload.wikimedia.org/wikipedia/commons/thumb/a/a2/Mammal_Diversity_2011.png/405px-Mammal_Diversity_2011.png" TargetMode="External"/><Relationship Id="rId22" Type="http://schemas.openxmlformats.org/officeDocument/2006/relationships/hyperlink" Target="https://www.notigatos.es/wp-content/uploads/2017/04/carey-sofa.jpg" TargetMode="External"/><Relationship Id="rId27" Type="http://schemas.openxmlformats.org/officeDocument/2006/relationships/hyperlink" Target="https://www.jizni-morava.cz/files/files/galerie/P%C3%A1lava%20a%20LVA/PhotoPick-24867-1280_neznamy.jpg/1600" TargetMode="External"/><Relationship Id="rId30" Type="http://schemas.openxmlformats.org/officeDocument/2006/relationships/hyperlink" Target="https://newsroom.unsw.edu.au/sites/default/files/styles/full_width/public/thumbnails/image/200304_sexchromosomes_4.jpg?itok=7xU6WnWK" TargetMode="External"/><Relationship Id="rId35" Type="http://schemas.openxmlformats.org/officeDocument/2006/relationships/hyperlink" Target="https://ib.bioninja.com.au/_Media/x-and-y-comparison_med.jpe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690" y="623432"/>
            <a:ext cx="8596668" cy="1320800"/>
          </a:xfrm>
        </p:spPr>
        <p:txBody>
          <a:bodyPr/>
          <a:lstStyle/>
          <a:p>
            <a:r>
              <a:rPr lang="cs-CZ" dirty="0" smtClean="0"/>
              <a:t>Pohlavní chromatin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078" y="1580605"/>
            <a:ext cx="7082002" cy="4532812"/>
          </a:xfrm>
        </p:spPr>
        <p:txBody>
          <a:bodyPr>
            <a:normAutofit/>
          </a:bodyPr>
          <a:lstStyle/>
          <a:p>
            <a:r>
              <a:rPr lang="cs-CZ" dirty="0" smtClean="0"/>
              <a:t>Každá buňka má v jádru aktivní pouze jeden X chromozom – proces </a:t>
            </a:r>
            <a:r>
              <a:rPr lang="cs-CZ" dirty="0" err="1" smtClean="0"/>
              <a:t>lyonizace</a:t>
            </a:r>
            <a:endParaRPr lang="cs-CZ" dirty="0" smtClean="0"/>
          </a:p>
          <a:p>
            <a:r>
              <a:rPr lang="cs-CZ" dirty="0" smtClean="0"/>
              <a:t>Jaký chromozom X projde procesem </a:t>
            </a:r>
            <a:r>
              <a:rPr lang="cs-CZ" dirty="0" err="1" smtClean="0"/>
              <a:t>lyonizace</a:t>
            </a:r>
            <a:r>
              <a:rPr lang="cs-CZ" dirty="0" smtClean="0"/>
              <a:t> si každá buňka určí sama</a:t>
            </a:r>
          </a:p>
          <a:p>
            <a:endParaRPr lang="cs-CZ" dirty="0" smtClean="0"/>
          </a:p>
          <a:p>
            <a:r>
              <a:rPr lang="cs-CZ" dirty="0" err="1" smtClean="0"/>
              <a:t>Lyonizovný</a:t>
            </a:r>
            <a:r>
              <a:rPr lang="cs-CZ" dirty="0" smtClean="0"/>
              <a:t> chromozom se v buňce nachází ve formě pohlavního chromatinu nebo tzv. </a:t>
            </a:r>
            <a:r>
              <a:rPr lang="cs-CZ" dirty="0" err="1" smtClean="0"/>
              <a:t>Barrova</a:t>
            </a:r>
            <a:r>
              <a:rPr lang="cs-CZ" dirty="0" smtClean="0"/>
              <a:t> tělíska</a:t>
            </a:r>
          </a:p>
          <a:p>
            <a:r>
              <a:rPr lang="cs-CZ" dirty="0" smtClean="0"/>
              <a:t>Samice savců jsou genetickými mozaikami – jsou tvořeny dvěma typy buněčných linií</a:t>
            </a:r>
          </a:p>
          <a:p>
            <a:r>
              <a:rPr lang="cs-CZ" dirty="0" smtClean="0"/>
              <a:t>Např. želvovinové kočky</a:t>
            </a:r>
          </a:p>
        </p:txBody>
      </p:sp>
      <p:pic>
        <p:nvPicPr>
          <p:cNvPr id="11266" name="Picture 2" descr="https://user.mendelu.cz/urban/vsg1/mendel/images/gensex/barr_bod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0"/>
            <a:ext cx="4095750" cy="2657476"/>
          </a:xfrm>
          <a:prstGeom prst="rect">
            <a:avLst/>
          </a:prstGeom>
          <a:noFill/>
        </p:spPr>
      </p:pic>
      <p:pic>
        <p:nvPicPr>
          <p:cNvPr id="11268" name="Picture 4" descr="https://user.mendelu.cz/urban/vsg1/mendel/images/gensex/barr_body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9650" y="2571750"/>
            <a:ext cx="3562350" cy="4286250"/>
          </a:xfrm>
          <a:prstGeom prst="rect">
            <a:avLst/>
          </a:prstGeom>
          <a:noFill/>
        </p:spPr>
      </p:pic>
      <p:pic>
        <p:nvPicPr>
          <p:cNvPr id="11270" name="Picture 6" descr="želvovinová kočk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48593" y="5075952"/>
            <a:ext cx="2686503" cy="1782048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64272" y="4771940"/>
            <a:ext cx="3131533" cy="20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123" y="528917"/>
            <a:ext cx="8596668" cy="1320800"/>
          </a:xfrm>
        </p:spPr>
        <p:txBody>
          <a:bodyPr/>
          <a:lstStyle/>
          <a:p>
            <a:r>
              <a:rPr lang="cs-CZ" dirty="0" err="1" smtClean="0"/>
              <a:t>Gynandromorfismus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141" y="1672046"/>
            <a:ext cx="4926632" cy="453913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Mozaika pohlavních znaků</a:t>
            </a:r>
          </a:p>
          <a:p>
            <a:r>
              <a:rPr lang="cs-CZ" dirty="0" smtClean="0"/>
              <a:t>Často u hmyzu, někteří ptáci</a:t>
            </a:r>
          </a:p>
          <a:p>
            <a:endParaRPr lang="cs-CZ" dirty="0" smtClean="0"/>
          </a:p>
          <a:p>
            <a:r>
              <a:rPr lang="cs-CZ" dirty="0" smtClean="0"/>
              <a:t>Během vývoje zárodku dojde k chybě (ztráta, chyba při rozchodu chromozomů), nepřenese se  ten daný faktor a tkáně z této buňky jsou tedy druhého pohlaví</a:t>
            </a:r>
          </a:p>
          <a:p>
            <a:endParaRPr lang="cs-CZ" dirty="0" smtClean="0"/>
          </a:p>
          <a:p>
            <a:r>
              <a:rPr lang="cs-CZ" dirty="0" smtClean="0"/>
              <a:t>U savců má zásadní vliv na pohlaví přítomnost chromozomu Y</a:t>
            </a:r>
          </a:p>
          <a:p>
            <a:endParaRPr lang="cs-CZ" dirty="0" smtClean="0"/>
          </a:p>
          <a:p>
            <a:r>
              <a:rPr lang="cs-CZ" dirty="0" err="1" smtClean="0"/>
              <a:t>Turnerův</a:t>
            </a:r>
            <a:r>
              <a:rPr lang="cs-CZ" dirty="0" smtClean="0"/>
              <a:t> syndrom – vymizení chromozomu Y </a:t>
            </a:r>
            <a:r>
              <a:rPr lang="cs-CZ" dirty="0" smtClean="0">
                <a:sym typeface="Wingdings" pitchFamily="2" charset="2"/>
              </a:rPr>
              <a:t> ženy se špatně vyvinutými pohlavními znaky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218" name="Picture 2" descr="Není k dispozici žádný popis fotky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63663" y="-156755"/>
            <a:ext cx="3250406" cy="4876800"/>
          </a:xfrm>
          <a:prstGeom prst="rect">
            <a:avLst/>
          </a:prstGeom>
          <a:noFill/>
        </p:spPr>
      </p:pic>
      <p:sp>
        <p:nvSpPr>
          <p:cNvPr id="9220" name="AutoShape 4" descr="Dědičnost pohlaví a znaků s pohlavím souvisejíc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2" name="AutoShape 6" descr="Dědičnost pohlaví a znaků s pohlavím souvisejíc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4" name="AutoShape 8" descr="Dědičnost pohlaví a znaků s pohlavím souvisejíc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6" name="AutoShape 10" descr="Dědičnost pohlaví a znaků s pohlavím souvisejíc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7429" y="4550389"/>
            <a:ext cx="3374571" cy="230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 descr="It's a Male. It's a Female. No…it's a Gynandromorph! – Amasian Scienc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2522" y="1207226"/>
            <a:ext cx="4709159" cy="2803071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51962" y="4282066"/>
            <a:ext cx="2622063" cy="25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4865" y="596537"/>
            <a:ext cx="8596668" cy="1320800"/>
          </a:xfrm>
        </p:spPr>
        <p:txBody>
          <a:bodyPr/>
          <a:lstStyle/>
          <a:p>
            <a:r>
              <a:rPr lang="cs-CZ" dirty="0" smtClean="0"/>
              <a:t>Dědičnost pohlavně vázaných znaků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964" y="1750421"/>
            <a:ext cx="4221236" cy="470262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Alely genů jsou umístěny na pohlavních chromozomech, ale nemají vliv na určení pohlaví, kódují jiné vlastnosti</a:t>
            </a:r>
          </a:p>
          <a:p>
            <a:r>
              <a:rPr lang="cs-CZ" dirty="0" smtClean="0"/>
              <a:t>Důležité místo, kde alely leží</a:t>
            </a:r>
          </a:p>
          <a:p>
            <a:endParaRPr lang="cs-CZ" dirty="0" smtClean="0"/>
          </a:p>
          <a:p>
            <a:r>
              <a:rPr lang="cs-CZ" dirty="0" smtClean="0"/>
              <a:t>Neúplná vazba na pohlaví:</a:t>
            </a:r>
          </a:p>
          <a:p>
            <a:pPr>
              <a:buNone/>
            </a:pPr>
            <a:r>
              <a:rPr lang="cs-CZ" dirty="0" smtClean="0"/>
              <a:t>          - alely jsou umístěny na </a:t>
            </a:r>
            <a:r>
              <a:rPr lang="cs-CZ" dirty="0" err="1" smtClean="0"/>
              <a:t>homolgních</a:t>
            </a:r>
            <a:r>
              <a:rPr lang="cs-CZ" dirty="0" smtClean="0"/>
              <a:t> částech chromozomů</a:t>
            </a:r>
          </a:p>
          <a:p>
            <a:pPr>
              <a:buNone/>
            </a:pPr>
            <a:r>
              <a:rPr lang="cs-CZ" dirty="0" smtClean="0"/>
              <a:t>          - dědí se stejně jako autozomální geny</a:t>
            </a:r>
          </a:p>
          <a:p>
            <a:endParaRPr lang="cs-CZ" dirty="0" smtClean="0"/>
          </a:p>
          <a:p>
            <a:r>
              <a:rPr lang="cs-CZ" dirty="0" smtClean="0"/>
              <a:t>Úplná vazba na pohlaví:</a:t>
            </a:r>
          </a:p>
          <a:p>
            <a:pPr>
              <a:buNone/>
            </a:pPr>
            <a:r>
              <a:rPr lang="cs-CZ" dirty="0" smtClean="0"/>
              <a:t>           - alely umístěny v </a:t>
            </a:r>
            <a:r>
              <a:rPr lang="cs-CZ" dirty="0" err="1" smtClean="0"/>
              <a:t>nehomologních</a:t>
            </a:r>
            <a:r>
              <a:rPr lang="cs-CZ" dirty="0" smtClean="0"/>
              <a:t> částech chromozomů</a:t>
            </a:r>
          </a:p>
          <a:p>
            <a:pPr>
              <a:buNone/>
            </a:pPr>
            <a:r>
              <a:rPr lang="cs-CZ" dirty="0" smtClean="0"/>
              <a:t>           - záleží na kterém </a:t>
            </a:r>
            <a:r>
              <a:rPr lang="cs-CZ" dirty="0" err="1" smtClean="0"/>
              <a:t>gonozomu</a:t>
            </a:r>
            <a:r>
              <a:rPr lang="cs-CZ" dirty="0" smtClean="0"/>
              <a:t> leží (X nebo Y) </a:t>
            </a:r>
          </a:p>
          <a:p>
            <a:pPr>
              <a:buNone/>
            </a:pPr>
            <a:r>
              <a:rPr lang="cs-CZ" dirty="0" smtClean="0"/>
              <a:t>           - dominance nebo recesivita </a:t>
            </a:r>
          </a:p>
        </p:txBody>
      </p:sp>
      <p:pic>
        <p:nvPicPr>
          <p:cNvPr id="7170" name="Picture 2" descr="X and Y comparis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7760" y="3324009"/>
            <a:ext cx="7254240" cy="336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442" y="596537"/>
            <a:ext cx="8596668" cy="1320800"/>
          </a:xfrm>
        </p:spPr>
        <p:txBody>
          <a:bodyPr/>
          <a:lstStyle/>
          <a:p>
            <a:r>
              <a:rPr lang="cs-CZ" dirty="0" smtClean="0"/>
              <a:t>Úplná vazba na pohlaví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963" y="1423852"/>
            <a:ext cx="6846871" cy="505532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Dědičnost přímá</a:t>
            </a:r>
          </a:p>
          <a:p>
            <a:pPr>
              <a:buNone/>
            </a:pPr>
            <a:r>
              <a:rPr lang="cs-CZ" dirty="0" smtClean="0"/>
              <a:t>         - gen je v </a:t>
            </a:r>
            <a:r>
              <a:rPr lang="cs-CZ" dirty="0" err="1" smtClean="0"/>
              <a:t>nehomologní</a:t>
            </a:r>
            <a:r>
              <a:rPr lang="cs-CZ" dirty="0" smtClean="0"/>
              <a:t> části chromozomu Y</a:t>
            </a:r>
          </a:p>
          <a:p>
            <a:pPr>
              <a:buNone/>
            </a:pPr>
            <a:r>
              <a:rPr lang="cs-CZ" dirty="0" smtClean="0"/>
              <a:t>         - gen je kódován pouze jednou alelou, nikoli párem = </a:t>
            </a:r>
            <a:r>
              <a:rPr lang="cs-CZ" dirty="0" err="1" smtClean="0"/>
              <a:t>hemizygotní</a:t>
            </a:r>
            <a:r>
              <a:rPr lang="cs-CZ" dirty="0" smtClean="0"/>
              <a:t> konstituce</a:t>
            </a:r>
          </a:p>
          <a:p>
            <a:pPr>
              <a:buNone/>
            </a:pPr>
            <a:r>
              <a:rPr lang="cs-CZ" dirty="0" smtClean="0"/>
              <a:t>         - pouze v mužské linii, z otce na syna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b="1" dirty="0" smtClean="0"/>
              <a:t>Dědičnost s uniformním potomstvem</a:t>
            </a:r>
          </a:p>
          <a:p>
            <a:pPr>
              <a:buNone/>
            </a:pPr>
            <a:r>
              <a:rPr lang="cs-CZ" dirty="0" smtClean="0"/>
              <a:t>          - gen v </a:t>
            </a:r>
            <a:r>
              <a:rPr lang="cs-CZ" dirty="0" err="1" smtClean="0"/>
              <a:t>nehomologní</a:t>
            </a:r>
            <a:r>
              <a:rPr lang="cs-CZ" dirty="0" smtClean="0"/>
              <a:t> části chromozomu X, u samčího pohlaví je tedy dvakrát,u samčího jednou</a:t>
            </a:r>
          </a:p>
          <a:p>
            <a:pPr>
              <a:buNone/>
            </a:pPr>
            <a:r>
              <a:rPr lang="cs-CZ" dirty="0" smtClean="0"/>
              <a:t>           - </a:t>
            </a:r>
            <a:r>
              <a:rPr lang="cs-CZ" dirty="0" err="1" smtClean="0"/>
              <a:t>homogametická</a:t>
            </a:r>
            <a:r>
              <a:rPr lang="cs-CZ" dirty="0" smtClean="0"/>
              <a:t> samice je homozygotně dominantní (AA)</a:t>
            </a:r>
          </a:p>
          <a:p>
            <a:pPr>
              <a:buNone/>
            </a:pPr>
            <a:r>
              <a:rPr lang="cs-CZ" dirty="0" smtClean="0"/>
              <a:t>           - u samců je alela v recesivní formě (a-)</a:t>
            </a:r>
          </a:p>
          <a:p>
            <a:pPr>
              <a:buNone/>
            </a:pPr>
            <a:r>
              <a:rPr lang="cs-CZ" dirty="0" smtClean="0"/>
              <a:t>           - křížením vznikne vždy jedinec s aspoň jednou dominantní alelou A, proto jsou potomci uniformní</a:t>
            </a:r>
          </a:p>
          <a:p>
            <a:endParaRPr lang="cs-CZ" dirty="0" smtClean="0"/>
          </a:p>
          <a:p>
            <a:r>
              <a:rPr lang="cs-CZ" b="1" dirty="0" smtClean="0"/>
              <a:t>Dědičnost křížem</a:t>
            </a:r>
          </a:p>
          <a:p>
            <a:pPr>
              <a:buNone/>
            </a:pPr>
            <a:r>
              <a:rPr lang="cs-CZ" dirty="0" smtClean="0"/>
              <a:t>           - gen je také v </a:t>
            </a:r>
            <a:r>
              <a:rPr lang="cs-CZ" dirty="0" err="1" smtClean="0"/>
              <a:t>nehomologní</a:t>
            </a:r>
            <a:r>
              <a:rPr lang="cs-CZ" dirty="0" smtClean="0"/>
              <a:t> části chromozomu X</a:t>
            </a:r>
          </a:p>
          <a:p>
            <a:pPr>
              <a:buNone/>
            </a:pPr>
            <a:r>
              <a:rPr lang="cs-CZ" dirty="0" smtClean="0"/>
              <a:t>           - samice je homozygotně recesivní (</a:t>
            </a:r>
            <a:r>
              <a:rPr lang="cs-CZ" dirty="0" err="1" smtClean="0"/>
              <a:t>aa</a:t>
            </a:r>
            <a:r>
              <a:rPr lang="cs-CZ" dirty="0" smtClean="0"/>
              <a:t>), samec je heterozygotně dominantní (A-)</a:t>
            </a:r>
          </a:p>
          <a:p>
            <a:pPr>
              <a:buNone/>
            </a:pPr>
            <a:r>
              <a:rPr lang="cs-CZ" dirty="0" smtClean="0"/>
              <a:t>           - potomci samice budou mít heterozygotní (</a:t>
            </a:r>
            <a:r>
              <a:rPr lang="cs-CZ" dirty="0" err="1" smtClean="0"/>
              <a:t>Aa</a:t>
            </a:r>
            <a:r>
              <a:rPr lang="cs-CZ" dirty="0" smtClean="0"/>
              <a:t>), samci budou recesivní </a:t>
            </a:r>
            <a:r>
              <a:rPr lang="cs-CZ" dirty="0" err="1" smtClean="0"/>
              <a:t>hemizygoti</a:t>
            </a:r>
            <a:r>
              <a:rPr lang="cs-CZ" dirty="0" smtClean="0"/>
              <a:t> (a-)</a:t>
            </a:r>
          </a:p>
          <a:p>
            <a:pPr>
              <a:buNone/>
            </a:pPr>
            <a:r>
              <a:rPr lang="cs-CZ" dirty="0" smtClean="0"/>
              <a:t>           - znaky otce jsou přenášeny na dcery a znaky matky na syny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954" y="0"/>
            <a:ext cx="2381795" cy="32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825" y="3086100"/>
            <a:ext cx="2924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9922" y="555811"/>
            <a:ext cx="6691654" cy="1320800"/>
          </a:xfrm>
        </p:spPr>
        <p:txBody>
          <a:bodyPr/>
          <a:lstStyle/>
          <a:p>
            <a:pPr algn="ctr"/>
            <a:r>
              <a:rPr lang="cs-CZ" dirty="0" smtClean="0"/>
              <a:t>Dědičnost znaků pohlavně ovládaných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2676"/>
            <a:ext cx="5122576" cy="280851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Alely těchto znaků jsou vázány na autozomech</a:t>
            </a:r>
          </a:p>
          <a:p>
            <a:r>
              <a:rPr lang="cs-CZ" dirty="0" smtClean="0"/>
              <a:t>K fenotypovému projevu jsou potřebné pohlavní hormony</a:t>
            </a:r>
          </a:p>
          <a:p>
            <a:r>
              <a:rPr lang="cs-CZ" dirty="0" smtClean="0"/>
              <a:t>Pohlavní hormony závislé přirozeně na přítomnosti varlat a vaječníků, na pohlaví jedince</a:t>
            </a:r>
          </a:p>
          <a:p>
            <a:r>
              <a:rPr lang="cs-CZ" dirty="0" smtClean="0"/>
              <a:t>Sekundární pohlavní znaky  (u lidí růst vousů, prsů, svalová hmota)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147" name="Picture 3" descr="Typical&quot; Man and Woman | Peabody Muse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0776" y="1626878"/>
            <a:ext cx="4524103" cy="523112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7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Greek Statue Images – Browse 71,577 Stock Photos, Vectors, and Video |  Adobe 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066" y="4626498"/>
            <a:ext cx="3606528" cy="2440508"/>
          </a:xfrm>
          <a:prstGeom prst="rect">
            <a:avLst/>
          </a:prstGeom>
          <a:noFill/>
        </p:spPr>
      </p:pic>
      <p:pic>
        <p:nvPicPr>
          <p:cNvPr id="6152" name="Picture 8" descr="https://i0.wp.com/girlsinsights.com/wp-content/uploads/2018/08/4169197241_50ef2bd471_b-1.jpg?resize=600%2C896&amp;ssl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33416" y="2971937"/>
            <a:ext cx="2430870" cy="38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6031" y="309155"/>
            <a:ext cx="4586997" cy="1320800"/>
          </a:xfrm>
        </p:spPr>
        <p:txBody>
          <a:bodyPr/>
          <a:lstStyle/>
          <a:p>
            <a:r>
              <a:rPr lang="cs-CZ" dirty="0" smtClean="0"/>
              <a:t>Sekundární pohlavní znaky u zvířat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866" name="Picture 2" descr="masculine and feminine gender of anim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402" y="0"/>
            <a:ext cx="3924598" cy="6858000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39186"/>
            <a:ext cx="3057253" cy="21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Gender Differences of Animals | Psychology Toda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5134447"/>
            <a:ext cx="3291986" cy="1723553"/>
          </a:xfrm>
          <a:prstGeom prst="rect">
            <a:avLst/>
          </a:prstGeom>
          <a:noFill/>
        </p:spPr>
      </p:pic>
      <p:pic>
        <p:nvPicPr>
          <p:cNvPr id="36871" name="Picture 7" descr="No Honey, Not Tonight: Why and How Female Animals Avoid Sex | Australasian  Science Magaz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240" y="4212322"/>
            <a:ext cx="3854722" cy="2645678"/>
          </a:xfrm>
          <a:prstGeom prst="rect">
            <a:avLst/>
          </a:prstGeom>
          <a:noFill/>
        </p:spPr>
      </p:pic>
      <p:pic>
        <p:nvPicPr>
          <p:cNvPr id="36873" name="Picture 9" descr="Sexual dimorphism - Wikipedi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63648" y="1947643"/>
            <a:ext cx="3253828" cy="2441477"/>
          </a:xfrm>
          <a:prstGeom prst="rect">
            <a:avLst/>
          </a:prstGeom>
          <a:noFill/>
        </p:spPr>
      </p:pic>
      <p:pic>
        <p:nvPicPr>
          <p:cNvPr id="36875" name="Picture 11" descr="BIODIVERSITY AND INSECT CONSERVATION FROM A GENDER PERSPECTIVE - Mednight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84059" y="3348857"/>
            <a:ext cx="3070950" cy="2006914"/>
          </a:xfrm>
          <a:prstGeom prst="rect">
            <a:avLst/>
          </a:prstGeom>
          <a:noFill/>
        </p:spPr>
      </p:pic>
      <p:pic>
        <p:nvPicPr>
          <p:cNvPr id="36877" name="Picture 13" descr="The Process of Becoming a “Spider-Man” · Frontiers for Young Mind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80719" y="1737360"/>
            <a:ext cx="2826786" cy="201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85555"/>
            <a:ext cx="5227077" cy="4055808"/>
          </a:xfrm>
        </p:spPr>
        <p:txBody>
          <a:bodyPr/>
          <a:lstStyle/>
          <a:p>
            <a:r>
              <a:rPr lang="cs-CZ" dirty="0" smtClean="0"/>
              <a:t>Jedním z takto kontrolovaných znaků je zbarvení u rybek paví očko. Za barevnou kresbu </a:t>
            </a:r>
            <a:r>
              <a:rPr lang="cs-CZ" i="1" dirty="0" err="1" smtClean="0"/>
              <a:t>Zebrus</a:t>
            </a:r>
            <a:r>
              <a:rPr lang="cs-CZ" i="1" dirty="0" smtClean="0"/>
              <a:t> </a:t>
            </a:r>
            <a:r>
              <a:rPr lang="cs-CZ" dirty="0" smtClean="0"/>
              <a:t>na zadní části těla ryby odpovídá dominantní alela genu </a:t>
            </a:r>
            <a:r>
              <a:rPr lang="cs-CZ" i="1" dirty="0" smtClean="0"/>
              <a:t>Ze</a:t>
            </a:r>
            <a:r>
              <a:rPr lang="cs-CZ" dirty="0" smtClean="0"/>
              <a:t>, naopak recesivní alela </a:t>
            </a:r>
            <a:r>
              <a:rPr lang="cs-CZ" i="1" dirty="0" smtClean="0"/>
              <a:t>ze</a:t>
            </a:r>
            <a:r>
              <a:rPr lang="cs-CZ" dirty="0" smtClean="0"/>
              <a:t> podmiňuje fenotyp bez této kresby. Pro vlastní expresi je však důležité pohlaví nositele dominantní alely </a:t>
            </a:r>
            <a:r>
              <a:rPr lang="cs-CZ" i="1" dirty="0" smtClean="0"/>
              <a:t>Ze</a:t>
            </a:r>
            <a:r>
              <a:rPr lang="cs-CZ" dirty="0" smtClean="0"/>
              <a:t>, která se může projevit jen u samčích jedinců. Pokud je samičí genotyp nositelem dominantní alely </a:t>
            </a:r>
            <a:r>
              <a:rPr lang="cs-CZ" i="1" dirty="0" smtClean="0"/>
              <a:t>Ze</a:t>
            </a:r>
            <a:r>
              <a:rPr lang="cs-CZ" dirty="0" smtClean="0"/>
              <a:t>, zůstává i v tomto případě bez kresby. Samčí jedinci jsou bez kresby jen v případě recesivního homozygota </a:t>
            </a:r>
            <a:r>
              <a:rPr lang="cs-CZ" i="1" dirty="0" smtClean="0"/>
              <a:t>ze </a:t>
            </a:r>
            <a:r>
              <a:rPr lang="cs-CZ" i="1" dirty="0" err="1" smtClean="0"/>
              <a:t>ze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https://user.mendelu.cz/urban/vsg1/mendel/images/gensex/rybick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588" y="662061"/>
            <a:ext cx="5970904" cy="5605934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0891" y="6296296"/>
            <a:ext cx="780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Převzato z: https://user.mendelu.cz/urban/vsg1/mendel/klas_sex4.html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8601" y="301470"/>
            <a:ext cx="6610971" cy="1320800"/>
          </a:xfrm>
        </p:spPr>
        <p:txBody>
          <a:bodyPr/>
          <a:lstStyle/>
          <a:p>
            <a:pPr algn="ctr"/>
            <a:r>
              <a:rPr lang="cs-CZ" dirty="0" smtClean="0"/>
              <a:t>Dědičnost znaků pohlavně ovlivněných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1907177"/>
            <a:ext cx="5605900" cy="413418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Leží na autozomech</a:t>
            </a:r>
          </a:p>
          <a:p>
            <a:r>
              <a:rPr lang="cs-CZ" dirty="0" smtClean="0"/>
              <a:t>Vliv pohlavních hormonů se projeví u heterozygotů odlišným fenotypem samců a samic</a:t>
            </a:r>
          </a:p>
          <a:p>
            <a:r>
              <a:rPr lang="cs-CZ" dirty="0" smtClean="0"/>
              <a:t>Zbarvení srsti u skotu</a:t>
            </a:r>
          </a:p>
          <a:p>
            <a:r>
              <a:rPr lang="cs-CZ" dirty="0" smtClean="0"/>
              <a:t>Předčasná plešatost u lidí – podmíněna dominantní alelou (P), dominantní homozygoti, muži i ženy plešatí dřív, recesivní homozygoti (</a:t>
            </a:r>
            <a:r>
              <a:rPr lang="cs-CZ" dirty="0" err="1" smtClean="0"/>
              <a:t>pp</a:t>
            </a:r>
            <a:r>
              <a:rPr lang="cs-CZ" dirty="0" smtClean="0"/>
              <a:t>) ne. </a:t>
            </a:r>
          </a:p>
          <a:p>
            <a:pPr>
              <a:buNone/>
            </a:pPr>
            <a:r>
              <a:rPr lang="cs-CZ" dirty="0" smtClean="0"/>
              <a:t>         - </a:t>
            </a:r>
            <a:r>
              <a:rPr lang="cs-CZ" dirty="0" err="1" smtClean="0"/>
              <a:t>heterozygoti</a:t>
            </a:r>
            <a:r>
              <a:rPr lang="cs-CZ" dirty="0" smtClean="0"/>
              <a:t> plešatí jen za působení testosteronu </a:t>
            </a:r>
            <a:r>
              <a:rPr lang="cs-CZ" dirty="0" smtClean="0">
                <a:sym typeface="Wingdings" pitchFamily="2" charset="2"/>
              </a:rPr>
              <a:t> muži </a:t>
            </a:r>
            <a:r>
              <a:rPr lang="cs-CZ" dirty="0" err="1" smtClean="0">
                <a:sym typeface="Wingdings" pitchFamily="2" charset="2"/>
              </a:rPr>
              <a:t>plešatějí</a:t>
            </a:r>
            <a:endParaRPr lang="cs-CZ" dirty="0" smtClean="0">
              <a:sym typeface="Wingdings" pitchFamily="2" charset="2"/>
            </a:endParaRP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Hemofilie – chorobná nesrážlivost krve – na </a:t>
            </a:r>
            <a:r>
              <a:rPr lang="cs-CZ" dirty="0" err="1" smtClean="0"/>
              <a:t>nehomologní</a:t>
            </a:r>
            <a:r>
              <a:rPr lang="cs-CZ" dirty="0" smtClean="0"/>
              <a:t> části chromozomu X</a:t>
            </a:r>
          </a:p>
          <a:p>
            <a:pPr>
              <a:buNone/>
            </a:pPr>
            <a:r>
              <a:rPr lang="cs-CZ" dirty="0" smtClean="0"/>
              <a:t>      </a:t>
            </a:r>
          </a:p>
          <a:p>
            <a:r>
              <a:rPr lang="cs-CZ" dirty="0" smtClean="0"/>
              <a:t>Příklady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098" name="Picture 2" descr="https://user.mendelu.cz/urban/vsg1/mendel/images/gensex/krav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424" y="1841864"/>
            <a:ext cx="5773576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202" y="5387115"/>
            <a:ext cx="8596668" cy="1157376"/>
          </a:xfrm>
        </p:spPr>
        <p:txBody>
          <a:bodyPr/>
          <a:lstStyle/>
          <a:p>
            <a:r>
              <a:rPr lang="cs-CZ" dirty="0" err="1" smtClean="0"/>
              <a:t>Hemofílie</a:t>
            </a:r>
            <a:r>
              <a:rPr lang="cs-CZ" dirty="0" smtClean="0"/>
              <a:t>, barvoslepost</a:t>
            </a:r>
            <a:endParaRPr lang="cs-CZ" dirty="0"/>
          </a:p>
        </p:txBody>
      </p:sp>
      <p:pic>
        <p:nvPicPr>
          <p:cNvPr id="37890" name="Picture 2" descr="X-linked inheri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554" y="120927"/>
            <a:ext cx="7791844" cy="656725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970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896" name="Picture 8" descr="Hemofílie. Petr Smejkal OKH FN Brno - PDF Free Downlo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54480"/>
            <a:ext cx="4487975" cy="325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6" descr="My Imag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30060"/>
            <a:ext cx="6123910" cy="4193177"/>
          </a:xfrm>
          <a:prstGeom prst="rect">
            <a:avLst/>
          </a:prstGeom>
          <a:noFill/>
        </p:spPr>
      </p:pic>
      <p:pic>
        <p:nvPicPr>
          <p:cNvPr id="6" name="Picture 4" descr="My Imag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0043" y="1743122"/>
            <a:ext cx="5991957" cy="4102826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5505" y="505097"/>
            <a:ext cx="8596668" cy="1320800"/>
          </a:xfrm>
        </p:spPr>
        <p:txBody>
          <a:bodyPr/>
          <a:lstStyle/>
          <a:p>
            <a:r>
              <a:rPr lang="cs-CZ" dirty="0" smtClean="0"/>
              <a:t>Dědičnost a pohlaví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463037"/>
            <a:ext cx="5880221" cy="495082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Gonochorista</a:t>
            </a:r>
            <a:r>
              <a:rPr lang="cs-CZ" dirty="0" smtClean="0"/>
              <a:t> – jedinec má vyvinutý pouze jeden typ pohlavních orgánů</a:t>
            </a:r>
          </a:p>
          <a:p>
            <a:pPr>
              <a:buNone/>
            </a:pPr>
            <a:r>
              <a:rPr lang="cs-CZ" dirty="0" smtClean="0"/>
              <a:t>        - samci: převládající maskulinizační faktory během vývoje</a:t>
            </a:r>
          </a:p>
          <a:p>
            <a:pPr>
              <a:buNone/>
            </a:pPr>
            <a:r>
              <a:rPr lang="cs-CZ" dirty="0" smtClean="0"/>
              <a:t>        - samice: převládající feminizační faktory</a:t>
            </a:r>
          </a:p>
          <a:p>
            <a:pPr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r>
              <a:rPr lang="cs-CZ" dirty="0" smtClean="0"/>
              <a:t>Hermafrodit – organismy mající vyvinuté samčí i samičí pohlavní orgány, existují i sekvenční </a:t>
            </a:r>
            <a:r>
              <a:rPr lang="cs-CZ" dirty="0" err="1" smtClean="0"/>
              <a:t>hermafrodité</a:t>
            </a:r>
            <a:r>
              <a:rPr lang="cs-CZ" dirty="0" smtClean="0"/>
              <a:t>, kdy mění pohlaví v průběhu života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Pokud jsou tyto faktory přítomné na chromozomech jako geny, jde o chromozomové určení pohlaví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V některých případech jsou tyto faktory mimo chromozomy = epigenetické určení pohlaví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5960" y="640079"/>
            <a:ext cx="5936487" cy="33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8584" y="3981177"/>
            <a:ext cx="3557233" cy="28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26580" y="3958046"/>
            <a:ext cx="216542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89905" y="439784"/>
            <a:ext cx="8596668" cy="13208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703" y="1345474"/>
            <a:ext cx="11194868" cy="5238205"/>
          </a:xfrm>
        </p:spPr>
        <p:txBody>
          <a:bodyPr numCol="2">
            <a:normAutofit fontScale="40000" lnSpcReduction="20000"/>
          </a:bodyPr>
          <a:lstStyle/>
          <a:p>
            <a:r>
              <a:rPr lang="cs-CZ" dirty="0" smtClean="0"/>
              <a:t>KOČÁREK, Eduard. </a:t>
            </a:r>
            <a:r>
              <a:rPr lang="cs-CZ" i="1" dirty="0" smtClean="0"/>
              <a:t>Genetika: obecná genetika a cytogenetika, molekulární biologie, biotechnologie, </a:t>
            </a:r>
            <a:r>
              <a:rPr lang="cs-CZ" i="1" dirty="0" err="1" smtClean="0"/>
              <a:t>genomika</a:t>
            </a:r>
            <a:r>
              <a:rPr lang="cs-CZ" dirty="0" smtClean="0"/>
              <a:t>. Praha: </a:t>
            </a:r>
            <a:r>
              <a:rPr lang="cs-CZ" dirty="0" err="1" smtClean="0"/>
              <a:t>Scientia</a:t>
            </a:r>
            <a:r>
              <a:rPr lang="cs-CZ" dirty="0" smtClean="0"/>
              <a:t>, 2004. Biologie pro gymnázia. ISBN 80-7183-326-6.</a:t>
            </a:r>
          </a:p>
          <a:p>
            <a:r>
              <a:rPr lang="cs-CZ" dirty="0" smtClean="0"/>
              <a:t>J. Pavlík, Základy biologie, učebnice pro přírodovědné lyceum, Ledeč nad Sázavou, 2012</a:t>
            </a:r>
          </a:p>
          <a:p>
            <a:r>
              <a:rPr lang="cs-CZ" dirty="0" smtClean="0"/>
              <a:t>ŘEHOUT, Václav; ČÍTEK, Jindřich; SÁKOVÁ, Lenka. 2000. </a:t>
            </a:r>
            <a:r>
              <a:rPr lang="cs-CZ" i="1" dirty="0" smtClean="0"/>
              <a:t>Genetika: (úvod do studia genetiky)</a:t>
            </a:r>
            <a:r>
              <a:rPr lang="cs-CZ" dirty="0" smtClean="0"/>
              <a:t>. I. České Budějovice: Jihočeská univerzita, Zemědělská fakulta. ISBN 80-7040-405-1.</a:t>
            </a:r>
            <a:endParaRPr lang="cs-CZ" u="sng" dirty="0" smtClean="0">
              <a:hlinkClick r:id="rId2"/>
            </a:endParaRPr>
          </a:p>
          <a:p>
            <a:pPr>
              <a:buNone/>
            </a:pPr>
            <a:endParaRPr lang="cs-CZ" u="sng" dirty="0" smtClean="0">
              <a:hlinkClick r:id="rId3"/>
            </a:endParaRPr>
          </a:p>
          <a:p>
            <a:r>
              <a:rPr lang="cs-CZ" u="sng" dirty="0" smtClean="0">
                <a:hlinkClick r:id="rId3"/>
              </a:rPr>
              <a:t>https://im.tiscali.cz/nedd/2020/04/02/1155247-profimedia-0223986951-samec-a-samice-rypouse-sloniho-base_16x9.jpg.720?1592919878.0</a:t>
            </a:r>
            <a:endParaRPr lang="cs-CZ" dirty="0" smtClean="0"/>
          </a:p>
          <a:p>
            <a:r>
              <a:rPr lang="cs-CZ" u="sng" dirty="0" smtClean="0">
                <a:hlinkClick r:id="rId4"/>
              </a:rPr>
              <a:t>https://www.slideserve.com/gomer/reprodukce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naturabohemica.cz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images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lt</a:t>
            </a:r>
            <a:r>
              <a:rPr lang="cs-CZ" u="sng" dirty="0" smtClean="0">
                <a:hlinkClick r:id="rId5"/>
              </a:rPr>
              <a:t>_7538.jpg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https://media.super.cz/images/gallery/0000000008331249/qDKL5QB5kWb9FzwSV-iyNQ/5c641c0f4e2ddd5c893e0200-269018?size=539</a:t>
            </a:r>
            <a:endParaRPr lang="cs-CZ" dirty="0" smtClean="0"/>
          </a:p>
          <a:p>
            <a:r>
              <a:rPr lang="cs-CZ" u="sng" dirty="0" smtClean="0">
                <a:hlinkClick r:id="rId7"/>
              </a:rPr>
              <a:t>https://upload.wikimedia.org/wikipedia/commons/thumb/a/a8/Ophryotrocha_longidentata.jpg/800px-Ophryotrocha_longidentata.jpg</a:t>
            </a:r>
            <a:endParaRPr lang="cs-CZ" dirty="0" smtClean="0"/>
          </a:p>
          <a:p>
            <a:r>
              <a:rPr lang="cs-CZ" u="sng" dirty="0" smtClean="0">
                <a:hlinkClick r:id="rId8"/>
              </a:rPr>
              <a:t>https://upload.wikimedia.org/wikipedia/commons/thumb/b/be/Deroceras_reticulatum.png/1200px-Deroceras_reticulatum.png</a:t>
            </a:r>
            <a:endParaRPr lang="cs-CZ" dirty="0" smtClean="0"/>
          </a:p>
          <a:p>
            <a:r>
              <a:rPr lang="cs-CZ" u="sng" dirty="0" smtClean="0">
                <a:hlinkClick r:id="rId9"/>
              </a:rPr>
              <a:t>https://euzelva.cz/soubory/stranky/fotkytext/stranky_fotkytext-2259.jpg</a:t>
            </a:r>
            <a:endParaRPr lang="cs-CZ" dirty="0" smtClean="0"/>
          </a:p>
          <a:p>
            <a:r>
              <a:rPr lang="cs-CZ" u="sng" dirty="0" smtClean="0">
                <a:hlinkClick r:id="rId10"/>
              </a:rPr>
              <a:t>https://www.mujrozhlas.cz/sites/default/files/styles/detail/public/rapi/86f17309d067a3737ebd7be939b09eef.jpg?h=76fab339&amp;itok=god6_d6p</a:t>
            </a:r>
            <a:endParaRPr lang="cs-CZ" dirty="0" smtClean="0"/>
          </a:p>
          <a:p>
            <a:r>
              <a:rPr lang="cs-CZ" u="sng" dirty="0" smtClean="0">
                <a:hlinkClick r:id="rId11"/>
              </a:rPr>
              <a:t>https://docplayer.cz/docs-images/41/7807779/images/page_9.jpg</a:t>
            </a:r>
            <a:endParaRPr lang="cs-CZ" dirty="0" smtClean="0"/>
          </a:p>
          <a:p>
            <a:r>
              <a:rPr lang="cs-CZ" u="sng" dirty="0" smtClean="0">
                <a:hlinkClick r:id="rId12"/>
              </a:rPr>
              <a:t>https://rcannon992.files.wordpress.com/2020/04/mating-fruit-flies-drosophila-sp.-by-caramosca-flickr-cc.jpg</a:t>
            </a:r>
            <a:endParaRPr lang="cs-CZ" dirty="0" smtClean="0"/>
          </a:p>
          <a:p>
            <a:r>
              <a:rPr lang="cs-CZ" u="sng" dirty="0" smtClean="0">
                <a:hlinkClick r:id="rId13"/>
              </a:rPr>
              <a:t>https://upload.wikimedia.org/wikipedia/commons/thumb/a/a9/Drosophila_XY_sex-determination.svg/220px-Drosophila_XY_sex-determination.svg.png</a:t>
            </a:r>
            <a:endParaRPr lang="cs-CZ" dirty="0" smtClean="0"/>
          </a:p>
          <a:p>
            <a:r>
              <a:rPr lang="cs-CZ" u="sng" dirty="0" smtClean="0">
                <a:hlinkClick r:id="rId14"/>
              </a:rPr>
              <a:t>https://upload.wikimedia.org/wikipedia/commons/thumb/a/a2/Mammal_Diversity_2011.png/405px-Mammal_Diversity_2011.png</a:t>
            </a:r>
            <a:endParaRPr lang="cs-CZ" dirty="0" smtClean="0"/>
          </a:p>
          <a:p>
            <a:r>
              <a:rPr lang="cs-CZ" u="sng" dirty="0" smtClean="0">
                <a:hlinkClick r:id="rId15"/>
              </a:rPr>
              <a:t>https://cdn.britannica.com/61/132361-050-4DFC2973/Haplodiploidy-bees.jpg</a:t>
            </a:r>
            <a:endParaRPr lang="cs-CZ" dirty="0" smtClean="0"/>
          </a:p>
          <a:p>
            <a:r>
              <a:rPr lang="cs-CZ" u="sng" dirty="0" smtClean="0">
                <a:hlinkClick r:id="rId16"/>
              </a:rPr>
              <a:t>https://1.bp.blogspot.com/-1W6QqerG77w/TWQqeStjecI/AAAAAAAAA74/rjs-II-RNk8/s1600/HaploDiploid.jpg</a:t>
            </a:r>
            <a:endParaRPr lang="cs-CZ" dirty="0" smtClean="0"/>
          </a:p>
          <a:p>
            <a:r>
              <a:rPr lang="cs-CZ" u="sng" dirty="0" smtClean="0">
                <a:hlinkClick r:id="rId17"/>
              </a:rPr>
              <a:t>https://www.pestworldforkids.org/media/bonlpgrh/2022_720x480headers_0006_small_bee-honeycomb.jpg?preset=fullWidth360</a:t>
            </a:r>
            <a:endParaRPr lang="cs-CZ" dirty="0" smtClean="0"/>
          </a:p>
          <a:p>
            <a:r>
              <a:rPr lang="cs-CZ" u="sng" dirty="0" smtClean="0">
                <a:hlinkClick r:id="rId18"/>
              </a:rPr>
              <a:t>https://user.mendelu.cz/urban/vsg1/mendel/images/gensex/abraxas.gif</a:t>
            </a:r>
            <a:endParaRPr lang="cs-CZ" dirty="0" smtClean="0"/>
          </a:p>
          <a:p>
            <a:r>
              <a:rPr lang="cs-CZ" u="sng" dirty="0" smtClean="0">
                <a:hlinkClick r:id="rId19"/>
              </a:rPr>
              <a:t>https://cdn.myshoptet.com/usr/www.lihneme.cz/user/documents/upload/Blog/Jak%20se%20zbavit%20%C3%BAsp%C4%9B%C5%A1n%C4%9B%20%C4%8Dmel%C3%ADk%C5%AF%20u%20slepic/Slepice.jpg</a:t>
            </a:r>
            <a:endParaRPr lang="cs-CZ" dirty="0" smtClean="0"/>
          </a:p>
          <a:p>
            <a:r>
              <a:rPr lang="cs-CZ" u="sng" dirty="0" smtClean="0">
                <a:hlinkClick r:id="rId20"/>
              </a:rPr>
              <a:t>https://www.hlasek.com/foto/abraxas_grossulariata_bo1519.jpg</a:t>
            </a:r>
            <a:endParaRPr lang="cs-CZ" dirty="0" smtClean="0"/>
          </a:p>
          <a:p>
            <a:r>
              <a:rPr lang="cs-CZ" u="sng" dirty="0" smtClean="0">
                <a:hlinkClick r:id="rId21"/>
              </a:rPr>
              <a:t>https://user.mendelu.cz/urban/vsg1/mendel/images/gensex/barr_body.gif</a:t>
            </a:r>
            <a:endParaRPr lang="cs-CZ" dirty="0" smtClean="0"/>
          </a:p>
          <a:p>
            <a:r>
              <a:rPr lang="cs-CZ" u="sng" dirty="0" smtClean="0">
                <a:hlinkClick r:id="rId22"/>
              </a:rPr>
              <a:t>https://www.notigatos.es/wp-content/uploads/2017/04/carey-sofa.jpg</a:t>
            </a:r>
            <a:endParaRPr lang="cs-CZ" dirty="0" smtClean="0"/>
          </a:p>
          <a:p>
            <a:r>
              <a:rPr lang="cs-CZ" u="sng" dirty="0" smtClean="0">
                <a:hlinkClick r:id="rId23"/>
              </a:rPr>
              <a:t>http://biocentrum.</a:t>
            </a:r>
            <a:r>
              <a:rPr lang="cs-CZ" u="sng" dirty="0" err="1" smtClean="0">
                <a:hlinkClick r:id="rId23"/>
              </a:rPr>
              <a:t>zf.jcu.cz</a:t>
            </a:r>
            <a:r>
              <a:rPr lang="cs-CZ" u="sng" dirty="0" smtClean="0">
                <a:hlinkClick r:id="rId23"/>
              </a:rPr>
              <a:t>/</a:t>
            </a:r>
            <a:r>
              <a:rPr lang="cs-CZ" u="sng" dirty="0" err="1" smtClean="0">
                <a:hlinkClick r:id="rId23"/>
              </a:rPr>
              <a:t>docs</a:t>
            </a:r>
            <a:r>
              <a:rPr lang="cs-CZ" u="sng" dirty="0" smtClean="0">
                <a:hlinkClick r:id="rId23"/>
              </a:rPr>
              <a:t>/</a:t>
            </a:r>
            <a:r>
              <a:rPr lang="cs-CZ" u="sng" dirty="0" err="1" smtClean="0">
                <a:hlinkClick r:id="rId23"/>
              </a:rPr>
              <a:t>ruzne</a:t>
            </a:r>
            <a:r>
              <a:rPr lang="cs-CZ" u="sng" dirty="0" smtClean="0">
                <a:hlinkClick r:id="rId23"/>
              </a:rPr>
              <a:t>/</a:t>
            </a:r>
            <a:r>
              <a:rPr lang="cs-CZ" u="sng" dirty="0" err="1" smtClean="0">
                <a:hlinkClick r:id="rId23"/>
              </a:rPr>
              <a:t>ruz</a:t>
            </a:r>
            <a:r>
              <a:rPr lang="cs-CZ" u="sng" dirty="0" smtClean="0">
                <a:hlinkClick r:id="rId23"/>
              </a:rPr>
              <a:t>--53ac24abdd.pdf</a:t>
            </a:r>
            <a:endParaRPr lang="cs-CZ" dirty="0" smtClean="0"/>
          </a:p>
          <a:p>
            <a:r>
              <a:rPr lang="cs-CZ" u="sng" dirty="0" smtClean="0">
                <a:hlinkClick r:id="rId24"/>
              </a:rPr>
              <a:t>https://amasianv.files.wordpress.com/2012/05/gynandromorphs.jpg</a:t>
            </a:r>
            <a:endParaRPr lang="cs-CZ" dirty="0" smtClean="0"/>
          </a:p>
          <a:p>
            <a:r>
              <a:rPr lang="cs-CZ" u="sng" dirty="0" smtClean="0">
                <a:hlinkClick r:id="rId25"/>
              </a:rPr>
              <a:t>https://i.redd.it/k3f5xcvdu5771.jpg</a:t>
            </a:r>
            <a:endParaRPr lang="cs-CZ" dirty="0" smtClean="0"/>
          </a:p>
          <a:p>
            <a:r>
              <a:rPr lang="cs-CZ" u="sng" dirty="0" smtClean="0">
                <a:hlinkClick r:id="rId26"/>
              </a:rPr>
              <a:t>https://upload.wikimedia.org/wikipedia/commons/thumb/9/93/Human.svg/langcs-1024px-Human.svg.png</a:t>
            </a:r>
            <a:endParaRPr lang="cs-CZ" dirty="0" smtClean="0"/>
          </a:p>
          <a:p>
            <a:r>
              <a:rPr lang="cs-CZ" u="sng" dirty="0" smtClean="0">
                <a:hlinkClick r:id="rId27"/>
              </a:rPr>
              <a:t>https://www.jizni-morava.cz/files/files/galerie/P%C3%A1lava%20a%20LVA/PhotoPick-24867-1280_neznamy.jpg/1600</a:t>
            </a:r>
            <a:endParaRPr lang="cs-CZ" dirty="0" smtClean="0"/>
          </a:p>
          <a:p>
            <a:r>
              <a:rPr lang="cs-CZ" u="sng" dirty="0" smtClean="0">
                <a:hlinkClick r:id="rId28"/>
              </a:rPr>
              <a:t>https://peabody.harvard.edu/sites/hwpi.harvard.edu/files/styles/os_files_xxlarge/public/peabody/files/typical_americans.png?m=1639775160&amp;itok=u6nlltdx</a:t>
            </a:r>
            <a:endParaRPr lang="cs-CZ" dirty="0" smtClean="0"/>
          </a:p>
          <a:p>
            <a:r>
              <a:rPr lang="cs-CZ" u="sng" dirty="0" smtClean="0">
                <a:hlinkClick r:id="rId29"/>
              </a:rPr>
              <a:t>https://static.vecteezy.com/system/resources/previews/000/430/619/non_2x/opposite-wordcard-for-male-and-female-vector.jpg</a:t>
            </a:r>
            <a:endParaRPr lang="cs-CZ" dirty="0" smtClean="0"/>
          </a:p>
          <a:p>
            <a:r>
              <a:rPr lang="cs-CZ" u="sng" dirty="0" smtClean="0">
                <a:hlinkClick r:id="rId30"/>
              </a:rPr>
              <a:t>https://newsroom.unsw.edu.au/sites/default/files/styles/full_width/public/thumbnails/image/200304_sexchromosomes_4.jpg?itok=7xU6WnWK</a:t>
            </a:r>
            <a:endParaRPr lang="cs-CZ" dirty="0" smtClean="0"/>
          </a:p>
          <a:p>
            <a:r>
              <a:rPr lang="cs-CZ" u="sng" dirty="0" smtClean="0">
                <a:hlinkClick r:id="rId31"/>
              </a:rPr>
              <a:t>https://cdn2.psychologytoday.com/assets/styles/manual_crop_1_91_1_1528x800/public/field_blog_entry_teaser_image/2019-10/gender_differences_of_animals_1_chris_o.jpg?itok=vlLwHypz</a:t>
            </a:r>
            <a:endParaRPr lang="cs-CZ" dirty="0" smtClean="0"/>
          </a:p>
          <a:p>
            <a:r>
              <a:rPr lang="cs-CZ" u="sng" dirty="0" smtClean="0">
                <a:hlinkClick r:id="rId32"/>
              </a:rPr>
              <a:t>https://www.australasianscience.com.au/sites/default/files/peacock2.jpg</a:t>
            </a:r>
            <a:endParaRPr lang="cs-CZ" dirty="0" smtClean="0"/>
          </a:p>
          <a:p>
            <a:r>
              <a:rPr lang="cs-CZ" u="sng" dirty="0" smtClean="0">
                <a:hlinkClick r:id="rId33"/>
              </a:rPr>
              <a:t>https://user.mendelu.cz/urban/vsg1/mendel/images/gensex/prima_krizem.gif</a:t>
            </a:r>
            <a:endParaRPr lang="cs-CZ" dirty="0" smtClean="0"/>
          </a:p>
          <a:p>
            <a:r>
              <a:rPr lang="cs-CZ" u="sng" dirty="0" smtClean="0">
                <a:hlinkClick r:id="rId34"/>
              </a:rPr>
              <a:t>https://upload.wikimedia.org/wikipedia/commons/f/fe/Xlink_dominant_mother.jpg</a:t>
            </a:r>
            <a:endParaRPr lang="cs-CZ" dirty="0" smtClean="0"/>
          </a:p>
          <a:p>
            <a:r>
              <a:rPr lang="cs-CZ" u="sng" dirty="0" smtClean="0">
                <a:hlinkClick r:id="rId35"/>
              </a:rPr>
              <a:t>https://ib.bioninja.com.au/_Media/x-and-y-comparison_med.jpeg</a:t>
            </a:r>
            <a:endParaRPr lang="cs-CZ" dirty="0" smtClean="0"/>
          </a:p>
          <a:p>
            <a:r>
              <a:rPr lang="cs-CZ" u="sng" dirty="0" smtClean="0">
                <a:hlinkClick r:id="rId36"/>
              </a:rPr>
              <a:t>https://ib.bioninja.com.au/_Media/x-linked-inheritance_med.jpeg</a:t>
            </a:r>
            <a:endParaRPr lang="cs-CZ" dirty="0" smtClean="0"/>
          </a:p>
          <a:p>
            <a:r>
              <a:rPr lang="cs-CZ" u="sng" dirty="0" smtClean="0">
                <a:hlinkClick r:id="rId37"/>
              </a:rPr>
              <a:t>https://ib.bioninja.com.au/_Media/ishihara-blind_med.jpeg</a:t>
            </a:r>
            <a:endParaRPr lang="cs-CZ" dirty="0" smtClean="0"/>
          </a:p>
          <a:p>
            <a:r>
              <a:rPr lang="cs-CZ" u="sng" dirty="0" smtClean="0">
                <a:hlinkClick r:id="rId38"/>
              </a:rPr>
              <a:t>https://docplayer.cz/docs-images/41/4917954/images/page_5.jpg</a:t>
            </a:r>
            <a:endParaRPr lang="cs-CZ" dirty="0" smtClean="0"/>
          </a:p>
          <a:p>
            <a:r>
              <a:rPr lang="cs-CZ" u="sng" dirty="0" smtClean="0">
                <a:hlinkClick r:id="rId39"/>
              </a:rPr>
              <a:t>https://docplayer.cz/4917954-Hemofilie-petr-smejkal-okh-fn-brno.html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970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5345" y="339634"/>
            <a:ext cx="8596668" cy="1320800"/>
          </a:xfrm>
        </p:spPr>
        <p:txBody>
          <a:bodyPr/>
          <a:lstStyle/>
          <a:p>
            <a:r>
              <a:rPr lang="cs-CZ" dirty="0" smtClean="0"/>
              <a:t>Epigenetické určení pohlaví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91" y="1473332"/>
            <a:ext cx="7046377" cy="4444141"/>
          </a:xfrm>
        </p:spPr>
        <p:txBody>
          <a:bodyPr>
            <a:normAutofit/>
          </a:bodyPr>
          <a:lstStyle/>
          <a:p>
            <a:r>
              <a:rPr lang="cs-CZ" dirty="0" smtClean="0"/>
              <a:t>O pohlaví rozhodují podmínky prostředí, hrají zde roli maskulinizační a feminizační faktory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Mnohoštětinatec </a:t>
            </a:r>
            <a:r>
              <a:rPr lang="cs-CZ" dirty="0" err="1" smtClean="0"/>
              <a:t>Ophryotrocha</a:t>
            </a:r>
            <a:r>
              <a:rPr lang="cs-CZ" dirty="0" smtClean="0"/>
              <a:t> – záleží na velikosti, samicí až velký, po přepůlení se z obou částí stávají samci – v tomto případě o pohlaví rozhoduje vnitřní prostředí organismu a hladina hormonu</a:t>
            </a:r>
          </a:p>
          <a:p>
            <a:r>
              <a:rPr lang="cs-CZ" dirty="0" smtClean="0"/>
              <a:t>Slimáček rodu </a:t>
            </a:r>
            <a:r>
              <a:rPr lang="cs-CZ" dirty="0" err="1" smtClean="0"/>
              <a:t>Deroceras</a:t>
            </a:r>
            <a:r>
              <a:rPr lang="cs-CZ" dirty="0" smtClean="0"/>
              <a:t> v suchu samcem, ve vlhku samičkou</a:t>
            </a:r>
          </a:p>
          <a:p>
            <a:r>
              <a:rPr lang="cs-CZ" dirty="0" smtClean="0"/>
              <a:t>Podobně jsou na tom i želvy, krokodýli, ještěři – pohlaví dáno teplotou, při které se vyvíjejí vajíčka, když je teplota mezi, cca stejný podíl samců a samiček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1420" y="1357745"/>
            <a:ext cx="3454107" cy="14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62693" y="2854036"/>
            <a:ext cx="3929307" cy="22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59455" y="5098473"/>
            <a:ext cx="2932545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4864" y="5110597"/>
            <a:ext cx="3111814" cy="17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5207" y="499578"/>
            <a:ext cx="8596668" cy="1320800"/>
          </a:xfrm>
        </p:spPr>
        <p:txBody>
          <a:bodyPr/>
          <a:lstStyle/>
          <a:p>
            <a:r>
              <a:rPr lang="cs-CZ" dirty="0" smtClean="0"/>
              <a:t>Chromozomové určení pohlaví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2545"/>
            <a:ext cx="4587393" cy="5195455"/>
          </a:xfrm>
        </p:spPr>
        <p:txBody>
          <a:bodyPr>
            <a:normAutofit/>
          </a:bodyPr>
          <a:lstStyle/>
          <a:p>
            <a:r>
              <a:rPr lang="cs-CZ" dirty="0" smtClean="0"/>
              <a:t>Chromozomy v buněčném jádře, dělíme je na autozomy a </a:t>
            </a:r>
            <a:r>
              <a:rPr lang="cs-CZ" dirty="0" err="1" smtClean="0"/>
              <a:t>gonozomy</a:t>
            </a:r>
            <a:endParaRPr lang="cs-CZ" dirty="0" smtClean="0"/>
          </a:p>
          <a:p>
            <a:r>
              <a:rPr lang="cs-CZ" dirty="0" smtClean="0"/>
              <a:t>Autozomů je více, nerozhodují o pohlaví, každý chromozom je zastoupen dvakrát</a:t>
            </a:r>
          </a:p>
          <a:p>
            <a:r>
              <a:rPr lang="cs-CZ" dirty="0" err="1" smtClean="0"/>
              <a:t>Gonozomy</a:t>
            </a:r>
            <a:r>
              <a:rPr lang="cs-CZ" dirty="0" smtClean="0"/>
              <a:t> = </a:t>
            </a:r>
            <a:r>
              <a:rPr lang="cs-CZ" dirty="0" err="1" smtClean="0"/>
              <a:t>heterozomy</a:t>
            </a:r>
            <a:r>
              <a:rPr lang="cs-CZ" dirty="0" smtClean="0"/>
              <a:t>, pohlavní chromozomy, na nich jsou feminizační nebo maskulinizační faktory</a:t>
            </a:r>
          </a:p>
          <a:p>
            <a:endParaRPr lang="cs-CZ" dirty="0" smtClean="0"/>
          </a:p>
          <a:p>
            <a:r>
              <a:rPr lang="cs-CZ" dirty="0" smtClean="0"/>
              <a:t>Jedno pohlaví je vždy </a:t>
            </a:r>
            <a:r>
              <a:rPr lang="cs-CZ" dirty="0" err="1" smtClean="0"/>
              <a:t>heterogametické</a:t>
            </a:r>
            <a:r>
              <a:rPr lang="cs-CZ" dirty="0" smtClean="0"/>
              <a:t> (např. XY) a jedno </a:t>
            </a:r>
            <a:r>
              <a:rPr lang="cs-CZ" dirty="0" err="1" smtClean="0"/>
              <a:t>homogametické</a:t>
            </a:r>
            <a:r>
              <a:rPr lang="cs-CZ" dirty="0" smtClean="0"/>
              <a:t> (např. XX)</a:t>
            </a:r>
          </a:p>
          <a:p>
            <a:endParaRPr lang="cs-CZ" dirty="0" smtClean="0"/>
          </a:p>
          <a:p>
            <a:r>
              <a:rPr lang="cs-CZ" dirty="0" smtClean="0"/>
              <a:t>Zajišťuje stejnou pravděpodobnost pro vznik samčích i samičích potomků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3254" y="1259032"/>
            <a:ext cx="6668746" cy="55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609600"/>
            <a:ext cx="8596668" cy="1320800"/>
          </a:xfrm>
        </p:spPr>
        <p:txBody>
          <a:bodyPr/>
          <a:lstStyle/>
          <a:p>
            <a:r>
              <a:rPr lang="cs-CZ" dirty="0" smtClean="0"/>
              <a:t>Savčí typ - </a:t>
            </a:r>
            <a:r>
              <a:rPr lang="cs-CZ" dirty="0" err="1" smtClean="0"/>
              <a:t>Drosophila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605900" cy="3880773"/>
          </a:xfrm>
        </p:spPr>
        <p:txBody>
          <a:bodyPr/>
          <a:lstStyle/>
          <a:p>
            <a:r>
              <a:rPr lang="cs-CZ" dirty="0" smtClean="0"/>
              <a:t>Savci, obojživelníci, někteří plazi, většina hmyzu, řada dvouděložných rostlin</a:t>
            </a:r>
          </a:p>
          <a:p>
            <a:endParaRPr lang="cs-CZ" dirty="0" smtClean="0"/>
          </a:p>
          <a:p>
            <a:r>
              <a:rPr lang="cs-CZ" dirty="0" smtClean="0"/>
              <a:t>Samičí pohlaví </a:t>
            </a:r>
            <a:r>
              <a:rPr lang="cs-CZ" dirty="0" err="1" smtClean="0"/>
              <a:t>homogametické</a:t>
            </a:r>
            <a:r>
              <a:rPr lang="cs-CZ" dirty="0" smtClean="0"/>
              <a:t> (XX)  - vytváří jen jeden typ gamet (X), a samičí </a:t>
            </a:r>
            <a:r>
              <a:rPr lang="cs-CZ" dirty="0" err="1" smtClean="0"/>
              <a:t>heterogametické</a:t>
            </a:r>
            <a:r>
              <a:rPr lang="cs-CZ" dirty="0" smtClean="0"/>
              <a:t> (XY), vytváří gamety  X, Y</a:t>
            </a:r>
          </a:p>
          <a:p>
            <a:endParaRPr lang="cs-CZ" dirty="0" smtClean="0"/>
          </a:p>
          <a:p>
            <a:r>
              <a:rPr lang="cs-CZ" dirty="0" smtClean="0"/>
              <a:t>Část </a:t>
            </a:r>
            <a:r>
              <a:rPr lang="cs-CZ" dirty="0" err="1" smtClean="0"/>
              <a:t>gonozomů</a:t>
            </a:r>
            <a:r>
              <a:rPr lang="cs-CZ" dirty="0" smtClean="0"/>
              <a:t> je </a:t>
            </a:r>
            <a:r>
              <a:rPr lang="cs-CZ" dirty="0" err="1" smtClean="0"/>
              <a:t>homologní</a:t>
            </a:r>
            <a:r>
              <a:rPr lang="cs-CZ" dirty="0" smtClean="0"/>
              <a:t>, část genové výbavy se liší, některé geny pak v diploidní buňce pouze jednou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314" name="Picture 2" descr="https://rcannon992.files.wordpress.com/2020/04/mating-fruit-flies-drosophila-sp.-by-caramosca-flickr-c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7850" y="3485139"/>
            <a:ext cx="4664150" cy="3372861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4731" y="378822"/>
            <a:ext cx="3727269" cy="306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071" y="622663"/>
            <a:ext cx="8596668" cy="1320800"/>
          </a:xfrm>
        </p:spPr>
        <p:txBody>
          <a:bodyPr/>
          <a:lstStyle/>
          <a:p>
            <a:r>
              <a:rPr lang="cs-CZ" dirty="0" err="1" smtClean="0"/>
              <a:t>Vyjímky</a:t>
            </a:r>
            <a:r>
              <a:rPr lang="cs-CZ" dirty="0" smtClean="0"/>
              <a:t> u savců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Ptakopysk podivný  - 10 pohlavních chromosomů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Hraboši – chybí chromosom Y</a:t>
            </a:r>
          </a:p>
          <a:p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220" y="1"/>
            <a:ext cx="4769780" cy="67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0454" y="609600"/>
            <a:ext cx="8596668" cy="1320800"/>
          </a:xfrm>
        </p:spPr>
        <p:txBody>
          <a:bodyPr/>
          <a:lstStyle/>
          <a:p>
            <a:r>
              <a:rPr lang="cs-CZ" dirty="0" smtClean="0"/>
              <a:t>Aneuploidie </a:t>
            </a:r>
            <a:r>
              <a:rPr lang="cs-CZ" dirty="0" err="1" smtClean="0"/>
              <a:t>gonosomů</a:t>
            </a:r>
            <a:r>
              <a:rPr lang="cs-CZ" dirty="0" smtClean="0"/>
              <a:t> u lidí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209" y="2134463"/>
            <a:ext cx="8596668" cy="3880773"/>
          </a:xfrm>
        </p:spPr>
        <p:txBody>
          <a:bodyPr/>
          <a:lstStyle/>
          <a:p>
            <a:r>
              <a:rPr lang="cs-CZ" dirty="0" err="1" smtClean="0"/>
              <a:t>Turnerův</a:t>
            </a:r>
            <a:r>
              <a:rPr lang="cs-CZ" dirty="0" smtClean="0"/>
              <a:t> syndrom (XO, 45 chromozomů)</a:t>
            </a:r>
          </a:p>
          <a:p>
            <a:endParaRPr lang="cs-CZ" dirty="0" smtClean="0"/>
          </a:p>
          <a:p>
            <a:r>
              <a:rPr lang="cs-CZ" dirty="0" err="1" smtClean="0"/>
              <a:t>Klinefelterův</a:t>
            </a:r>
            <a:r>
              <a:rPr lang="cs-CZ" dirty="0" smtClean="0"/>
              <a:t> syndrom (XXY, 47 chromozomů)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Supermuž (XYY, 47 chromozomů)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Superžena (XXX, 47 chromozomů)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9938" y="517392"/>
            <a:ext cx="8596668" cy="1320800"/>
          </a:xfrm>
        </p:spPr>
        <p:txBody>
          <a:bodyPr/>
          <a:lstStyle/>
          <a:p>
            <a:r>
              <a:rPr lang="cs-CZ" dirty="0" smtClean="0"/>
              <a:t>Ptačí typ - </a:t>
            </a:r>
            <a:r>
              <a:rPr lang="cs-CZ" dirty="0" err="1" smtClean="0"/>
              <a:t>Abraxas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649" y="1515292"/>
            <a:ext cx="3372151" cy="5029200"/>
          </a:xfrm>
        </p:spPr>
        <p:txBody>
          <a:bodyPr/>
          <a:lstStyle/>
          <a:p>
            <a:r>
              <a:rPr lang="cs-CZ" dirty="0" smtClean="0"/>
              <a:t>Podle motýla píďalky angreštové (</a:t>
            </a:r>
            <a:r>
              <a:rPr lang="cs-CZ" i="1" dirty="0" err="1" smtClean="0"/>
              <a:t>Abraxas</a:t>
            </a:r>
            <a:r>
              <a:rPr lang="cs-CZ" i="1" dirty="0" smtClean="0"/>
              <a:t> </a:t>
            </a:r>
            <a:r>
              <a:rPr lang="cs-CZ" i="1" dirty="0" err="1" smtClean="0"/>
              <a:t>grossulariata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Ptáci, motýli, některé ryby</a:t>
            </a:r>
          </a:p>
          <a:p>
            <a:endParaRPr lang="cs-CZ" dirty="0" smtClean="0"/>
          </a:p>
          <a:p>
            <a:r>
              <a:rPr lang="cs-CZ" dirty="0" err="1" smtClean="0"/>
              <a:t>Gonozomy</a:t>
            </a:r>
            <a:r>
              <a:rPr lang="cs-CZ" dirty="0" smtClean="0"/>
              <a:t> se označují písmeny Z a W</a:t>
            </a:r>
          </a:p>
          <a:p>
            <a:r>
              <a:rPr lang="cs-CZ" dirty="0" smtClean="0"/>
              <a:t>Samičí pohlaví </a:t>
            </a:r>
            <a:r>
              <a:rPr lang="cs-CZ" dirty="0" err="1" smtClean="0"/>
              <a:t>heterogametické</a:t>
            </a:r>
            <a:r>
              <a:rPr lang="cs-CZ" dirty="0" smtClean="0"/>
              <a:t> (ZW), samčí </a:t>
            </a:r>
            <a:r>
              <a:rPr lang="cs-CZ" dirty="0" err="1" smtClean="0"/>
              <a:t>homogametické</a:t>
            </a:r>
            <a:r>
              <a:rPr lang="cs-CZ" dirty="0" smtClean="0"/>
              <a:t> (ZZ)</a:t>
            </a:r>
          </a:p>
          <a:p>
            <a:endParaRPr lang="cs-CZ" dirty="0" smtClean="0"/>
          </a:p>
          <a:p>
            <a:r>
              <a:rPr lang="cs-CZ" dirty="0" smtClean="0"/>
              <a:t>Nejspíše se vyvíjelo nezávisle na savčím typu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551" y="1319347"/>
            <a:ext cx="2240546" cy="24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7829" y="3813402"/>
            <a:ext cx="7794171" cy="30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4788" y="182880"/>
            <a:ext cx="4347212" cy="37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2260" y="609600"/>
            <a:ext cx="8596668" cy="1320800"/>
          </a:xfrm>
        </p:spPr>
        <p:txBody>
          <a:bodyPr/>
          <a:lstStyle/>
          <a:p>
            <a:r>
              <a:rPr lang="cs-CZ" dirty="0" err="1" smtClean="0"/>
              <a:t>Haplodiploidní</a:t>
            </a:r>
            <a:r>
              <a:rPr lang="cs-CZ" dirty="0" smtClean="0"/>
              <a:t> určení pohlaví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083" y="1860143"/>
            <a:ext cx="8596668" cy="3880773"/>
          </a:xfrm>
        </p:spPr>
        <p:txBody>
          <a:bodyPr/>
          <a:lstStyle/>
          <a:p>
            <a:r>
              <a:rPr lang="cs-CZ" dirty="0" smtClean="0"/>
              <a:t>U blanokřídlého hmyzu</a:t>
            </a:r>
          </a:p>
          <a:p>
            <a:r>
              <a:rPr lang="cs-CZ" dirty="0" smtClean="0"/>
              <a:t>Samice diploidní – líhnou se z oplozených vajíček</a:t>
            </a:r>
          </a:p>
          <a:p>
            <a:r>
              <a:rPr lang="cs-CZ" dirty="0" smtClean="0"/>
              <a:t>Samci haploidní – líhnou se z neoplozených vajíček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4818" name="Picture 2" descr="https://cdn.britannica.com/61/132361-050-4DFC2973/Haplodiploidy-be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368" y="2269593"/>
            <a:ext cx="5165992" cy="4588407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8006" y="3676650"/>
            <a:ext cx="4181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105" y="182882"/>
            <a:ext cx="3003386" cy="199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3442</TotalTime>
  <Words>917</Words>
  <Application>Microsoft Office PowerPoint</Application>
  <PresentationFormat>Vlastní</PresentationFormat>
  <Paragraphs>166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Fazeta</vt:lpstr>
      <vt:lpstr>Snímek 1</vt:lpstr>
      <vt:lpstr>Dědičnost a pohlaví</vt:lpstr>
      <vt:lpstr>Epigenetické určení pohlaví</vt:lpstr>
      <vt:lpstr>Chromozomové určení pohlaví</vt:lpstr>
      <vt:lpstr>Savčí typ - Drosophila</vt:lpstr>
      <vt:lpstr>Vyjímky u savců</vt:lpstr>
      <vt:lpstr>Aneuploidie gonosomů u lidí</vt:lpstr>
      <vt:lpstr>Ptačí typ - Abraxas</vt:lpstr>
      <vt:lpstr>Haplodiploidní určení pohlaví</vt:lpstr>
      <vt:lpstr>Pohlavní chromatin </vt:lpstr>
      <vt:lpstr>Gynandromorfismus</vt:lpstr>
      <vt:lpstr>Dědičnost pohlavně vázaných znaků</vt:lpstr>
      <vt:lpstr>Úplná vazba na pohlaví </vt:lpstr>
      <vt:lpstr>Dědičnost znaků pohlavně ovládaných</vt:lpstr>
      <vt:lpstr>Sekundární pohlavní znaky u zvířat</vt:lpstr>
      <vt:lpstr>Snímek 16</vt:lpstr>
      <vt:lpstr>Dědičnost znaků pohlavně ovlivněných</vt:lpstr>
      <vt:lpstr>Snímek 18</vt:lpstr>
      <vt:lpstr>Snímek 19</vt:lpstr>
      <vt:lpstr>Zdroje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Pocitac</cp:lastModifiedBy>
  <cp:revision>72</cp:revision>
  <dcterms:created xsi:type="dcterms:W3CDTF">2022-11-16T09:46:08Z</dcterms:created>
  <dcterms:modified xsi:type="dcterms:W3CDTF">2023-04-10T19:35:36Z</dcterms:modified>
</cp:coreProperties>
</file>