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10" r:id="rId1"/>
  </p:sldMasterIdLst>
  <p:notesMasterIdLst>
    <p:notesMasterId r:id="rId31"/>
  </p:notesMasterIdLst>
  <p:sldIdLst>
    <p:sldId id="266" r:id="rId2"/>
    <p:sldId id="267" r:id="rId3"/>
    <p:sldId id="278" r:id="rId4"/>
    <p:sldId id="280" r:id="rId5"/>
    <p:sldId id="279" r:id="rId6"/>
    <p:sldId id="281" r:id="rId7"/>
    <p:sldId id="284" r:id="rId8"/>
    <p:sldId id="285" r:id="rId9"/>
    <p:sldId id="286" r:id="rId10"/>
    <p:sldId id="282" r:id="rId11"/>
    <p:sldId id="283" r:id="rId12"/>
    <p:sldId id="287" r:id="rId13"/>
    <p:sldId id="268" r:id="rId14"/>
    <p:sldId id="288" r:id="rId15"/>
    <p:sldId id="289" r:id="rId16"/>
    <p:sldId id="291" r:id="rId17"/>
    <p:sldId id="295" r:id="rId18"/>
    <p:sldId id="296" r:id="rId19"/>
    <p:sldId id="297" r:id="rId20"/>
    <p:sldId id="298" r:id="rId21"/>
    <p:sldId id="299" r:id="rId22"/>
    <p:sldId id="300" r:id="rId23"/>
    <p:sldId id="301" r:id="rId24"/>
    <p:sldId id="270" r:id="rId25"/>
    <p:sldId id="271" r:id="rId26"/>
    <p:sldId id="264" r:id="rId27"/>
    <p:sldId id="302" r:id="rId28"/>
    <p:sldId id="276" r:id="rId29"/>
    <p:sldId id="277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 autoAdjust="0"/>
    <p:restoredTop sz="94660" autoAdjust="0"/>
  </p:normalViewPr>
  <p:slideViewPr>
    <p:cSldViewPr snapToGrid="0">
      <p:cViewPr varScale="1">
        <p:scale>
          <a:sx n="73" d="100"/>
          <a:sy n="73" d="100"/>
        </p:scale>
        <p:origin x="-624" y="-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4452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99CFE7-ED04-4593-9CEF-75F3F0961905}" type="datetimeFigureOut">
              <a:rPr lang="cs-CZ" smtClean="0"/>
              <a:pPr/>
              <a:t>08.02.2023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48AC9A-A946-4915-A887-B63554FBF409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8AC9A-A946-4915-A887-B63554FBF409}" type="slidenum">
              <a:rPr lang="cs-CZ" smtClean="0"/>
              <a:pPr/>
              <a:t>11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90395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12497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11243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037862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428529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990211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738617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03486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98497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48959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80629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68747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18439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2/8/2023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91375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58763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11724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41724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omach.cz/" TargetMode="External"/><Relationship Id="rId2" Type="http://schemas.openxmlformats.org/officeDocument/2006/relationships/hyperlink" Target="https://thumbs.dreamstime.com/b/human-body-cells-25962548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://hyperphysics.phy-astr.gsu.edu/hbase/Organic/imgorg/trna4.gif" TargetMode="External"/><Relationship Id="rId13" Type="http://schemas.openxmlformats.org/officeDocument/2006/relationships/hyperlink" Target="https://vydavatelstvi-old.vscht.cz/knihy/uid_es-002_v1/figures/exon.01.jpg" TargetMode="External"/><Relationship Id="rId18" Type="http://schemas.openxmlformats.org/officeDocument/2006/relationships/hyperlink" Target="https://www.nature.com/scitable/content/ne0000/ne0000/ne0000/ne0000/105292327/44350_36a.jpg" TargetMode="External"/><Relationship Id="rId3" Type="http://schemas.openxmlformats.org/officeDocument/2006/relationships/hyperlink" Target="https://cit.vfu.cz/opvk2014/texty_cz/obr44.gif" TargetMode="External"/><Relationship Id="rId21" Type="http://schemas.openxmlformats.org/officeDocument/2006/relationships/hyperlink" Target="https://cdn.lecturio.com/assets/Transcription-process-and-synthesis-of-mRNA-1.png" TargetMode="External"/><Relationship Id="rId7" Type="http://schemas.openxmlformats.org/officeDocument/2006/relationships/hyperlink" Target="https://rk.md/wp-content/uploads/2020/11/dna-transcription-translation.jpg" TargetMode="External"/><Relationship Id="rId12" Type="http://schemas.openxmlformats.org/officeDocument/2006/relationships/hyperlink" Target="https://encrypted-tbn0.gstatic.com/images?q=tbn:ANd9GcQWMQpSMAsYe8qvVu7C3IJcFu3af5iwSEufbqY4ZtlRpdFWIbxT20yDeWQSXE3rlzBUbxc&amp;usqp=CAU" TargetMode="External"/><Relationship Id="rId17" Type="http://schemas.openxmlformats.org/officeDocument/2006/relationships/hyperlink" Target="https://scx2.b-cdn.net/gfx/news/hires/2022/asu-scientists-discove.jpg" TargetMode="External"/><Relationship Id="rId25" Type="http://schemas.openxmlformats.org/officeDocument/2006/relationships/image" Target="../media/image4.png"/><Relationship Id="rId2" Type="http://schemas.openxmlformats.org/officeDocument/2006/relationships/hyperlink" Target="https://upload.wikimedia.org/wikipedia/commons/thumb/b/b8/Spermatogeneze.jpg/290px-Spermatogeneze.jpg" TargetMode="External"/><Relationship Id="rId16" Type="http://schemas.openxmlformats.org/officeDocument/2006/relationships/hyperlink" Target="https://d1avenlh0i1xmr.cloudfront.net/0edd7502-1758-4a9e-a60d-341eaad7f8d3/sexual-reproduction-vs-asexual-reproduction---teachoo.jpg" TargetMode="External"/><Relationship Id="rId20" Type="http://schemas.openxmlformats.org/officeDocument/2006/relationships/hyperlink" Target="https://www.escolifesciences.com/images/upload/mRNA-Artwork-Dogma-1.png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d25-a.sdn.cz/d_25/d_15083023/img/56/385x550_q_hpDE.jpg" TargetMode="External"/><Relationship Id="rId11" Type="http://schemas.openxmlformats.org/officeDocument/2006/relationships/hyperlink" Target="http://web2.mendelu.cz/af_291_projekty2/vseo/files/223/22632.jpg" TargetMode="External"/><Relationship Id="rId24" Type="http://schemas.openxmlformats.org/officeDocument/2006/relationships/hyperlink" Target="https://www.4oci.cz/img-foto/001/572_m.jpg" TargetMode="External"/><Relationship Id="rId5" Type="http://schemas.openxmlformats.org/officeDocument/2006/relationships/hyperlink" Target="https://www.jenprotehotne.cz/wp-content/uploads/2019/08/barva-oci-tabulka.jpg" TargetMode="External"/><Relationship Id="rId15" Type="http://schemas.openxmlformats.org/officeDocument/2006/relationships/hyperlink" Target="https://static.diffen.com/uploadz/8/8f/sexual-reproduction.jpg" TargetMode="External"/><Relationship Id="rId23" Type="http://schemas.openxmlformats.org/officeDocument/2006/relationships/hyperlink" Target="https://docplayer.cz/docs-images/58/41905289/images/16-0.png" TargetMode="External"/><Relationship Id="rId10" Type="http://schemas.openxmlformats.org/officeDocument/2006/relationships/hyperlink" Target="https://mammothmemory.net/images/user/base/uncategorised/1.5.19%20Image%20of%20a%20cell%20and%20magnification%20of%20ribosomes.jpg" TargetMode="External"/><Relationship Id="rId19" Type="http://schemas.openxmlformats.org/officeDocument/2006/relationships/hyperlink" Target="https://www.nature.com/scitable/content/ne0000/ne0000/ne0000/ne0000/105292500/44376_38a.jpg" TargetMode="External"/><Relationship Id="rId4" Type="http://schemas.openxmlformats.org/officeDocument/2006/relationships/hyperlink" Target="http://www.diabetickaasociace.cz/radi/wp-content/uploads/2014/05/genetika.jpg" TargetMode="External"/><Relationship Id="rId9" Type="http://schemas.openxmlformats.org/officeDocument/2006/relationships/hyperlink" Target="https://www.oligotherapeutics.org/wp-content/uploads/2022/03/ribosome-1024x682.jpg" TargetMode="External"/><Relationship Id="rId14" Type="http://schemas.openxmlformats.org/officeDocument/2006/relationships/hyperlink" Target="https://upload.wikimedia.org/wikipedia/commons/thumb/8/8f/Thomas_Hunt_Morgan.jpg/225px-Thomas_Hunt_Morgan.jpg" TargetMode="External"/><Relationship Id="rId22" Type="http://schemas.openxmlformats.org/officeDocument/2006/relationships/hyperlink" Target="https://upload.wikimedia.org/wikipedia/commons/thumb/4/4c/Drosophila_melanogaster_-_side_(aka).jpg/270px-Drosophila_melanogaster_-_side_(aka).jpg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cdn-attachments.timesofmalta.com/9e7481f47bf5d07bfa20546117a1ea52643d78f5-1563540849-5d31bd71-1920x1280.png" TargetMode="External"/><Relationship Id="rId13" Type="http://schemas.openxmlformats.org/officeDocument/2006/relationships/hyperlink" Target="https://qph.cf2.quoracdn.net/main-qimg-3014b4a2ab4931e0c189438cdb058e16-lq" TargetMode="External"/><Relationship Id="rId18" Type="http://schemas.openxmlformats.org/officeDocument/2006/relationships/hyperlink" Target="https://vesmir.cz/images/gallery/archiv/1994/6/chromozom/page/1994_305_04.gif" TargetMode="External"/><Relationship Id="rId26" Type="http://schemas.openxmlformats.org/officeDocument/2006/relationships/hyperlink" Target="https://www.vimcojim.cz/files/2018/magazin/21.7.%20prirodni%20tuky%20shutterstock_721037374.jpg" TargetMode="External"/><Relationship Id="rId3" Type="http://schemas.openxmlformats.org/officeDocument/2006/relationships/hyperlink" Target="https://www.goodtherapy.org/dbimages/6emw79w8c5.jpg" TargetMode="External"/><Relationship Id="rId21" Type="http://schemas.openxmlformats.org/officeDocument/2006/relationships/hyperlink" Target="https://eluc.ikap.cz/uploads/images/20073/content_Stavba_eukaryotick__bu_ky.png" TargetMode="External"/><Relationship Id="rId7" Type="http://schemas.openxmlformats.org/officeDocument/2006/relationships/hyperlink" Target="https://media.easemytrip.com/media/Blog/India/636965375383792632/636965375383792632uaK06D.jpg" TargetMode="External"/><Relationship Id="rId12" Type="http://schemas.openxmlformats.org/officeDocument/2006/relationships/hyperlink" Target="https://image.slideserve.com/818923/cell-cycle1-l.jpg" TargetMode="External"/><Relationship Id="rId17" Type="http://schemas.openxmlformats.org/officeDocument/2006/relationships/hyperlink" Target="https://i.iinfo.cz/images/68/geneticka-onemocneni-vznikla-chybami-v-poctu-ci-tvaru-chromozomu-1.jpg" TargetMode="External"/><Relationship Id="rId25" Type="http://schemas.openxmlformats.org/officeDocument/2006/relationships/hyperlink" Target="https://res.cloudinary.com/it-s-my-life-a-s/auto-mapping-folder/2019/09/sacharidy-vs-cukry.jpg" TargetMode="External"/><Relationship Id="rId2" Type="http://schemas.openxmlformats.org/officeDocument/2006/relationships/hyperlink" Target="https://www.superionherbs.cz/wp-content/uploads/metabolismus.jpg" TargetMode="External"/><Relationship Id="rId16" Type="http://schemas.openxmlformats.org/officeDocument/2006/relationships/hyperlink" Target="https://i.iinfo.cz/images/68/geneticka-onemocneni-vznikla-chybami-v-poctu-ci-tvaru-chromozomu-5.jpg" TargetMode="External"/><Relationship Id="rId20" Type="http://schemas.openxmlformats.org/officeDocument/2006/relationships/hyperlink" Target="https://nemoc-pomoc.cz/wp-content/uploads/2015/07/91.jpg" TargetMode="External"/><Relationship Id="rId29" Type="http://schemas.openxmlformats.org/officeDocument/2006/relationships/hyperlink" Target="https://www.cojeco.cz/images/descript/d2e7376a12197bc4de8a1aae00852c26.pn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etektivni-expert.cz/wp-content/uploads/2018/01/zakony-dedicnosti.jpg" TargetMode="External"/><Relationship Id="rId11" Type="http://schemas.openxmlformats.org/officeDocument/2006/relationships/hyperlink" Target="https://img.obrazky.cz/?url=6edb743f579079be&amp;size=2" TargetMode="External"/><Relationship Id="rId24" Type="http://schemas.openxmlformats.org/officeDocument/2006/relationships/hyperlink" Target="https://www.kulturistika.com/storage/005ed53a-bilkoviny-hotovo-2-vodoznak.jpg" TargetMode="External"/><Relationship Id="rId5" Type="http://schemas.openxmlformats.org/officeDocument/2006/relationships/hyperlink" Target="https://1gr.cz/fotky/lidovky/15/071/c460/MC3da043_shutterstock_47211298.jpg" TargetMode="External"/><Relationship Id="rId15" Type="http://schemas.openxmlformats.org/officeDocument/2006/relationships/hyperlink" Target="https://www.umimeto.org/asset/system/uf/img/zadani-biologie/vysvetleni/dna_popis.svg" TargetMode="External"/><Relationship Id="rId23" Type="http://schemas.openxmlformats.org/officeDocument/2006/relationships/hyperlink" Target="https://www.mojechemie.cz/images/thumb/Tercialni_struktura_DNA.png/350px-Tercialni_struktura_DNA.png" TargetMode="External"/><Relationship Id="rId28" Type="http://schemas.openxmlformats.org/officeDocument/2006/relationships/hyperlink" Target="https://my.clevelandclinic.org/-/scassets/images/org/health/articles/23064-dna-genes-chromosomes" TargetMode="External"/><Relationship Id="rId10" Type="http://schemas.openxmlformats.org/officeDocument/2006/relationships/hyperlink" Target="https://c226a7c51a.clvaw-cdnwnd.com/4aaa59381a7ced75c2b805c5783c922f/200000582-d5b7ed5b81/700/awa_diverzita_krajiny.fw.png?ph=c226a7c51a" TargetMode="External"/><Relationship Id="rId19" Type="http://schemas.openxmlformats.org/officeDocument/2006/relationships/hyperlink" Target="http://web2.mendelu.cz/af_291_projekty2/vseo/files/59/9239.png" TargetMode="External"/><Relationship Id="rId4" Type="http://schemas.openxmlformats.org/officeDocument/2006/relationships/hyperlink" Target="https://www.wellbeingcz.cz/wp-content/uploads/2020/05/Blog_Peta_dychani_3.jpg" TargetMode="External"/><Relationship Id="rId9" Type="http://schemas.openxmlformats.org/officeDocument/2006/relationships/hyperlink" Target="https://slideplayer.cz/slide/2888534/10/images/31/Ekosyst%C3%A9mov%C3%A1+diverzita.jpg" TargetMode="External"/><Relationship Id="rId14" Type="http://schemas.openxmlformats.org/officeDocument/2006/relationships/hyperlink" Target="https://www.genome.gov/sites/default/files/media/images/2022-04/Meiosis.jpg" TargetMode="External"/><Relationship Id="rId22" Type="http://schemas.openxmlformats.org/officeDocument/2006/relationships/hyperlink" Target="https://img.obrazky.cz/?url=61673e62c35cf788&amp;size=2" TargetMode="External"/><Relationship Id="rId27" Type="http://schemas.openxmlformats.org/officeDocument/2006/relationships/hyperlink" Target="https://upload.wikimedia.org/wikipedia/commons/d/d2/DNA_Structure+Key+Labelled.pn_NoBB_cs.png" TargetMode="External"/><Relationship Id="rId30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733" t="15038" r="106" b="-384"/>
          <a:stretch/>
        </p:blipFill>
        <p:spPr>
          <a:xfrm>
            <a:off x="-133350" y="-31749"/>
            <a:ext cx="12382662" cy="6974810"/>
          </a:xfrm>
          <a:prstGeom prst="rect">
            <a:avLst/>
          </a:prstGeom>
        </p:spPr>
      </p:pic>
      <p:sp>
        <p:nvSpPr>
          <p:cNvPr id="14" name="Obdélník 13"/>
          <p:cNvSpPr/>
          <p:nvPr/>
        </p:nvSpPr>
        <p:spPr>
          <a:xfrm>
            <a:off x="-59816" y="-35591"/>
            <a:ext cx="12309128" cy="6978652"/>
          </a:xfrm>
          <a:prstGeom prst="rect">
            <a:avLst/>
          </a:prstGeom>
          <a:solidFill>
            <a:schemeClr val="tx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10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t="15463" r="84758"/>
          <a:stretch/>
        </p:blipFill>
        <p:spPr>
          <a:xfrm>
            <a:off x="4183524" y="1153307"/>
            <a:ext cx="3395554" cy="3680595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4504495" y="959961"/>
            <a:ext cx="31830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b="1" spc="-1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BIOLOGIE</a:t>
            </a:r>
            <a:endParaRPr lang="cs-CZ" sz="2000" dirty="0"/>
          </a:p>
        </p:txBody>
      </p:sp>
      <p:sp>
        <p:nvSpPr>
          <p:cNvPr id="3" name="Obdélník 2"/>
          <p:cNvSpPr/>
          <p:nvPr/>
        </p:nvSpPr>
        <p:spPr>
          <a:xfrm>
            <a:off x="4117883" y="5789480"/>
            <a:ext cx="35702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RNDr. Kateřina Bažantová</a:t>
            </a:r>
            <a:endParaRPr lang="cs-CZ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068" t="40603" r="12330" b="33382"/>
          <a:stretch/>
        </p:blipFill>
        <p:spPr>
          <a:xfrm>
            <a:off x="314324" y="219075"/>
            <a:ext cx="1704975" cy="85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5523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46214" y="622663"/>
            <a:ext cx="8596668" cy="1320800"/>
          </a:xfrm>
        </p:spPr>
        <p:txBody>
          <a:bodyPr/>
          <a:lstStyle/>
          <a:p>
            <a:r>
              <a:rPr lang="cs-CZ" dirty="0" smtClean="0"/>
              <a:t>Mitóza</a:t>
            </a:r>
            <a:endParaRPr lang="cs-CZ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45711" y="1267098"/>
            <a:ext cx="7446289" cy="5590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018" r="40917"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1580606"/>
            <a:ext cx="4221237" cy="5094514"/>
          </a:xfrm>
        </p:spPr>
        <p:txBody>
          <a:bodyPr>
            <a:normAutofit fontScale="85000" lnSpcReduction="10000"/>
          </a:bodyPr>
          <a:lstStyle/>
          <a:p>
            <a:r>
              <a:rPr lang="cs-CZ" sz="2000" b="1" dirty="0" smtClean="0"/>
              <a:t>Profáze</a:t>
            </a:r>
            <a:r>
              <a:rPr lang="cs-CZ" dirty="0" smtClean="0"/>
              <a:t>: počátek mitotického dělení, zviditelnění chromozomů, </a:t>
            </a:r>
            <a:r>
              <a:rPr lang="cs-CZ" dirty="0" err="1" smtClean="0"/>
              <a:t>spiralizace</a:t>
            </a:r>
            <a:r>
              <a:rPr lang="cs-CZ" dirty="0" smtClean="0"/>
              <a:t> DNA, zánik jaderné membrány, vznik dělícího aparátu (centrioly, mikrotubuly)</a:t>
            </a:r>
          </a:p>
          <a:p>
            <a:pPr>
              <a:buNone/>
            </a:pPr>
            <a:endParaRPr lang="cs-CZ" dirty="0" smtClean="0"/>
          </a:p>
          <a:p>
            <a:r>
              <a:rPr lang="cs-CZ" sz="2000" b="1" dirty="0" smtClean="0"/>
              <a:t>Metafáze</a:t>
            </a:r>
            <a:r>
              <a:rPr lang="cs-CZ" dirty="0" smtClean="0"/>
              <a:t>: centromerami se chromozomy přichycují na vlákna hotového dělícího vřeténka na pólech a putují do centrální roviny.</a:t>
            </a:r>
          </a:p>
          <a:p>
            <a:pPr>
              <a:buNone/>
            </a:pPr>
            <a:r>
              <a:rPr lang="cs-CZ" dirty="0" smtClean="0"/>
              <a:t>      - chromozomy maximálně kondenzované, dobře viditelné, význam v </a:t>
            </a:r>
            <a:r>
              <a:rPr lang="cs-CZ" b="1" u="sng" dirty="0" smtClean="0"/>
              <a:t>klinické genetice</a:t>
            </a:r>
          </a:p>
          <a:p>
            <a:endParaRPr lang="cs-CZ" dirty="0" smtClean="0"/>
          </a:p>
          <a:p>
            <a:r>
              <a:rPr lang="cs-CZ" sz="2000" b="1" dirty="0" smtClean="0"/>
              <a:t>Anafáze</a:t>
            </a:r>
            <a:r>
              <a:rPr lang="cs-CZ" dirty="0" smtClean="0"/>
              <a:t>: podélné rozštěpení chromozomů a rozestup k opačným pólům</a:t>
            </a:r>
          </a:p>
          <a:p>
            <a:pPr>
              <a:buNone/>
            </a:pPr>
            <a:endParaRPr lang="cs-CZ" dirty="0" smtClean="0"/>
          </a:p>
          <a:p>
            <a:r>
              <a:rPr lang="cs-CZ" sz="2000" b="1" dirty="0" smtClean="0"/>
              <a:t>Telofáze</a:t>
            </a:r>
            <a:r>
              <a:rPr lang="cs-CZ" dirty="0" smtClean="0"/>
              <a:t>: vzniká jaderná membrána, chromozomy přestávají být vidět, navazuje rozdělení cytoplasmy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63780" y="596538"/>
            <a:ext cx="8596668" cy="1320800"/>
          </a:xfrm>
        </p:spPr>
        <p:txBody>
          <a:bodyPr/>
          <a:lstStyle/>
          <a:p>
            <a:r>
              <a:rPr lang="cs-CZ" dirty="0" smtClean="0"/>
              <a:t>Meióza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1449977"/>
            <a:ext cx="2836575" cy="4591385"/>
          </a:xfrm>
        </p:spPr>
        <p:txBody>
          <a:bodyPr>
            <a:normAutofit fontScale="85000" lnSpcReduction="20000"/>
          </a:bodyPr>
          <a:lstStyle/>
          <a:p>
            <a:r>
              <a:rPr lang="cs-CZ" sz="2100" dirty="0" smtClean="0"/>
              <a:t>Redukční dělení zahrnující dvě dělení po sobě 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      - </a:t>
            </a:r>
            <a:r>
              <a:rPr lang="cs-CZ" b="1" dirty="0" smtClean="0"/>
              <a:t>redukční</a:t>
            </a:r>
            <a:r>
              <a:rPr lang="cs-CZ" dirty="0" smtClean="0"/>
              <a:t>: vznik 2 haploidních dceřiných buněk</a:t>
            </a:r>
          </a:p>
          <a:p>
            <a:pPr>
              <a:buNone/>
            </a:pPr>
            <a:r>
              <a:rPr lang="cs-CZ" dirty="0" smtClean="0"/>
              <a:t>      - </a:t>
            </a:r>
            <a:r>
              <a:rPr lang="cs-CZ" b="1" dirty="0" err="1" smtClean="0"/>
              <a:t>ekvační</a:t>
            </a:r>
            <a:r>
              <a:rPr lang="cs-CZ" dirty="0" smtClean="0"/>
              <a:t>: mitóza obou dceřiných buněk</a:t>
            </a:r>
          </a:p>
          <a:p>
            <a:pPr>
              <a:buNone/>
            </a:pPr>
            <a:r>
              <a:rPr lang="cs-CZ" dirty="0" smtClean="0"/>
              <a:t>      </a:t>
            </a:r>
          </a:p>
          <a:p>
            <a:r>
              <a:rPr lang="cs-CZ" dirty="0" smtClean="0"/>
              <a:t>Výsledkem jsou 4 gamety = pohlavní buňky</a:t>
            </a:r>
          </a:p>
          <a:p>
            <a:endParaRPr lang="cs-CZ" dirty="0" smtClean="0"/>
          </a:p>
          <a:p>
            <a:r>
              <a:rPr lang="cs-CZ" dirty="0" smtClean="0"/>
              <a:t>Vznik náhodné kombinace rodičovské genetické informace</a:t>
            </a:r>
          </a:p>
          <a:p>
            <a:endParaRPr lang="cs-CZ" dirty="0" smtClean="0"/>
          </a:p>
          <a:p>
            <a:r>
              <a:rPr lang="cs-CZ" dirty="0" smtClean="0"/>
              <a:t>Zisk nových vlastností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018" r="40917"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87783" y="1474975"/>
            <a:ext cx="8539265" cy="4866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15140" y="1092927"/>
            <a:ext cx="3528905" cy="1320800"/>
          </a:xfrm>
        </p:spPr>
        <p:txBody>
          <a:bodyPr/>
          <a:lstStyle/>
          <a:p>
            <a:r>
              <a:rPr lang="cs-CZ" dirty="0" smtClean="0"/>
              <a:t>Pohlavní rozmnožování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2800669"/>
            <a:ext cx="4482495" cy="3880773"/>
          </a:xfrm>
        </p:spPr>
        <p:txBody>
          <a:bodyPr/>
          <a:lstStyle/>
          <a:p>
            <a:r>
              <a:rPr lang="cs-CZ" dirty="0" smtClean="0"/>
              <a:t>Meiotickým dělením vznikají pohlavní buňky = gamety</a:t>
            </a:r>
          </a:p>
          <a:p>
            <a:r>
              <a:rPr lang="cs-CZ" dirty="0" err="1" smtClean="0"/>
              <a:t>Oogeneze</a:t>
            </a:r>
            <a:r>
              <a:rPr lang="cs-CZ" dirty="0" smtClean="0"/>
              <a:t> (vznik vajíčka) a  spermatogeneze (vznik spermií) </a:t>
            </a:r>
          </a:p>
          <a:p>
            <a:r>
              <a:rPr lang="cs-CZ" dirty="0" smtClean="0"/>
              <a:t>Splynutí gamet = oplodnění (fertilizace)</a:t>
            </a:r>
          </a:p>
          <a:p>
            <a:r>
              <a:rPr lang="cs-CZ" dirty="0" smtClean="0"/>
              <a:t>Splynutím gamet vzniká zygota = diploidní somatická buňka</a:t>
            </a:r>
          </a:p>
          <a:p>
            <a:r>
              <a:rPr lang="cs-CZ" dirty="0" smtClean="0"/>
              <a:t>Dělením zygoty vzniká embryo (zárodek)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018" r="40917"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02605" y="2978060"/>
            <a:ext cx="6589395" cy="3879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36228" y="0"/>
            <a:ext cx="5355772" cy="267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dpis 11"/>
          <p:cNvSpPr>
            <a:spLocks noGrp="1"/>
          </p:cNvSpPr>
          <p:nvPr>
            <p:ph type="title"/>
          </p:nvPr>
        </p:nvSpPr>
        <p:spPr>
          <a:xfrm>
            <a:off x="2929126" y="583474"/>
            <a:ext cx="8596668" cy="1320800"/>
          </a:xfrm>
        </p:spPr>
        <p:txBody>
          <a:bodyPr/>
          <a:lstStyle/>
          <a:p>
            <a:r>
              <a:rPr lang="cs-CZ" dirty="0" smtClean="0"/>
              <a:t>DNA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018" r="40917"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028" name="AutoShape 4" descr="C:\Users\Pocitac\Desktop\Akademie obrazky\IMG_2915-1536x1536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30" name="AutoShape 6" descr="C:\Users\Pocitac\Desktop\Akademie obrazky\IMG_2915-1536x1536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8067" y="4000500"/>
            <a:ext cx="4381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08022" y="0"/>
            <a:ext cx="4027714" cy="2013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686800" y="518163"/>
            <a:ext cx="3505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2019" y="1677264"/>
            <a:ext cx="7669832" cy="4370840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/>
              <a:t>DNA = deoxyribonukleová kyselina</a:t>
            </a:r>
          </a:p>
          <a:p>
            <a:r>
              <a:rPr lang="cs-CZ" dirty="0" smtClean="0"/>
              <a:t>Složena z jednotlivých úseků = genů</a:t>
            </a:r>
          </a:p>
          <a:p>
            <a:endParaRPr lang="cs-CZ" dirty="0" smtClean="0"/>
          </a:p>
          <a:p>
            <a:r>
              <a:rPr lang="cs-CZ" dirty="0" smtClean="0"/>
              <a:t>GEN = informace k tvorbě určitého proteinu – vznik příslušného znaku organismu</a:t>
            </a:r>
          </a:p>
          <a:p>
            <a:r>
              <a:rPr lang="cs-CZ" dirty="0" smtClean="0"/>
              <a:t>GENOM = soubor všech genů daného organismu</a:t>
            </a:r>
          </a:p>
          <a:p>
            <a:r>
              <a:rPr lang="cs-CZ" dirty="0" smtClean="0"/>
              <a:t>K přepisu DNA se využívá RNA, proces zahrnuje transkripci (přepis) a translaci (překlad), tvorba bílkovin se nazývá </a:t>
            </a:r>
            <a:r>
              <a:rPr lang="cs-CZ" dirty="0" err="1" smtClean="0"/>
              <a:t>proteosyntéza</a:t>
            </a: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Působením fyzikálních, chemických látek ale i vnitřních faktorů, mohou vznikat mutace = poruchy DNA (zlomy, ztráty některých úseků, záměny,..)</a:t>
            </a:r>
          </a:p>
          <a:p>
            <a:endParaRPr lang="cs-CZ" dirty="0" smtClean="0"/>
          </a:p>
          <a:p>
            <a:r>
              <a:rPr lang="cs-CZ" dirty="0" smtClean="0"/>
              <a:t>Mutace mohou způsobovat těžké postižení nebo smrt jedince, ale jsou zdrojem variability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1"/>
          </p:nvPr>
        </p:nvSpPr>
        <p:spPr>
          <a:xfrm>
            <a:off x="0" y="2173652"/>
            <a:ext cx="2155371" cy="3880772"/>
          </a:xfrm>
        </p:spPr>
        <p:txBody>
          <a:bodyPr>
            <a:normAutofit/>
          </a:bodyPr>
          <a:lstStyle/>
          <a:p>
            <a:r>
              <a:rPr lang="cs-CZ" dirty="0" smtClean="0"/>
              <a:t>DNA</a:t>
            </a:r>
          </a:p>
          <a:p>
            <a:r>
              <a:rPr lang="cs-CZ" dirty="0" err="1" smtClean="0"/>
              <a:t>Dvoušroubovice</a:t>
            </a:r>
            <a:endParaRPr lang="cs-CZ" dirty="0" smtClean="0"/>
          </a:p>
          <a:p>
            <a:r>
              <a:rPr lang="cs-CZ" dirty="0" smtClean="0"/>
              <a:t>Báze:</a:t>
            </a:r>
          </a:p>
          <a:p>
            <a:pPr>
              <a:buNone/>
            </a:pPr>
            <a:r>
              <a:rPr lang="cs-CZ" dirty="0" smtClean="0"/>
              <a:t>       Adenosin</a:t>
            </a:r>
          </a:p>
          <a:p>
            <a:pPr>
              <a:buNone/>
            </a:pPr>
            <a:r>
              <a:rPr lang="cs-CZ" dirty="0" smtClean="0"/>
              <a:t>       </a:t>
            </a:r>
            <a:r>
              <a:rPr lang="cs-CZ" dirty="0" err="1" smtClean="0"/>
              <a:t>Thymin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       Cytosin</a:t>
            </a:r>
          </a:p>
          <a:p>
            <a:pPr>
              <a:buNone/>
            </a:pPr>
            <a:r>
              <a:rPr lang="cs-CZ" dirty="0" smtClean="0"/>
              <a:t>       Guanin</a:t>
            </a:r>
            <a:endParaRPr lang="cs-CZ" dirty="0"/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2"/>
          </p:nvPr>
        </p:nvSpPr>
        <p:spPr>
          <a:xfrm>
            <a:off x="9026434" y="2212840"/>
            <a:ext cx="2590800" cy="3880773"/>
          </a:xfrm>
        </p:spPr>
        <p:txBody>
          <a:bodyPr>
            <a:normAutofit/>
          </a:bodyPr>
          <a:lstStyle/>
          <a:p>
            <a:r>
              <a:rPr lang="cs-CZ" dirty="0" smtClean="0"/>
              <a:t>RNA</a:t>
            </a:r>
          </a:p>
          <a:p>
            <a:r>
              <a:rPr lang="cs-CZ" dirty="0" err="1" smtClean="0"/>
              <a:t>Jednovláknová</a:t>
            </a:r>
            <a:endParaRPr lang="cs-CZ" dirty="0" smtClean="0"/>
          </a:p>
          <a:p>
            <a:r>
              <a:rPr lang="cs-CZ" dirty="0" smtClean="0"/>
              <a:t>3 druhy (</a:t>
            </a:r>
            <a:r>
              <a:rPr lang="cs-CZ" dirty="0" err="1" smtClean="0"/>
              <a:t>mRNA</a:t>
            </a:r>
            <a:r>
              <a:rPr lang="cs-CZ" dirty="0" smtClean="0"/>
              <a:t>, </a:t>
            </a:r>
            <a:r>
              <a:rPr lang="cs-CZ" dirty="0" err="1" smtClean="0"/>
              <a:t>tRNA</a:t>
            </a:r>
            <a:r>
              <a:rPr lang="cs-CZ" dirty="0" smtClean="0"/>
              <a:t>, </a:t>
            </a:r>
            <a:r>
              <a:rPr lang="cs-CZ" dirty="0" err="1" smtClean="0"/>
              <a:t>rRNA</a:t>
            </a:r>
            <a:r>
              <a:rPr lang="cs-CZ" dirty="0" smtClean="0"/>
              <a:t>)</a:t>
            </a:r>
          </a:p>
          <a:p>
            <a:pPr>
              <a:buNone/>
            </a:pPr>
            <a:endParaRPr lang="cs-CZ" dirty="0" smtClean="0"/>
          </a:p>
          <a:p>
            <a:r>
              <a:rPr lang="cs-CZ" dirty="0" smtClean="0"/>
              <a:t>Báze:</a:t>
            </a:r>
          </a:p>
          <a:p>
            <a:pPr>
              <a:buNone/>
            </a:pPr>
            <a:r>
              <a:rPr lang="cs-CZ" dirty="0" smtClean="0"/>
              <a:t>        Adenin</a:t>
            </a:r>
          </a:p>
          <a:p>
            <a:pPr>
              <a:buNone/>
            </a:pPr>
            <a:r>
              <a:rPr lang="cs-CZ" dirty="0" smtClean="0"/>
              <a:t>        Uracil</a:t>
            </a:r>
          </a:p>
          <a:p>
            <a:pPr>
              <a:buNone/>
            </a:pPr>
            <a:r>
              <a:rPr lang="cs-CZ" dirty="0" smtClean="0"/>
              <a:t>        Cytosin</a:t>
            </a:r>
          </a:p>
          <a:p>
            <a:pPr>
              <a:buNone/>
            </a:pPr>
            <a:r>
              <a:rPr lang="cs-CZ" dirty="0" smtClean="0"/>
              <a:t>        Guanin</a:t>
            </a:r>
          </a:p>
          <a:p>
            <a:pPr>
              <a:buNone/>
            </a:pPr>
            <a:endParaRPr lang="cs-CZ" dirty="0" smtClean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55372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018" r="40917"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76843" y="596537"/>
            <a:ext cx="8596668" cy="1320800"/>
          </a:xfrm>
        </p:spPr>
        <p:txBody>
          <a:bodyPr/>
          <a:lstStyle/>
          <a:p>
            <a:r>
              <a:rPr lang="cs-CZ" dirty="0" smtClean="0"/>
              <a:t>Typy RNA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50440" y="1630776"/>
            <a:ext cx="4567019" cy="3880773"/>
          </a:xfrm>
        </p:spPr>
        <p:txBody>
          <a:bodyPr/>
          <a:lstStyle/>
          <a:p>
            <a:r>
              <a:rPr lang="cs-CZ" dirty="0" err="1" smtClean="0"/>
              <a:t>mRNA</a:t>
            </a:r>
            <a:r>
              <a:rPr lang="cs-CZ" dirty="0" smtClean="0"/>
              <a:t> </a:t>
            </a:r>
          </a:p>
          <a:p>
            <a:pPr>
              <a:buNone/>
            </a:pPr>
            <a:r>
              <a:rPr lang="cs-CZ" dirty="0" smtClean="0"/>
              <a:t>       - </a:t>
            </a:r>
            <a:r>
              <a:rPr lang="cs-CZ" dirty="0" err="1" smtClean="0"/>
              <a:t>messenger</a:t>
            </a:r>
            <a:r>
              <a:rPr lang="cs-CZ" dirty="0" smtClean="0"/>
              <a:t> RNA – kopíruje genetickou informaci (DNA), vzniká procesem transkripce</a:t>
            </a:r>
          </a:p>
          <a:p>
            <a:pPr>
              <a:buNone/>
            </a:pPr>
            <a:r>
              <a:rPr lang="cs-CZ" dirty="0" smtClean="0"/>
              <a:t>       - putuje z jádra do cytosolu, tam na ní nasedají ribozomy a dochází k translaci </a:t>
            </a:r>
            <a:r>
              <a:rPr lang="cs-CZ" dirty="0" smtClean="0">
                <a:sym typeface="Wingdings" pitchFamily="2" charset="2"/>
              </a:rPr>
              <a:t> vznik bílkoviny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018" r="40917"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3921" y="3973606"/>
            <a:ext cx="4120562" cy="2884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10949" y="188259"/>
            <a:ext cx="5281051" cy="505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76843" y="596537"/>
            <a:ext cx="8596668" cy="1320800"/>
          </a:xfrm>
        </p:spPr>
        <p:txBody>
          <a:bodyPr/>
          <a:lstStyle/>
          <a:p>
            <a:r>
              <a:rPr lang="cs-CZ" dirty="0" smtClean="0"/>
              <a:t>Typy RNA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4088" y="1625013"/>
            <a:ext cx="4443306" cy="1366381"/>
          </a:xfrm>
        </p:spPr>
        <p:txBody>
          <a:bodyPr>
            <a:normAutofit lnSpcReduction="10000"/>
          </a:bodyPr>
          <a:lstStyle/>
          <a:p>
            <a:r>
              <a:rPr lang="cs-CZ" dirty="0" err="1" smtClean="0"/>
              <a:t>tRNA</a:t>
            </a:r>
            <a:r>
              <a:rPr lang="cs-CZ" dirty="0" smtClean="0"/>
              <a:t> </a:t>
            </a:r>
          </a:p>
          <a:p>
            <a:pPr>
              <a:buNone/>
            </a:pPr>
            <a:r>
              <a:rPr lang="cs-CZ" dirty="0" smtClean="0"/>
              <a:t>       - transferová RNA</a:t>
            </a:r>
          </a:p>
          <a:p>
            <a:pPr>
              <a:buNone/>
            </a:pPr>
            <a:r>
              <a:rPr lang="cs-CZ" dirty="0" smtClean="0"/>
              <a:t>       - připojuje aminokyseliny při translaci, komplementární s </a:t>
            </a:r>
            <a:r>
              <a:rPr lang="cs-CZ" dirty="0" err="1" smtClean="0"/>
              <a:t>mRNA</a:t>
            </a: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018" r="40917"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05142" y="1"/>
            <a:ext cx="481588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206" y="3080929"/>
            <a:ext cx="5671145" cy="3777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76843" y="596537"/>
            <a:ext cx="8596668" cy="1320800"/>
          </a:xfrm>
        </p:spPr>
        <p:txBody>
          <a:bodyPr/>
          <a:lstStyle/>
          <a:p>
            <a:r>
              <a:rPr lang="cs-CZ" dirty="0" smtClean="0"/>
              <a:t>Typy RNA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9585" y="2186715"/>
            <a:ext cx="4208175" cy="3880773"/>
          </a:xfrm>
        </p:spPr>
        <p:txBody>
          <a:bodyPr/>
          <a:lstStyle/>
          <a:p>
            <a:r>
              <a:rPr lang="cs-CZ" dirty="0" err="1" smtClean="0"/>
              <a:t>rRNA</a:t>
            </a:r>
            <a:r>
              <a:rPr lang="cs-CZ" dirty="0" smtClean="0"/>
              <a:t> </a:t>
            </a:r>
          </a:p>
          <a:p>
            <a:pPr>
              <a:buNone/>
            </a:pPr>
            <a:r>
              <a:rPr lang="cs-CZ" dirty="0" smtClean="0"/>
              <a:t>       - ribozomální RNA , v ribozomech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018" r="40917"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48250" y="1727019"/>
            <a:ext cx="714375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32954" y="3344091"/>
            <a:ext cx="569741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95332" y="648788"/>
            <a:ext cx="8596668" cy="1320800"/>
          </a:xfrm>
        </p:spPr>
        <p:txBody>
          <a:bodyPr/>
          <a:lstStyle/>
          <a:p>
            <a:r>
              <a:rPr lang="cs-CZ" dirty="0" err="1" smtClean="0"/>
              <a:t>Proteosyntéza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1750423"/>
            <a:ext cx="6389672" cy="4290939"/>
          </a:xfrm>
        </p:spPr>
        <p:txBody>
          <a:bodyPr/>
          <a:lstStyle/>
          <a:p>
            <a:r>
              <a:rPr lang="cs-CZ" dirty="0" smtClean="0"/>
              <a:t>Vznik bílkovin</a:t>
            </a:r>
          </a:p>
          <a:p>
            <a:r>
              <a:rPr lang="cs-CZ" dirty="0" smtClean="0"/>
              <a:t>Díky genům, které jsou zapsány v DNA</a:t>
            </a:r>
          </a:p>
          <a:p>
            <a:r>
              <a:rPr lang="cs-CZ" dirty="0" smtClean="0"/>
              <a:t>Při </a:t>
            </a:r>
            <a:r>
              <a:rPr lang="cs-CZ" dirty="0" err="1" smtClean="0"/>
              <a:t>proteosyntéze</a:t>
            </a:r>
            <a:r>
              <a:rPr lang="cs-CZ" dirty="0" smtClean="0"/>
              <a:t> jsou využity všechny 3 typy RNA (</a:t>
            </a:r>
            <a:r>
              <a:rPr lang="cs-CZ" dirty="0" err="1" smtClean="0"/>
              <a:t>mRNA</a:t>
            </a:r>
            <a:r>
              <a:rPr lang="cs-CZ" dirty="0" smtClean="0"/>
              <a:t>, </a:t>
            </a:r>
            <a:r>
              <a:rPr lang="cs-CZ" dirty="0" err="1" smtClean="0"/>
              <a:t>tRNA</a:t>
            </a:r>
            <a:r>
              <a:rPr lang="cs-CZ" dirty="0" smtClean="0"/>
              <a:t>, r RNA)</a:t>
            </a:r>
          </a:p>
          <a:p>
            <a:endParaRPr lang="cs-CZ" dirty="0" smtClean="0"/>
          </a:p>
          <a:p>
            <a:r>
              <a:rPr lang="cs-CZ" dirty="0" smtClean="0"/>
              <a:t>1. fáze: TRANSKRIPCE</a:t>
            </a:r>
          </a:p>
          <a:p>
            <a:pPr>
              <a:buNone/>
            </a:pPr>
            <a:r>
              <a:rPr lang="cs-CZ" dirty="0" smtClean="0"/>
              <a:t>            </a:t>
            </a:r>
          </a:p>
          <a:p>
            <a:endParaRPr lang="cs-CZ" dirty="0" smtClean="0"/>
          </a:p>
          <a:p>
            <a:r>
              <a:rPr lang="cs-CZ" dirty="0" smtClean="0"/>
              <a:t>2. fáze: TRANSLACE</a:t>
            </a:r>
          </a:p>
          <a:p>
            <a:endParaRPr lang="cs-CZ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018" r="40917"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99033" y="274320"/>
            <a:ext cx="4442695" cy="6412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94612" y="3048000"/>
            <a:ext cx="381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84511" y="674914"/>
            <a:ext cx="8596668" cy="1320800"/>
          </a:xfrm>
        </p:spPr>
        <p:txBody>
          <a:bodyPr/>
          <a:lstStyle/>
          <a:p>
            <a:r>
              <a:rPr lang="cs-CZ" dirty="0" smtClean="0"/>
              <a:t>Transkripce DNA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2160589"/>
            <a:ext cx="3894666" cy="3880773"/>
          </a:xfrm>
        </p:spPr>
        <p:txBody>
          <a:bodyPr/>
          <a:lstStyle/>
          <a:p>
            <a:r>
              <a:rPr lang="cs-CZ" dirty="0" smtClean="0"/>
              <a:t>Přepis DNA</a:t>
            </a:r>
          </a:p>
          <a:p>
            <a:r>
              <a:rPr lang="cs-CZ" dirty="0" smtClean="0"/>
              <a:t>2 vlákna DNA se od sebe oddálí, dojde k obnažení nukleotidů (báze + cukr + fosfát), enzym RNA polymeráza začne doplňovat obnažené báze </a:t>
            </a:r>
          </a:p>
          <a:p>
            <a:r>
              <a:rPr lang="cs-CZ" dirty="0" smtClean="0"/>
              <a:t>Po přepisu se zase DNA vlákna spojí</a:t>
            </a:r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dirty="0" err="1" smtClean="0"/>
              <a:t>mRNA</a:t>
            </a:r>
            <a:r>
              <a:rPr lang="cs-CZ" dirty="0" smtClean="0"/>
              <a:t> jde z jádra do ribozomů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018" r="40917"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45900" y="1250594"/>
            <a:ext cx="7346100" cy="489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40818" y="635727"/>
            <a:ext cx="8596668" cy="1320800"/>
          </a:xfrm>
        </p:spPr>
        <p:txBody>
          <a:bodyPr/>
          <a:lstStyle/>
          <a:p>
            <a:r>
              <a:rPr lang="cs-CZ" dirty="0" smtClean="0"/>
              <a:t>Buněčné dělení – přenos genetické informace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1945438"/>
            <a:ext cx="8596668" cy="2882058"/>
          </a:xfrm>
        </p:spPr>
        <p:txBody>
          <a:bodyPr>
            <a:normAutofit/>
          </a:bodyPr>
          <a:lstStyle/>
          <a:p>
            <a:r>
              <a:rPr lang="cs-CZ" dirty="0" smtClean="0"/>
              <a:t>Každý jedinec má svoji genetickou informaci uloženou v DNA</a:t>
            </a:r>
          </a:p>
          <a:p>
            <a:r>
              <a:rPr lang="cs-CZ" dirty="0" smtClean="0"/>
              <a:t>Díky reprodukci (rozmnožování) je dědičná</a:t>
            </a:r>
          </a:p>
          <a:p>
            <a:pPr>
              <a:buNone/>
            </a:pPr>
            <a:endParaRPr lang="cs-CZ" dirty="0" smtClean="0"/>
          </a:p>
          <a:p>
            <a:r>
              <a:rPr lang="cs-CZ" dirty="0" smtClean="0"/>
              <a:t>Rozmnožování pohlavní a nepohlavní (sexuální reprodukce)</a:t>
            </a:r>
          </a:p>
          <a:p>
            <a:endParaRPr lang="cs-CZ" dirty="0" smtClean="0"/>
          </a:p>
          <a:p>
            <a:r>
              <a:rPr lang="cs-CZ" dirty="0" smtClean="0"/>
              <a:t>Mitóza/Meióza</a:t>
            </a:r>
          </a:p>
          <a:p>
            <a:endParaRPr lang="cs-CZ" dirty="0" smtClean="0"/>
          </a:p>
          <a:p>
            <a:pPr>
              <a:buNone/>
            </a:pPr>
            <a:endParaRPr lang="cs-CZ" dirty="0" smtClean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018" r="40917"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48699" y="1524135"/>
            <a:ext cx="4643301" cy="4622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12150" y="4202433"/>
            <a:ext cx="5728437" cy="2655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59278" y="544285"/>
            <a:ext cx="8596668" cy="1320800"/>
          </a:xfrm>
        </p:spPr>
        <p:txBody>
          <a:bodyPr/>
          <a:lstStyle/>
          <a:p>
            <a:r>
              <a:rPr lang="cs-CZ" dirty="0" smtClean="0"/>
              <a:t>Translace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1528354"/>
            <a:ext cx="5893283" cy="5107577"/>
          </a:xfrm>
        </p:spPr>
        <p:txBody>
          <a:bodyPr>
            <a:normAutofit/>
          </a:bodyPr>
          <a:lstStyle/>
          <a:p>
            <a:r>
              <a:rPr lang="cs-CZ" dirty="0" err="1" smtClean="0"/>
              <a:t>mRNA</a:t>
            </a:r>
            <a:r>
              <a:rPr lang="cs-CZ" dirty="0" smtClean="0"/>
              <a:t> do </a:t>
            </a:r>
            <a:r>
              <a:rPr lang="cs-CZ" dirty="0" err="1" smtClean="0"/>
              <a:t>ribozómů</a:t>
            </a:r>
            <a:r>
              <a:rPr lang="cs-CZ" dirty="0" smtClean="0"/>
              <a:t> přinese </a:t>
            </a:r>
            <a:r>
              <a:rPr lang="cs-CZ" dirty="0" err="1" smtClean="0"/>
              <a:t>info</a:t>
            </a:r>
            <a:r>
              <a:rPr lang="cs-CZ" dirty="0" smtClean="0"/>
              <a:t> o stavbě bílkoviny (proteinu)</a:t>
            </a:r>
          </a:p>
          <a:p>
            <a:r>
              <a:rPr lang="cs-CZ" dirty="0" smtClean="0"/>
              <a:t>Energii pro stavbu poskytuje ATP, stavebním materiálem jsou aminokyseliny (AMK), ty přenáší </a:t>
            </a:r>
            <a:r>
              <a:rPr lang="cs-CZ" dirty="0" err="1" smtClean="0"/>
              <a:t>tRNA</a:t>
            </a:r>
            <a:endParaRPr lang="cs-CZ" dirty="0" smtClean="0"/>
          </a:p>
          <a:p>
            <a:pPr>
              <a:buNone/>
            </a:pPr>
            <a:endParaRPr lang="cs-CZ" dirty="0" smtClean="0"/>
          </a:p>
          <a:p>
            <a:r>
              <a:rPr lang="cs-CZ" dirty="0" smtClean="0"/>
              <a:t>20 </a:t>
            </a:r>
            <a:r>
              <a:rPr lang="cs-CZ" dirty="0" err="1" smtClean="0"/>
              <a:t>proteinogenních</a:t>
            </a:r>
            <a:r>
              <a:rPr lang="cs-CZ" dirty="0" smtClean="0"/>
              <a:t> aminokyselin, každá AMK kódována tripletem (3 báze)</a:t>
            </a:r>
          </a:p>
          <a:p>
            <a:pPr>
              <a:buNone/>
            </a:pPr>
            <a:endParaRPr lang="cs-CZ" dirty="0" smtClean="0"/>
          </a:p>
          <a:p>
            <a:r>
              <a:rPr lang="cs-CZ" dirty="0" smtClean="0"/>
              <a:t>Některé kombinace bází začínají nebo ukončují gen</a:t>
            </a:r>
          </a:p>
          <a:p>
            <a:endParaRPr lang="cs-CZ" dirty="0" smtClean="0"/>
          </a:p>
          <a:p>
            <a:r>
              <a:rPr lang="cs-CZ" dirty="0" err="1" smtClean="0"/>
              <a:t>tRNA</a:t>
            </a:r>
            <a:r>
              <a:rPr lang="cs-CZ" dirty="0" smtClean="0"/>
              <a:t> přináší vždy 1 AMK, na jejím rameni se nachází tzv. ANTIKODON, který je komplementární vždy k úseku na </a:t>
            </a:r>
            <a:r>
              <a:rPr lang="cs-CZ" dirty="0" err="1" smtClean="0"/>
              <a:t>mRNA</a:t>
            </a:r>
            <a:r>
              <a:rPr lang="cs-CZ" dirty="0" smtClean="0"/>
              <a:t>, KODONU 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018" r="40917"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97188" y="214866"/>
            <a:ext cx="4602480" cy="6643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12421" y="557349"/>
            <a:ext cx="8596668" cy="1320800"/>
          </a:xfrm>
        </p:spPr>
        <p:txBody>
          <a:bodyPr/>
          <a:lstStyle/>
          <a:p>
            <a:r>
              <a:rPr lang="cs-CZ" dirty="0" smtClean="0"/>
              <a:t>Geny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018" r="40917"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5996" y="1933304"/>
            <a:ext cx="6096004" cy="4114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72386" y="1384663"/>
            <a:ext cx="6324357" cy="4362995"/>
          </a:xfrm>
        </p:spPr>
        <p:txBody>
          <a:bodyPr>
            <a:noAutofit/>
          </a:bodyPr>
          <a:lstStyle/>
          <a:p>
            <a:pPr lvl="1" fontAlgn="base">
              <a:lnSpc>
                <a:spcPct val="150000"/>
              </a:lnSpc>
            </a:pPr>
            <a:r>
              <a:rPr lang="cs-CZ" b="1" u="sng" dirty="0" smtClean="0"/>
              <a:t>strukturní</a:t>
            </a:r>
            <a:r>
              <a:rPr lang="cs-CZ" dirty="0" smtClean="0"/>
              <a:t> – obsahují informace o primární struktuře </a:t>
            </a:r>
            <a:r>
              <a:rPr lang="cs-CZ" dirty="0" err="1" smtClean="0"/>
              <a:t>polypeptidových</a:t>
            </a:r>
            <a:r>
              <a:rPr lang="cs-CZ" dirty="0" smtClean="0"/>
              <a:t> řetězců</a:t>
            </a:r>
          </a:p>
          <a:p>
            <a:pPr lvl="1" fontAlgn="base">
              <a:lnSpc>
                <a:spcPct val="150000"/>
              </a:lnSpc>
            </a:pPr>
            <a:r>
              <a:rPr lang="cs-CZ" b="1" u="sng" dirty="0" smtClean="0"/>
              <a:t>regulátorové</a:t>
            </a:r>
            <a:r>
              <a:rPr lang="cs-CZ" dirty="0" smtClean="0"/>
              <a:t> – regulují aktivitu strukturních genů</a:t>
            </a:r>
          </a:p>
          <a:p>
            <a:pPr lvl="1" fontAlgn="base">
              <a:lnSpc>
                <a:spcPct val="150000"/>
              </a:lnSpc>
            </a:pPr>
            <a:r>
              <a:rPr lang="cs-CZ" b="1" u="sng" dirty="0" smtClean="0"/>
              <a:t>geny pro </a:t>
            </a:r>
            <a:r>
              <a:rPr lang="cs-CZ" b="1" u="sng" dirty="0" err="1" smtClean="0"/>
              <a:t>tRNA</a:t>
            </a:r>
            <a:r>
              <a:rPr lang="cs-CZ" b="1" u="sng" dirty="0" smtClean="0"/>
              <a:t> a </a:t>
            </a:r>
            <a:r>
              <a:rPr lang="cs-CZ" b="1" u="sng" dirty="0" err="1" smtClean="0"/>
              <a:t>rRNA</a:t>
            </a:r>
            <a:endParaRPr lang="cs-CZ" b="1" u="sng" dirty="0" smtClean="0"/>
          </a:p>
          <a:p>
            <a:pPr lvl="1" fontAlgn="base">
              <a:buNone/>
            </a:pPr>
            <a:endParaRPr lang="cs-CZ" b="1" dirty="0" smtClean="0"/>
          </a:p>
          <a:p>
            <a:pPr fontAlgn="base">
              <a:buNone/>
            </a:pPr>
            <a:r>
              <a:rPr lang="cs-CZ" sz="1600" b="1" dirty="0" smtClean="0"/>
              <a:t>U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eukaryot</a:t>
            </a:r>
            <a:r>
              <a:rPr lang="cs-CZ" sz="1600" dirty="0" smtClean="0"/>
              <a:t> jsou geny organizovány do </a:t>
            </a:r>
            <a:r>
              <a:rPr lang="cs-CZ" sz="1600" b="1" dirty="0" smtClean="0"/>
              <a:t>intronů a </a:t>
            </a:r>
            <a:r>
              <a:rPr lang="cs-CZ" sz="1600" b="1" dirty="0" err="1" smtClean="0"/>
              <a:t>exonů</a:t>
            </a:r>
            <a:endParaRPr lang="cs-CZ" sz="1600" dirty="0" smtClean="0"/>
          </a:p>
          <a:p>
            <a:pPr lvl="1" fontAlgn="base">
              <a:lnSpc>
                <a:spcPct val="150000"/>
              </a:lnSpc>
            </a:pPr>
            <a:r>
              <a:rPr lang="cs-CZ" dirty="0" err="1" smtClean="0"/>
              <a:t>exony</a:t>
            </a:r>
            <a:r>
              <a:rPr lang="cs-CZ" dirty="0" smtClean="0"/>
              <a:t> obsahují informaci o pořadí aminokyselin v řetězci</a:t>
            </a:r>
          </a:p>
          <a:p>
            <a:pPr lvl="1" fontAlgn="base">
              <a:lnSpc>
                <a:spcPct val="150000"/>
              </a:lnSpc>
            </a:pPr>
            <a:r>
              <a:rPr lang="cs-CZ" dirty="0" smtClean="0"/>
              <a:t>Introny nemají kódovací smysl</a:t>
            </a:r>
          </a:p>
          <a:p>
            <a:pPr lvl="1" fontAlgn="base">
              <a:lnSpc>
                <a:spcPct val="150000"/>
              </a:lnSpc>
            </a:pPr>
            <a:r>
              <a:rPr lang="cs-CZ" dirty="0" smtClean="0"/>
              <a:t>transkripcí se do struktury </a:t>
            </a:r>
            <a:r>
              <a:rPr lang="cs-CZ" dirty="0" err="1" smtClean="0"/>
              <a:t>mRNA</a:t>
            </a:r>
            <a:r>
              <a:rPr lang="cs-CZ" dirty="0" smtClean="0"/>
              <a:t> nejprve přepíše celý gen (</a:t>
            </a:r>
            <a:r>
              <a:rPr lang="cs-CZ" dirty="0" err="1" smtClean="0"/>
              <a:t>exony</a:t>
            </a:r>
            <a:r>
              <a:rPr lang="cs-CZ" dirty="0" smtClean="0"/>
              <a:t> i introny), následně dochází u </a:t>
            </a:r>
            <a:r>
              <a:rPr lang="cs-CZ" dirty="0" err="1" smtClean="0"/>
              <a:t>pre</a:t>
            </a:r>
            <a:r>
              <a:rPr lang="cs-CZ" dirty="0" smtClean="0"/>
              <a:t>-</a:t>
            </a:r>
            <a:r>
              <a:rPr lang="cs-CZ" dirty="0" err="1" smtClean="0"/>
              <a:t>mRNA</a:t>
            </a:r>
            <a:r>
              <a:rPr lang="cs-CZ" dirty="0" smtClean="0"/>
              <a:t> k tzv. sestřihu (</a:t>
            </a:r>
            <a:r>
              <a:rPr lang="cs-CZ" dirty="0" err="1" smtClean="0"/>
              <a:t>splicing</a:t>
            </a:r>
            <a:r>
              <a:rPr lang="cs-CZ" dirty="0" smtClean="0"/>
              <a:t>) = introny jsou z molekuly odstraněny (zůstávají v jádře) a funkční </a:t>
            </a:r>
            <a:r>
              <a:rPr lang="cs-CZ" dirty="0" err="1" smtClean="0"/>
              <a:t>mRNA</a:t>
            </a:r>
            <a:r>
              <a:rPr lang="cs-CZ" dirty="0" smtClean="0"/>
              <a:t> je tvořena spojenými </a:t>
            </a:r>
            <a:r>
              <a:rPr lang="cs-CZ" dirty="0" err="1" smtClean="0"/>
              <a:t>exony</a:t>
            </a:r>
            <a:endParaRPr lang="cs-CZ" dirty="0" smtClean="0"/>
          </a:p>
          <a:p>
            <a:pPr>
              <a:buNone/>
            </a:pPr>
            <a:endParaRPr lang="cs-CZ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29094" y="570411"/>
            <a:ext cx="8596668" cy="1320800"/>
          </a:xfrm>
        </p:spPr>
        <p:txBody>
          <a:bodyPr/>
          <a:lstStyle/>
          <a:p>
            <a:r>
              <a:rPr lang="cs-CZ" dirty="0" smtClean="0"/>
              <a:t>Geny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16075" y="2003836"/>
            <a:ext cx="6481113" cy="3880773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Morganovy zákony</a:t>
            </a:r>
          </a:p>
          <a:p>
            <a:r>
              <a:rPr lang="cs-CZ" dirty="0" smtClean="0"/>
              <a:t>T. H. Morgan na začátku 20. století, zkoumal octomilky (</a:t>
            </a:r>
            <a:r>
              <a:rPr lang="cs-CZ" dirty="0" err="1" smtClean="0"/>
              <a:t>Drosophila</a:t>
            </a:r>
            <a:r>
              <a:rPr lang="cs-CZ" dirty="0" smtClean="0"/>
              <a:t>)</a:t>
            </a:r>
          </a:p>
          <a:p>
            <a:r>
              <a:rPr lang="cs-CZ" dirty="0" smtClean="0"/>
              <a:t>Nobelova cena 1933</a:t>
            </a:r>
          </a:p>
          <a:p>
            <a:endParaRPr lang="cs-CZ" dirty="0" smtClean="0"/>
          </a:p>
          <a:p>
            <a:r>
              <a:rPr lang="cs-CZ" dirty="0" smtClean="0"/>
              <a:t>Každý gen lze ztotožnit s určitým úsekem chromozomu</a:t>
            </a:r>
          </a:p>
          <a:p>
            <a:endParaRPr lang="cs-CZ" dirty="0" smtClean="0"/>
          </a:p>
          <a:p>
            <a:r>
              <a:rPr lang="cs-CZ" dirty="0" smtClean="0"/>
              <a:t>1. geny jsou lineárně za sebou, umístění je neměnné = každý gen má své místo (</a:t>
            </a:r>
            <a:r>
              <a:rPr lang="cs-CZ" dirty="0" err="1" smtClean="0"/>
              <a:t>lokus</a:t>
            </a:r>
            <a:r>
              <a:rPr lang="cs-CZ" dirty="0" smtClean="0"/>
              <a:t>)</a:t>
            </a:r>
          </a:p>
          <a:p>
            <a:r>
              <a:rPr lang="cs-CZ" dirty="0" smtClean="0"/>
              <a:t>2. všechny geny na chromozomu jsou ve vazbě – vzniká vazebná skupina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018" r="40917"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40389" y="227330"/>
            <a:ext cx="2308180" cy="3077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65496" y="678453"/>
            <a:ext cx="257175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58593" y="3157945"/>
            <a:ext cx="4933407" cy="37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95332" y="449772"/>
            <a:ext cx="8596668" cy="1320800"/>
          </a:xfrm>
        </p:spPr>
        <p:txBody>
          <a:bodyPr/>
          <a:lstStyle/>
          <a:p>
            <a:r>
              <a:rPr lang="cs-CZ" dirty="0" smtClean="0"/>
              <a:t>Geny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018" r="40917"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36776" y="327126"/>
            <a:ext cx="4827621" cy="3218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43447" y="0"/>
            <a:ext cx="3250644" cy="3494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158141" y="3751729"/>
            <a:ext cx="2033859" cy="290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20384" y="3816724"/>
            <a:ext cx="40005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33581" y="1613647"/>
            <a:ext cx="5971660" cy="4652681"/>
          </a:xfrm>
        </p:spPr>
        <p:txBody>
          <a:bodyPr>
            <a:normAutofit/>
          </a:bodyPr>
          <a:lstStyle/>
          <a:p>
            <a:r>
              <a:rPr lang="cs-CZ" dirty="0" smtClean="0"/>
              <a:t>Každý gen se může vyskytovat v různých formách, tzv. alelách</a:t>
            </a:r>
          </a:p>
          <a:p>
            <a:r>
              <a:rPr lang="cs-CZ" dirty="0" smtClean="0"/>
              <a:t>Kombinace alel a síla jejich účinku rozhoduje o podobě znaku (krevní skupiny, barva očí, výška)</a:t>
            </a:r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Působením fyzikálních, chemických nebo vnitřních vlivů a látek mohou vznikat MUTACE = poruchy DNA, chyby </a:t>
            </a:r>
          </a:p>
          <a:p>
            <a:pPr>
              <a:buNone/>
            </a:pPr>
            <a:r>
              <a:rPr lang="cs-CZ" dirty="0" smtClean="0"/>
              <a:t>         - mohou způsobovat těžká postižení, smrt, neschopnost vývoje plodu, ale jsou i zdrojem variability a nových vlastností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99508" y="609600"/>
            <a:ext cx="6674493" cy="1320800"/>
          </a:xfrm>
        </p:spPr>
        <p:txBody>
          <a:bodyPr/>
          <a:lstStyle/>
          <a:p>
            <a:r>
              <a:rPr lang="cs-CZ" dirty="0" smtClean="0"/>
              <a:t>    </a:t>
            </a:r>
            <a:r>
              <a:rPr lang="cs-CZ" dirty="0" err="1" smtClean="0"/>
              <a:t>Diverzita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Rozmanitost organismů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018" r="40917"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5223" y="0"/>
            <a:ext cx="6167120" cy="3469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249" y="2744682"/>
            <a:ext cx="6172551" cy="4113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00195" y="3145427"/>
            <a:ext cx="4834358" cy="3712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6973" y="562746"/>
            <a:ext cx="6766560" cy="6080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018" r="40917"/>
          <a:stretch/>
        </p:blipFill>
        <p:spPr bwMode="auto">
          <a:xfrm>
            <a:off x="565976" y="456610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378823" y="2024743"/>
            <a:ext cx="2983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Proč udržovat rozmanitost: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1B56DEEF-BDE9-4915-85A0-B9EFED9EA0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345473"/>
            <a:ext cx="9772952" cy="4695889"/>
          </a:xfrm>
        </p:spPr>
        <p:txBody>
          <a:bodyPr>
            <a:normAutofit fontScale="77500" lnSpcReduction="20000"/>
          </a:bodyPr>
          <a:lstStyle/>
          <a:p>
            <a:r>
              <a:rPr lang="cs-CZ" sz="2500" dirty="0"/>
              <a:t>Zdroje</a:t>
            </a:r>
            <a:r>
              <a:rPr lang="cs-CZ" sz="2500" dirty="0" smtClean="0"/>
              <a:t>:</a:t>
            </a:r>
            <a:endParaRPr lang="cs-CZ" sz="2500" dirty="0"/>
          </a:p>
          <a:p>
            <a:r>
              <a:rPr lang="cs-CZ" sz="1600" dirty="0">
                <a:hlinkClick r:id="rId2"/>
              </a:rPr>
              <a:t>https://</a:t>
            </a:r>
            <a:r>
              <a:rPr lang="cs-CZ" sz="1600" dirty="0" smtClean="0">
                <a:hlinkClick r:id="rId2"/>
              </a:rPr>
              <a:t>thumbs.dreamstime.com/b/human-body-cells-25962548.jpg</a:t>
            </a:r>
            <a:endParaRPr lang="cs-CZ" sz="1600" dirty="0" smtClean="0"/>
          </a:p>
          <a:p>
            <a:r>
              <a:rPr lang="cs-CZ" sz="1600" dirty="0" smtClean="0">
                <a:hlinkClick r:id="rId3"/>
              </a:rPr>
              <a:t>www.</a:t>
            </a:r>
            <a:r>
              <a:rPr lang="cs-CZ" sz="1600" dirty="0" err="1" smtClean="0">
                <a:hlinkClick r:id="rId3"/>
              </a:rPr>
              <a:t>biomach.cz</a:t>
            </a:r>
            <a:r>
              <a:rPr lang="cs-CZ" sz="1600" dirty="0" smtClean="0"/>
              <a:t>, T. Macháček a kol. Výpisky z biologie online.</a:t>
            </a:r>
            <a:endParaRPr lang="cs-CZ" sz="1600" dirty="0"/>
          </a:p>
          <a:p>
            <a:r>
              <a:rPr lang="cs-CZ" sz="1600" dirty="0"/>
              <a:t>https://www.superionherbs.cz/wp-content/uploads/stres.jpg</a:t>
            </a:r>
          </a:p>
          <a:p>
            <a:r>
              <a:rPr lang="cs-CZ" sz="1600" dirty="0"/>
              <a:t>https://productimages.hepsiburada.net/s/212/375/110000189596047.jpg</a:t>
            </a:r>
          </a:p>
          <a:p>
            <a:r>
              <a:rPr lang="cs-CZ" sz="1600" u="sng" dirty="0"/>
              <a:t>https://www.yachting.com/cs-cz/novinky-a-clanky/plachteni-v-oceanu-plastu</a:t>
            </a:r>
          </a:p>
          <a:p>
            <a:r>
              <a:rPr lang="cs-CZ" sz="1600" dirty="0"/>
              <a:t>https://images.squarespace-cdn.com/content/v1/5bb6e5ce9b7d1510743d8c27/1568264074591-JB5T9NI34ZNU2CLFR31Y/makeup-brush-and-decorative-cosmetics-on-a-white-PVDPXLS.jpg?format=300w</a:t>
            </a:r>
          </a:p>
          <a:p>
            <a:r>
              <a:rPr lang="cs-CZ" sz="1600" u="sng" dirty="0"/>
              <a:t>https://www.alfabet.cz/wp-content/uploads/2014/02/shutterstock_1394783393.jpg</a:t>
            </a:r>
          </a:p>
          <a:p>
            <a:r>
              <a:rPr lang="cs-CZ" sz="1600" u="sng" dirty="0"/>
              <a:t>https://images.everydayhealth.com/images/everything-you-need-know-about-fitness-1440x810.jpg</a:t>
            </a:r>
          </a:p>
          <a:p>
            <a:r>
              <a:rPr lang="cs-CZ" sz="1600" dirty="0"/>
              <a:t>https://upload.wikimedia.org/wikipedia/commons/thumb/0/09/ICSI.jpg/250px-ICSI.jpg</a:t>
            </a:r>
          </a:p>
          <a:p>
            <a:r>
              <a:rPr lang="cs-CZ" sz="1600" dirty="0"/>
              <a:t>https://www.google.com/aclk?sa=l&amp;ai=DChcSEwiv-J2vvbL7AhU4kGgJHQ_CA94YABADGgJ3Zg&amp;sig=AOD64_0to5Culzvx3lFy5OL_mZSkQuBkMQ&amp;adurl&amp;ctype=5&amp;ved=2ahUKEwii4Y2vvbL7AhUlrEwKHXu-CfUQvhd6BAgBEFI</a:t>
            </a:r>
          </a:p>
          <a:p>
            <a:r>
              <a:rPr lang="cs-CZ" sz="1600" u="sng" dirty="0"/>
              <a:t>https://www.miltenyibiotec.com/_Resources/Persistent/d8fbec6238f22c61601740d9abcc4c25d1d40ce9/Happy_Cell_Group_RGB_001_2500x1250-970x485.jpg</a:t>
            </a:r>
            <a:endParaRPr lang="cs-CZ" sz="1600" dirty="0"/>
          </a:p>
          <a:p>
            <a:r>
              <a:rPr lang="cs-CZ" sz="1600" u="sng" dirty="0"/>
              <a:t>https://1gr.cz/fotky/idnes/22/063/vidw/AHA946aab_52FW1_HEALTH_CORONAVIRUS_USA_LONGCOV.JPG</a:t>
            </a:r>
            <a:endParaRPr lang="cs-CZ" sz="1600" dirty="0"/>
          </a:p>
          <a:p>
            <a:r>
              <a:rPr lang="cs-CZ" sz="1600" u="sng" dirty="0"/>
              <a:t>https://cdn.xsd.cz/resize/c31765e671f63e2887646871f9b2d7f6_resize=680,383_.jpg?hash=7427dd0fc9c521094bdea889d3e6b4d3</a:t>
            </a:r>
            <a:endParaRPr lang="cs-CZ" sz="1600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018" r="40917"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785066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sz="half" idx="1"/>
          </p:nvPr>
        </p:nvSpPr>
        <p:spPr>
          <a:xfrm>
            <a:off x="612019" y="1515291"/>
            <a:ext cx="4391055" cy="4702629"/>
          </a:xfrm>
        </p:spPr>
        <p:txBody>
          <a:bodyPr>
            <a:normAutofit fontScale="32500" lnSpcReduction="20000"/>
          </a:bodyPr>
          <a:lstStyle/>
          <a:p>
            <a:r>
              <a:rPr lang="cs-CZ" sz="3200" dirty="0" smtClean="0"/>
              <a:t>Zdroje:</a:t>
            </a:r>
          </a:p>
          <a:p>
            <a:r>
              <a:rPr lang="cs-CZ" dirty="0" smtClean="0"/>
              <a:t>https://thumbs.dreamstime.com/b/human-body-cells-25962548.jpg</a:t>
            </a:r>
          </a:p>
          <a:p>
            <a:r>
              <a:rPr lang="cs-CZ" dirty="0" smtClean="0"/>
              <a:t>https://www.superionherbs.cz/wp-content/uploads/stres.jpg</a:t>
            </a:r>
          </a:p>
          <a:p>
            <a:r>
              <a:rPr lang="cs-CZ" dirty="0" smtClean="0"/>
              <a:t>https://productimages.hepsiburada.net/s/212/375/110000189596047.jpg</a:t>
            </a:r>
          </a:p>
          <a:p>
            <a:r>
              <a:rPr lang="cs-CZ" u="sng" dirty="0" smtClean="0"/>
              <a:t>https://www.yachting.com/cs-cz/novinky-a-clanky/plachteni-v-oceanu-plastu</a:t>
            </a:r>
          </a:p>
          <a:p>
            <a:r>
              <a:rPr lang="cs-CZ" dirty="0" smtClean="0"/>
              <a:t>https://images.squarespace-cdn.com/content/v1/5bb6e5ce9b7d1510743d8c27/1568264074591-JB5T9NI34ZNU2CLFR31Y/makeup-brush-and-decorative-cosmetics-on-a-white-PVDPXLS.jpg?format=300w</a:t>
            </a:r>
          </a:p>
          <a:p>
            <a:r>
              <a:rPr lang="cs-CZ" u="sng" dirty="0" smtClean="0"/>
              <a:t>https://www.alfabet.cz/wp-content/uploads/2014/02/shutterstock_1394783393.jpg</a:t>
            </a:r>
          </a:p>
          <a:p>
            <a:r>
              <a:rPr lang="cs-CZ" u="sng" dirty="0" smtClean="0"/>
              <a:t>https://images.everydayhealth.com/images/everything-you-need-know-about-fitness-1440x810.jpg</a:t>
            </a:r>
          </a:p>
          <a:p>
            <a:r>
              <a:rPr lang="cs-CZ" dirty="0" smtClean="0"/>
              <a:t>https://upload.wikimedia.org/wikipedia/commons/thumb/0/09/ICSI.jpg/250px-ICSI.jpg</a:t>
            </a:r>
          </a:p>
          <a:p>
            <a:r>
              <a:rPr lang="cs-CZ" dirty="0" smtClean="0"/>
              <a:t>https://www.google.com/aclk?sa=l&amp;ai=DChcSEwiv-J2vvbL7AhU4kGgJHQ_CA94YABADGgJ3Zg&amp;sig=AOD64_0to5Culzvx3lFy5OL_mZSkQuBkMQ&amp;adurl&amp;ctype=5&amp;ved=2ahUKEwii4Y2vvbL7AhUlrEwKHXu-CfUQvhd6BAgBEFI</a:t>
            </a:r>
          </a:p>
          <a:p>
            <a:r>
              <a:rPr lang="cs-CZ" u="sng" dirty="0" smtClean="0"/>
              <a:t>https://www.miltenyibiotec.com/_Resources/Persistent/d8fbec6238f22c61601740d9abcc4c25d1d40ce9/Happy_Cell_Group_RGB_001_2500x1250-970x485.jpg</a:t>
            </a:r>
            <a:endParaRPr lang="cs-CZ" dirty="0" smtClean="0"/>
          </a:p>
          <a:p>
            <a:r>
              <a:rPr lang="cs-CZ" u="sng" dirty="0" smtClean="0"/>
              <a:t>https://1gr.cz/fotky/idnes/22/063/vidw/AHA946aab_52FW1_HEALTH_CORONAVIRUS_USA_LONGCOV.JPG</a:t>
            </a:r>
            <a:endParaRPr lang="cs-CZ" dirty="0" smtClean="0"/>
          </a:p>
          <a:p>
            <a:r>
              <a:rPr lang="cs-CZ" u="sng" dirty="0" smtClean="0"/>
              <a:t>https://cdn.xsd.cz/resize/c31765e671f63e2887646871f9b2d7f6_resize=680,383_.jpg?hash=7427dd0fc9c521094bdea889d3e6b4d3</a:t>
            </a:r>
            <a:endParaRPr lang="cs-CZ" dirty="0" smtClean="0"/>
          </a:p>
          <a:p>
            <a:endParaRPr lang="cs-CZ" u="sng" dirty="0" smtClean="0">
              <a:hlinkClick r:id="rId2"/>
            </a:endParaRPr>
          </a:p>
          <a:p>
            <a:r>
              <a:rPr lang="cs-CZ" u="sng" dirty="0" smtClean="0">
                <a:hlinkClick r:id="rId2"/>
              </a:rPr>
              <a:t>https://upload.wikimedia.org/wikipedia/commons/thumb/b/b8/Spermatogeneze.jpg/290px-Spermatogeneze.jpg</a:t>
            </a:r>
            <a:endParaRPr lang="cs-CZ" dirty="0" smtClean="0"/>
          </a:p>
          <a:p>
            <a:r>
              <a:rPr lang="cs-CZ" u="sng" dirty="0" smtClean="0">
                <a:hlinkClick r:id="rId3"/>
              </a:rPr>
              <a:t>https://cit.vfu.cz/opvk2014/texty_cz/obr44.gif</a:t>
            </a:r>
            <a:endParaRPr lang="cs-CZ" dirty="0" smtClean="0"/>
          </a:p>
          <a:p>
            <a:r>
              <a:rPr lang="cs-CZ" u="sng" dirty="0" smtClean="0">
                <a:hlinkClick r:id="rId4"/>
              </a:rPr>
              <a:t>http://www.</a:t>
            </a:r>
            <a:r>
              <a:rPr lang="cs-CZ" u="sng" dirty="0" err="1" smtClean="0">
                <a:hlinkClick r:id="rId4"/>
              </a:rPr>
              <a:t>diabetickaasociace.cz</a:t>
            </a:r>
            <a:r>
              <a:rPr lang="cs-CZ" u="sng" dirty="0" smtClean="0">
                <a:hlinkClick r:id="rId4"/>
              </a:rPr>
              <a:t>/</a:t>
            </a:r>
            <a:r>
              <a:rPr lang="cs-CZ" u="sng" dirty="0" err="1" smtClean="0">
                <a:hlinkClick r:id="rId4"/>
              </a:rPr>
              <a:t>radi</a:t>
            </a:r>
            <a:r>
              <a:rPr lang="cs-CZ" u="sng" dirty="0" smtClean="0">
                <a:hlinkClick r:id="rId4"/>
              </a:rPr>
              <a:t>/</a:t>
            </a:r>
            <a:r>
              <a:rPr lang="cs-CZ" u="sng" dirty="0" err="1" smtClean="0">
                <a:hlinkClick r:id="rId4"/>
              </a:rPr>
              <a:t>wp</a:t>
            </a:r>
            <a:r>
              <a:rPr lang="cs-CZ" u="sng" dirty="0" smtClean="0">
                <a:hlinkClick r:id="rId4"/>
              </a:rPr>
              <a:t>-</a:t>
            </a:r>
            <a:r>
              <a:rPr lang="cs-CZ" u="sng" dirty="0" err="1" smtClean="0">
                <a:hlinkClick r:id="rId4"/>
              </a:rPr>
              <a:t>content</a:t>
            </a:r>
            <a:r>
              <a:rPr lang="cs-CZ" u="sng" dirty="0" smtClean="0">
                <a:hlinkClick r:id="rId4"/>
              </a:rPr>
              <a:t>/</a:t>
            </a:r>
            <a:r>
              <a:rPr lang="cs-CZ" u="sng" dirty="0" err="1" smtClean="0">
                <a:hlinkClick r:id="rId4"/>
              </a:rPr>
              <a:t>uploads</a:t>
            </a:r>
            <a:r>
              <a:rPr lang="cs-CZ" u="sng" dirty="0" smtClean="0">
                <a:hlinkClick r:id="rId4"/>
              </a:rPr>
              <a:t>/2014/05/genetika.</a:t>
            </a:r>
            <a:r>
              <a:rPr lang="cs-CZ" u="sng" dirty="0" err="1" smtClean="0">
                <a:hlinkClick r:id="rId4"/>
              </a:rPr>
              <a:t>jpg</a:t>
            </a:r>
            <a:endParaRPr lang="cs-CZ" dirty="0" smtClean="0"/>
          </a:p>
          <a:p>
            <a:r>
              <a:rPr lang="cs-CZ" u="sng" dirty="0" smtClean="0">
                <a:hlinkClick r:id="rId5"/>
              </a:rPr>
              <a:t>https://www.jenprotehotne.cz/wp-content/uploads/2019/08/barva-oci-tabulka.jpg</a:t>
            </a:r>
            <a:endParaRPr lang="cs-CZ" dirty="0" smtClean="0"/>
          </a:p>
          <a:p>
            <a:r>
              <a:rPr lang="cs-CZ" u="sng" dirty="0" smtClean="0">
                <a:hlinkClick r:id="rId6"/>
              </a:rPr>
              <a:t>https://d25-a.sdn.cz/d_25/d_15083023/img/56/385x550_q_hpDE.jpg</a:t>
            </a:r>
            <a:endParaRPr lang="cs-CZ" dirty="0" smtClean="0"/>
          </a:p>
          <a:p>
            <a:endParaRPr lang="cs-CZ" dirty="0"/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2"/>
          </p:nvPr>
        </p:nvSpPr>
        <p:spPr>
          <a:xfrm>
            <a:off x="5089969" y="1567543"/>
            <a:ext cx="5281939" cy="4937760"/>
          </a:xfrm>
        </p:spPr>
        <p:txBody>
          <a:bodyPr>
            <a:normAutofit fontScale="32500" lnSpcReduction="20000"/>
          </a:bodyPr>
          <a:lstStyle/>
          <a:p>
            <a:r>
              <a:rPr lang="cs-CZ" u="sng" dirty="0" smtClean="0">
                <a:hlinkClick r:id="rId7"/>
              </a:rPr>
              <a:t>https://rk.md/wp-content/uploads/2020/11/dna-transcription-translation.jpg</a:t>
            </a:r>
            <a:endParaRPr lang="cs-CZ" dirty="0" smtClean="0"/>
          </a:p>
          <a:p>
            <a:r>
              <a:rPr lang="cs-CZ" u="sng" dirty="0" smtClean="0">
                <a:hlinkClick r:id="rId8"/>
              </a:rPr>
              <a:t>http://hyperphysics.phy-astr.gsu.edu/hbase/Organic/imgorg/trna4.gif</a:t>
            </a:r>
            <a:endParaRPr lang="cs-CZ" dirty="0" smtClean="0"/>
          </a:p>
          <a:p>
            <a:r>
              <a:rPr lang="cs-CZ" u="sng" dirty="0" smtClean="0">
                <a:hlinkClick r:id="rId9"/>
              </a:rPr>
              <a:t>https://www.oligotherapeutics.org/wp-content/uploads/2022/03/ribosome-1024x682.jpg</a:t>
            </a:r>
            <a:endParaRPr lang="cs-CZ" dirty="0" smtClean="0"/>
          </a:p>
          <a:p>
            <a:r>
              <a:rPr lang="cs-CZ" u="sng" dirty="0" smtClean="0">
                <a:hlinkClick r:id="rId10"/>
              </a:rPr>
              <a:t>https://mammothmemory.net/images/user/base/uncategorised/1.5.19%20Image%20of%20a%20cell%20and%20magnification%20of%20ribosomes.jpg</a:t>
            </a:r>
            <a:endParaRPr lang="cs-CZ" dirty="0" smtClean="0"/>
          </a:p>
          <a:p>
            <a:r>
              <a:rPr lang="cs-CZ" u="sng" dirty="0" smtClean="0">
                <a:hlinkClick r:id="rId11"/>
              </a:rPr>
              <a:t>http://web2.mendelu.cz/</a:t>
            </a:r>
            <a:r>
              <a:rPr lang="cs-CZ" u="sng" dirty="0" err="1" smtClean="0">
                <a:hlinkClick r:id="rId11"/>
              </a:rPr>
              <a:t>af</a:t>
            </a:r>
            <a:r>
              <a:rPr lang="cs-CZ" u="sng" dirty="0" smtClean="0">
                <a:hlinkClick r:id="rId11"/>
              </a:rPr>
              <a:t>_291_projekty2/</a:t>
            </a:r>
            <a:r>
              <a:rPr lang="cs-CZ" u="sng" dirty="0" err="1" smtClean="0">
                <a:hlinkClick r:id="rId11"/>
              </a:rPr>
              <a:t>vseo</a:t>
            </a:r>
            <a:r>
              <a:rPr lang="cs-CZ" u="sng" dirty="0" smtClean="0">
                <a:hlinkClick r:id="rId11"/>
              </a:rPr>
              <a:t>/</a:t>
            </a:r>
            <a:r>
              <a:rPr lang="cs-CZ" u="sng" dirty="0" err="1" smtClean="0">
                <a:hlinkClick r:id="rId11"/>
              </a:rPr>
              <a:t>files</a:t>
            </a:r>
            <a:r>
              <a:rPr lang="cs-CZ" u="sng" dirty="0" smtClean="0">
                <a:hlinkClick r:id="rId11"/>
              </a:rPr>
              <a:t>/223/22632.jpg</a:t>
            </a:r>
            <a:endParaRPr lang="cs-CZ" dirty="0" smtClean="0"/>
          </a:p>
          <a:p>
            <a:r>
              <a:rPr lang="cs-CZ" u="sng" dirty="0" smtClean="0">
                <a:hlinkClick r:id="rId12"/>
              </a:rPr>
              <a:t>https://encrypted-tbn0.gstatic.com/images?q=tbn:ANd9GcQWMQpSMAsYe8qvVu7C3IJcFu3af5iwSEufbqY4ZtlRpdFWIbxT20yDeWQSXE3rlzBUbxc&amp;usqp=CAU</a:t>
            </a:r>
            <a:endParaRPr lang="cs-CZ" dirty="0" smtClean="0"/>
          </a:p>
          <a:p>
            <a:r>
              <a:rPr lang="cs-CZ" u="sng" dirty="0" smtClean="0">
                <a:hlinkClick r:id="rId13"/>
              </a:rPr>
              <a:t>https://vydavatelstvi-old.vscht.cz/knihy/uid_es-002_v1/figures/exon.01.jpg</a:t>
            </a:r>
            <a:endParaRPr lang="cs-CZ" dirty="0" smtClean="0"/>
          </a:p>
          <a:p>
            <a:r>
              <a:rPr lang="cs-CZ" u="sng" dirty="0" smtClean="0">
                <a:hlinkClick r:id="rId14"/>
              </a:rPr>
              <a:t>https://upload.wikimedia.org/wikipedia/commons/thumb/8/8f/Thomas_Hunt_Morgan.jpg/225px-Thomas_Hunt_Morgan.jpg</a:t>
            </a:r>
            <a:endParaRPr lang="cs-CZ" dirty="0" smtClean="0"/>
          </a:p>
          <a:p>
            <a:r>
              <a:rPr lang="cs-CZ" u="sng" dirty="0" smtClean="0">
                <a:hlinkClick r:id="rId15"/>
              </a:rPr>
              <a:t>https://static.diffen.com/uploadz/8/8f/sexual-reproduction.jpg</a:t>
            </a:r>
            <a:endParaRPr lang="cs-CZ" dirty="0" smtClean="0"/>
          </a:p>
          <a:p>
            <a:r>
              <a:rPr lang="cs-CZ" u="sng" dirty="0" smtClean="0">
                <a:hlinkClick r:id="rId16"/>
              </a:rPr>
              <a:t>https://d1avenlh0i1xmr.cloudfront.net/0edd7502-1758-4a9e-a60d-341eaad7f8d3/sexual-reproduction-vs-asexual-reproduction---teachoo.jpg</a:t>
            </a:r>
            <a:endParaRPr lang="cs-CZ" dirty="0" smtClean="0"/>
          </a:p>
          <a:p>
            <a:r>
              <a:rPr lang="cs-CZ" u="sng" dirty="0" smtClean="0">
                <a:hlinkClick r:id="rId17"/>
              </a:rPr>
              <a:t>https://scx2.b-cdn.net/gfx/news/hires/2022/asu-scientists-discove.jpg</a:t>
            </a:r>
            <a:endParaRPr lang="cs-CZ" dirty="0" smtClean="0"/>
          </a:p>
          <a:p>
            <a:r>
              <a:rPr lang="cs-CZ" u="sng" dirty="0" smtClean="0">
                <a:hlinkClick r:id="rId18"/>
              </a:rPr>
              <a:t>https://www.nature.com/scitable/content/ne0000/ne0000/ne0000/ne0000/105292327/44350_36a.jpg</a:t>
            </a:r>
            <a:endParaRPr lang="cs-CZ" dirty="0" smtClean="0"/>
          </a:p>
          <a:p>
            <a:r>
              <a:rPr lang="cs-CZ" u="sng" dirty="0" smtClean="0">
                <a:hlinkClick r:id="rId19"/>
              </a:rPr>
              <a:t>https://www.nature.com/scitable/content/ne0000/ne0000/ne0000/ne0000/105292500/44376_38a.jpg</a:t>
            </a:r>
            <a:endParaRPr lang="cs-CZ" dirty="0" smtClean="0"/>
          </a:p>
          <a:p>
            <a:r>
              <a:rPr lang="cs-CZ" u="sng" dirty="0" smtClean="0">
                <a:hlinkClick r:id="rId20"/>
              </a:rPr>
              <a:t>https://www.escolifesciences.com/images/upload/mRNA-Artwork-Dogma-1.png</a:t>
            </a:r>
            <a:endParaRPr lang="cs-CZ" dirty="0" smtClean="0"/>
          </a:p>
          <a:p>
            <a:r>
              <a:rPr lang="cs-CZ" u="sng" dirty="0" smtClean="0">
                <a:hlinkClick r:id="rId21"/>
              </a:rPr>
              <a:t>https://cdn.lecturio.com/assets/Transcription-process-and-synthesis-of-mRNA-1.png</a:t>
            </a:r>
            <a:endParaRPr lang="cs-CZ" dirty="0" smtClean="0"/>
          </a:p>
          <a:p>
            <a:r>
              <a:rPr lang="cs-CZ" u="sng" dirty="0" smtClean="0">
                <a:hlinkClick r:id="rId22"/>
              </a:rPr>
              <a:t>https://upload.wikimedia.org/wikipedia/commons/thumb/4/4c/Drosophila_melanogaster_-_side_%28aka%29.jpg/270px-Drosophila_melanogaster_-_side_%28aka%29.jpg</a:t>
            </a:r>
            <a:endParaRPr lang="cs-CZ" dirty="0" smtClean="0"/>
          </a:p>
          <a:p>
            <a:r>
              <a:rPr lang="cs-CZ" u="sng" dirty="0" smtClean="0">
                <a:hlinkClick r:id="rId23"/>
              </a:rPr>
              <a:t>https://docplayer.cz/docs-images/58/41905289/images/16-0.png</a:t>
            </a:r>
            <a:endParaRPr lang="cs-CZ" dirty="0" smtClean="0"/>
          </a:p>
          <a:p>
            <a:r>
              <a:rPr lang="cs-CZ" u="sng" dirty="0" smtClean="0">
                <a:hlinkClick r:id="rId24"/>
              </a:rPr>
              <a:t>https://www.4oci.cz/img-foto/001/572_m.jpg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018" r="40917"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68434" y="535577"/>
            <a:ext cx="9456882" cy="5904411"/>
          </a:xfrm>
        </p:spPr>
        <p:txBody>
          <a:bodyPr numCol="2">
            <a:noAutofit/>
          </a:bodyPr>
          <a:lstStyle/>
          <a:p>
            <a:r>
              <a:rPr lang="cs-CZ" sz="800" dirty="0" smtClean="0"/>
              <a:t>https://klub-inspirace.cz/wp-content/uploads/2016/11/pohyb.jpg</a:t>
            </a:r>
          </a:p>
          <a:p>
            <a:r>
              <a:rPr lang="cs-CZ" sz="800" u="sng" dirty="0" smtClean="0">
                <a:hlinkClick r:id="rId2"/>
              </a:rPr>
              <a:t>https://www.superionherbs.cz/wp-content/uploads/metabolismus.jpg</a:t>
            </a:r>
            <a:endParaRPr lang="cs-CZ" sz="800" dirty="0" smtClean="0"/>
          </a:p>
          <a:p>
            <a:r>
              <a:rPr lang="cs-CZ" sz="800" u="sng" dirty="0" smtClean="0">
                <a:hlinkClick r:id="rId3"/>
              </a:rPr>
              <a:t>https://www.goodtherapy.org/dbimages/6emw79w8c5.jpg</a:t>
            </a:r>
            <a:endParaRPr lang="cs-CZ" sz="800" dirty="0" smtClean="0"/>
          </a:p>
          <a:p>
            <a:r>
              <a:rPr lang="cs-CZ" sz="800" u="sng" dirty="0" smtClean="0">
                <a:hlinkClick r:id="rId4"/>
              </a:rPr>
              <a:t>https://www.wellbeingcz.cz/wp-content/uploads/2020/05/Blog_Peta_dychani_3.jpg</a:t>
            </a:r>
            <a:endParaRPr lang="cs-CZ" sz="800" dirty="0" smtClean="0"/>
          </a:p>
          <a:p>
            <a:r>
              <a:rPr lang="cs-CZ" sz="800" u="sng" dirty="0" smtClean="0">
                <a:hlinkClick r:id="rId5"/>
              </a:rPr>
              <a:t>https://1gr.cz/fotky/lidovky/15/071/c460/MC3da043_shutterstock_47211298.jpg</a:t>
            </a:r>
            <a:endParaRPr lang="cs-CZ" sz="800" dirty="0" smtClean="0"/>
          </a:p>
          <a:p>
            <a:r>
              <a:rPr lang="cs-CZ" sz="800" u="sng" dirty="0" smtClean="0">
                <a:hlinkClick r:id="rId6"/>
              </a:rPr>
              <a:t>https://detektivni-expert.cz/wp-content/uploads/2018/01/zakony-dedicnosti.jpg</a:t>
            </a:r>
            <a:endParaRPr lang="cs-CZ" sz="800" dirty="0" smtClean="0"/>
          </a:p>
          <a:p>
            <a:r>
              <a:rPr lang="cs-CZ" sz="800" u="sng" dirty="0" smtClean="0">
                <a:hlinkClick r:id="rId7"/>
              </a:rPr>
              <a:t>https://media.easemytrip.com/media/Blog/India/636965375383792632/636965375383792632uaK06D.jpg</a:t>
            </a:r>
            <a:endParaRPr lang="cs-CZ" sz="800" dirty="0" smtClean="0"/>
          </a:p>
          <a:p>
            <a:r>
              <a:rPr lang="cs-CZ" sz="800" u="sng" dirty="0" smtClean="0">
                <a:hlinkClick r:id="rId8"/>
              </a:rPr>
              <a:t>https://cdn-attachments.timesofmalta.com/9e7481f47bf5d07bfa20546117a1ea52643d78f5-1563540849-5d31bd71-1920x1280.png</a:t>
            </a:r>
            <a:endParaRPr lang="cs-CZ" sz="800" dirty="0" smtClean="0"/>
          </a:p>
          <a:p>
            <a:r>
              <a:rPr lang="cs-CZ" sz="800" u="sng" dirty="0" smtClean="0">
                <a:hlinkClick r:id="rId9"/>
              </a:rPr>
              <a:t>https://slideplayer.cz/slide/2888534/10/images/31/Ekosyst%C3%A9mov%C3%A1+diverzita.jpg</a:t>
            </a:r>
            <a:endParaRPr lang="cs-CZ" sz="800" dirty="0" smtClean="0"/>
          </a:p>
          <a:p>
            <a:r>
              <a:rPr lang="cs-CZ" sz="800" u="sng" dirty="0" smtClean="0">
                <a:hlinkClick r:id="rId10"/>
              </a:rPr>
              <a:t>https://c226a7c51a.clvaw-cdnwnd.com/4aaa59381a7ced75c2b805c5783c922f/200000582-d5b7ed5b81/700/awa_diverzita_krajiny.fw.png?ph=c226a7c51a</a:t>
            </a:r>
            <a:endParaRPr lang="cs-CZ" sz="800" dirty="0" smtClean="0"/>
          </a:p>
          <a:p>
            <a:r>
              <a:rPr lang="cs-CZ" sz="800" u="sng" dirty="0" smtClean="0">
                <a:hlinkClick r:id="rId11"/>
              </a:rPr>
              <a:t>https://img.obrazky.cz/?url=6edb743f579079be&amp;size=2</a:t>
            </a:r>
            <a:endParaRPr lang="cs-CZ" sz="800" dirty="0" smtClean="0"/>
          </a:p>
          <a:p>
            <a:r>
              <a:rPr lang="cs-CZ" sz="800" u="sng" dirty="0" smtClean="0">
                <a:hlinkClick r:id="rId12"/>
              </a:rPr>
              <a:t>https://image.slideserve.com/818923/cell-cycle1-l.jpg</a:t>
            </a:r>
            <a:endParaRPr lang="cs-CZ" sz="800" dirty="0" smtClean="0"/>
          </a:p>
          <a:p>
            <a:r>
              <a:rPr lang="cs-CZ" sz="800" u="sng" dirty="0" smtClean="0">
                <a:hlinkClick r:id="rId13"/>
              </a:rPr>
              <a:t>https://qph.cf2.quoracdn.net/main-qimg-3014b4a2ab4931e0c189438cdb058e16-lq</a:t>
            </a:r>
            <a:endParaRPr lang="cs-CZ" sz="800" dirty="0" smtClean="0"/>
          </a:p>
          <a:p>
            <a:r>
              <a:rPr lang="cs-CZ" sz="800" u="sng" dirty="0" smtClean="0">
                <a:hlinkClick r:id="rId14"/>
              </a:rPr>
              <a:t>https://www.genome.gov/sites/default/files/media/images/2022-04/Meiosis.jpg</a:t>
            </a:r>
            <a:endParaRPr lang="cs-CZ" sz="800" dirty="0" smtClean="0"/>
          </a:p>
          <a:p>
            <a:r>
              <a:rPr lang="cs-CZ" sz="800" u="sng" dirty="0" smtClean="0">
                <a:hlinkClick r:id="rId15"/>
              </a:rPr>
              <a:t>https://www.umimeto.org/asset/system/uf/img/zadani-biologie/vysvetleni/dna_popis.svg</a:t>
            </a:r>
            <a:endParaRPr lang="cs-CZ" sz="800" dirty="0" smtClean="0"/>
          </a:p>
          <a:p>
            <a:r>
              <a:rPr lang="cs-CZ" sz="800" u="sng" dirty="0" smtClean="0">
                <a:hlinkClick r:id="rId16"/>
              </a:rPr>
              <a:t>https://i.iinfo.cz/images/68/geneticka-onemocneni-vznikla-chybami-v-poctu-ci-tvaru-chromozomu-5.jpg</a:t>
            </a:r>
            <a:endParaRPr lang="cs-CZ" sz="800" dirty="0" smtClean="0"/>
          </a:p>
          <a:p>
            <a:r>
              <a:rPr lang="cs-CZ" sz="800" u="sng" dirty="0" smtClean="0">
                <a:hlinkClick r:id="rId16"/>
              </a:rPr>
              <a:t>https://i.iinfo.cz/images/68/geneticka-onemocneni-vznikla-chybami-v-poctu-ci-tvaru-chromozomu-5.jpg</a:t>
            </a:r>
            <a:endParaRPr lang="cs-CZ" sz="800" dirty="0" smtClean="0"/>
          </a:p>
          <a:p>
            <a:r>
              <a:rPr lang="cs-CZ" sz="800" u="sng" dirty="0" smtClean="0">
                <a:hlinkClick r:id="rId17"/>
              </a:rPr>
              <a:t>https://i.iinfo.cz/images/68/geneticka-onemocneni-vznikla-chybami-v-poctu-ci-tvaru-chromozomu-1.jpg</a:t>
            </a:r>
            <a:endParaRPr lang="cs-CZ" sz="800" dirty="0" smtClean="0"/>
          </a:p>
          <a:p>
            <a:r>
              <a:rPr lang="cs-CZ" sz="800" u="sng" dirty="0" smtClean="0">
                <a:hlinkClick r:id="rId18"/>
              </a:rPr>
              <a:t>https://vesmir.cz/images/gallery/archiv/1994/6/chromozom/page/1994_305_04.gif</a:t>
            </a:r>
            <a:endParaRPr lang="cs-CZ" sz="800" dirty="0" smtClean="0"/>
          </a:p>
          <a:p>
            <a:r>
              <a:rPr lang="cs-CZ" sz="800" u="sng" dirty="0" smtClean="0">
                <a:hlinkClick r:id="rId19"/>
              </a:rPr>
              <a:t>http://web2.mendelu.cz/</a:t>
            </a:r>
            <a:r>
              <a:rPr lang="cs-CZ" sz="800" u="sng" dirty="0" err="1" smtClean="0">
                <a:hlinkClick r:id="rId19"/>
              </a:rPr>
              <a:t>af</a:t>
            </a:r>
            <a:r>
              <a:rPr lang="cs-CZ" sz="800" u="sng" dirty="0" smtClean="0">
                <a:hlinkClick r:id="rId19"/>
              </a:rPr>
              <a:t>_291_projekty2/</a:t>
            </a:r>
            <a:r>
              <a:rPr lang="cs-CZ" sz="800" u="sng" dirty="0" err="1" smtClean="0">
                <a:hlinkClick r:id="rId19"/>
              </a:rPr>
              <a:t>vseo</a:t>
            </a:r>
            <a:r>
              <a:rPr lang="cs-CZ" sz="800" u="sng" dirty="0" smtClean="0">
                <a:hlinkClick r:id="rId19"/>
              </a:rPr>
              <a:t>/</a:t>
            </a:r>
            <a:r>
              <a:rPr lang="cs-CZ" sz="800" u="sng" dirty="0" err="1" smtClean="0">
                <a:hlinkClick r:id="rId19"/>
              </a:rPr>
              <a:t>files</a:t>
            </a:r>
            <a:r>
              <a:rPr lang="cs-CZ" sz="800" u="sng" dirty="0" smtClean="0">
                <a:hlinkClick r:id="rId19"/>
              </a:rPr>
              <a:t>/59/9239.png</a:t>
            </a:r>
            <a:endParaRPr lang="cs-CZ" sz="800" dirty="0" smtClean="0"/>
          </a:p>
          <a:p>
            <a:r>
              <a:rPr lang="cs-CZ" sz="800" u="sng" dirty="0" smtClean="0">
                <a:hlinkClick r:id="rId20"/>
              </a:rPr>
              <a:t>https://nemoc-pomoc.cz/wp-content/uploads/2015/07/91.jpg</a:t>
            </a:r>
            <a:endParaRPr lang="cs-CZ" sz="800" dirty="0" smtClean="0"/>
          </a:p>
          <a:p>
            <a:r>
              <a:rPr lang="cs-CZ" sz="800" u="sng" dirty="0" smtClean="0">
                <a:hlinkClick r:id="rId21"/>
              </a:rPr>
              <a:t>https://eluc.ikap.cz/uploads/images/20073/content_Stavba_eukaryotick__bu_ky.png</a:t>
            </a:r>
            <a:endParaRPr lang="cs-CZ" sz="800" dirty="0" smtClean="0"/>
          </a:p>
          <a:p>
            <a:r>
              <a:rPr lang="cs-CZ" sz="800" u="sng" dirty="0" smtClean="0">
                <a:hlinkClick r:id="rId22"/>
              </a:rPr>
              <a:t>https://img.obrazky.cz/?url=61673e62c35cf788&amp;size=2</a:t>
            </a:r>
            <a:endParaRPr lang="cs-CZ" sz="800" dirty="0" smtClean="0"/>
          </a:p>
          <a:p>
            <a:r>
              <a:rPr lang="cs-CZ" sz="800" u="sng" dirty="0" smtClean="0">
                <a:hlinkClick r:id="rId23"/>
              </a:rPr>
              <a:t>https://www.mojechemie.cz/images/thumb/Tercialni_struktura_DNA.png/350px-Tercialni_struktura_DNA.png</a:t>
            </a:r>
            <a:endParaRPr lang="cs-CZ" sz="800" dirty="0" smtClean="0"/>
          </a:p>
          <a:p>
            <a:r>
              <a:rPr lang="cs-CZ" sz="800" u="sng" dirty="0" smtClean="0">
                <a:hlinkClick r:id="rId24"/>
              </a:rPr>
              <a:t>https://www.kulturistika.com/storage/005ed53a-bilkoviny-hotovo-2-vodoznak.jpg</a:t>
            </a:r>
            <a:endParaRPr lang="cs-CZ" sz="800" dirty="0" smtClean="0"/>
          </a:p>
          <a:p>
            <a:r>
              <a:rPr lang="cs-CZ" sz="800" u="sng" dirty="0" smtClean="0">
                <a:hlinkClick r:id="rId25"/>
              </a:rPr>
              <a:t>https://res.cloudinary.com/it-s-my-life-a-s/auto-mapping-folder/2019/09/sacharidy-vs-cukry.jpg</a:t>
            </a:r>
            <a:endParaRPr lang="cs-CZ" sz="800" dirty="0" smtClean="0"/>
          </a:p>
          <a:p>
            <a:r>
              <a:rPr lang="cs-CZ" sz="800" u="sng" dirty="0" smtClean="0">
                <a:hlinkClick r:id="rId26"/>
              </a:rPr>
              <a:t>https://www.vimcojim.cz/files/2018/magazin/21.7.%20prirodni%20tuky%20shutterstock_721037374.jpg</a:t>
            </a:r>
            <a:endParaRPr lang="cs-CZ" sz="800" dirty="0" smtClean="0"/>
          </a:p>
          <a:p>
            <a:r>
              <a:rPr lang="cs-CZ" sz="800" u="sng" dirty="0" smtClean="0">
                <a:hlinkClick r:id="rId27"/>
              </a:rPr>
              <a:t>https://upload.wikimedia.org/wikipedia/commons/d/d2/DNA_Structure%2BKey%2BLabelled.pn_NoBB_cs.png</a:t>
            </a:r>
            <a:endParaRPr lang="cs-CZ" sz="800" dirty="0" smtClean="0"/>
          </a:p>
          <a:p>
            <a:r>
              <a:rPr lang="cs-CZ" sz="800" u="sng" dirty="0" smtClean="0">
                <a:hlinkClick r:id="rId28"/>
              </a:rPr>
              <a:t>https://my.clevelandclinic.org/-/scassets/images/org/health/articles/23064-dna-genes-chromosomes</a:t>
            </a:r>
            <a:endParaRPr lang="cs-CZ" sz="800" dirty="0" smtClean="0"/>
          </a:p>
          <a:p>
            <a:r>
              <a:rPr lang="cs-CZ" sz="800" u="sng" dirty="0" smtClean="0">
                <a:hlinkClick r:id="rId29"/>
              </a:rPr>
              <a:t>https://www.cojeco.cz/images/descript/d2e7376a12197bc4de8a1aae00852c26.png</a:t>
            </a:r>
            <a:endParaRPr lang="cs-CZ" sz="800" dirty="0" smtClean="0"/>
          </a:p>
          <a:p>
            <a:pPr>
              <a:buNone/>
            </a:pPr>
            <a:endParaRPr lang="cs-CZ" sz="8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018" r="40917"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733" t="15038" r="106" b="-384"/>
          <a:stretch/>
        </p:blipFill>
        <p:spPr>
          <a:xfrm>
            <a:off x="-133350" y="-31749"/>
            <a:ext cx="12382662" cy="6974810"/>
          </a:xfrm>
          <a:prstGeom prst="rect">
            <a:avLst/>
          </a:prstGeom>
        </p:spPr>
      </p:pic>
      <p:sp>
        <p:nvSpPr>
          <p:cNvPr id="14" name="Obdélník 13"/>
          <p:cNvSpPr/>
          <p:nvPr/>
        </p:nvSpPr>
        <p:spPr>
          <a:xfrm>
            <a:off x="-96583" y="-35591"/>
            <a:ext cx="12309128" cy="6978652"/>
          </a:xfrm>
          <a:prstGeom prst="rect">
            <a:avLst/>
          </a:prstGeom>
          <a:solidFill>
            <a:schemeClr val="tx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651545" y="6315488"/>
            <a:ext cx="32050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10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t="15463" r="84758"/>
          <a:stretch/>
        </p:blipFill>
        <p:spPr>
          <a:xfrm>
            <a:off x="3684685" y="2362096"/>
            <a:ext cx="1469834" cy="1593219"/>
          </a:xfrm>
          <a:prstGeom prst="rect">
            <a:avLst/>
          </a:prstGeom>
        </p:spPr>
      </p:pic>
      <p:sp>
        <p:nvSpPr>
          <p:cNvPr id="13" name="Obdélník 12"/>
          <p:cNvSpPr/>
          <p:nvPr/>
        </p:nvSpPr>
        <p:spPr>
          <a:xfrm>
            <a:off x="5000515" y="2508765"/>
            <a:ext cx="421514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4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DĚKUJI ZA POZORNOST</a:t>
            </a:r>
            <a:endParaRPr lang="cs-CZ" sz="2800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068" t="40603" r="12330" b="33382"/>
          <a:stretch/>
        </p:blipFill>
        <p:spPr>
          <a:xfrm>
            <a:off x="314325" y="219075"/>
            <a:ext cx="1695450" cy="84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8604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D7E5C43E-6799-4283-BFB6-35974622F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1625599"/>
            <a:ext cx="6594475" cy="494003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359AC721-0C98-44D0-B22A-F958899439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9024" y="1930400"/>
            <a:ext cx="4916276" cy="368286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018" r="40917"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4596193" y="439785"/>
            <a:ext cx="8596668" cy="1320800"/>
          </a:xfrm>
        </p:spPr>
        <p:txBody>
          <a:bodyPr/>
          <a:lstStyle/>
          <a:p>
            <a:r>
              <a:rPr lang="cs-CZ" dirty="0" smtClean="0"/>
              <a:t>Buňka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16113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018" r="40917"/>
          <a:stretch/>
        </p:blipFill>
        <p:spPr bwMode="auto">
          <a:xfrm>
            <a:off x="565976" y="456610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55944" y="851390"/>
            <a:ext cx="7154092" cy="5365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Zástupný symbol pro obsah 6"/>
          <p:cNvSpPr>
            <a:spLocks noGrp="1"/>
          </p:cNvSpPr>
          <p:nvPr>
            <p:ph sz="half" idx="2"/>
          </p:nvPr>
        </p:nvSpPr>
        <p:spPr>
          <a:xfrm>
            <a:off x="8181514" y="2977227"/>
            <a:ext cx="4228200" cy="3880773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G</a:t>
            </a:r>
            <a:r>
              <a:rPr lang="cs-CZ" baseline="-25000" dirty="0" smtClean="0"/>
              <a:t>2</a:t>
            </a:r>
            <a:r>
              <a:rPr lang="cs-CZ" dirty="0" smtClean="0"/>
              <a:t> – buňka se připravuje na dělení, další kontrolní bod a syntéza potřebných proteinů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M – mitóza, 4 fáze, karyokineze, </a:t>
            </a:r>
            <a:r>
              <a:rPr lang="cs-CZ" dirty="0" err="1" smtClean="0"/>
              <a:t>cytokineze</a:t>
            </a:r>
            <a:r>
              <a:rPr lang="cs-CZ" dirty="0" smtClean="0"/>
              <a:t> – konec buněčného cyklu 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455266" y="1755640"/>
            <a:ext cx="3241523" cy="3880772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Buněčný cyklus má 2 fáze = </a:t>
            </a:r>
            <a:r>
              <a:rPr lang="cs-CZ" dirty="0" err="1" smtClean="0"/>
              <a:t>interfázi</a:t>
            </a:r>
            <a:r>
              <a:rPr lang="cs-CZ" dirty="0" smtClean="0"/>
              <a:t> a jaderné dělení (M fáze)</a:t>
            </a:r>
          </a:p>
          <a:p>
            <a:r>
              <a:rPr lang="cs-CZ" dirty="0" smtClean="0"/>
              <a:t>Do </a:t>
            </a:r>
            <a:r>
              <a:rPr lang="cs-CZ" dirty="0" err="1" smtClean="0"/>
              <a:t>interfáze</a:t>
            </a:r>
            <a:r>
              <a:rPr lang="cs-CZ" dirty="0" smtClean="0"/>
              <a:t> patří několik období (G</a:t>
            </a:r>
            <a:r>
              <a:rPr lang="cs-CZ" baseline="-25000" dirty="0" smtClean="0"/>
              <a:t>1</a:t>
            </a:r>
            <a:r>
              <a:rPr lang="cs-CZ" dirty="0" smtClean="0"/>
              <a:t>, S, G</a:t>
            </a:r>
            <a:r>
              <a:rPr lang="cs-CZ" baseline="-25000" dirty="0" smtClean="0"/>
              <a:t>2</a:t>
            </a:r>
            <a:r>
              <a:rPr lang="cs-CZ" dirty="0" smtClean="0"/>
              <a:t> někdy </a:t>
            </a:r>
            <a:r>
              <a:rPr lang="cs-CZ" dirty="0" smtClean="0"/>
              <a:t>G</a:t>
            </a:r>
            <a:r>
              <a:rPr lang="cs-CZ" baseline="-25000" dirty="0" smtClean="0"/>
              <a:t>O</a:t>
            </a:r>
            <a:r>
              <a:rPr lang="cs-CZ" dirty="0" smtClean="0"/>
              <a:t>)</a:t>
            </a:r>
            <a:endParaRPr lang="cs-CZ" dirty="0" smtClean="0"/>
          </a:p>
          <a:p>
            <a:r>
              <a:rPr lang="cs-CZ" dirty="0" smtClean="0"/>
              <a:t>G</a:t>
            </a:r>
            <a:r>
              <a:rPr lang="cs-CZ" baseline="-25000" dirty="0" smtClean="0"/>
              <a:t>1</a:t>
            </a:r>
            <a:r>
              <a:rPr lang="cs-CZ" dirty="0" smtClean="0"/>
              <a:t> – časově nejdelší, dochází k opravě (reparaci) poškozené DNA, významný kontrolní bod</a:t>
            </a:r>
          </a:p>
          <a:p>
            <a:endParaRPr lang="cs-CZ" dirty="0" smtClean="0"/>
          </a:p>
          <a:p>
            <a:r>
              <a:rPr lang="cs-CZ" dirty="0" smtClean="0"/>
              <a:t>S – syntéza (replikace)  DNA, zdvojování chromozomů</a:t>
            </a:r>
          </a:p>
          <a:p>
            <a:pPr>
              <a:buNone/>
            </a:pP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1306285" y="5934670"/>
            <a:ext cx="757645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</a:t>
            </a:r>
            <a:r>
              <a:rPr lang="cs-CZ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0</a:t>
            </a:r>
            <a:r>
              <a:rPr lang="cs-CZ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– neprobíhá replikace DNA, jádro se nedělí, trvale obaleno membránou, diferenciace buňky, možnost návratu (imunita, rakovina)</a:t>
            </a:r>
            <a:endParaRPr lang="cs-CZ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95332" y="505097"/>
            <a:ext cx="8596668" cy="1320800"/>
          </a:xfrm>
        </p:spPr>
        <p:txBody>
          <a:bodyPr/>
          <a:lstStyle/>
          <a:p>
            <a:r>
              <a:rPr lang="cs-CZ" dirty="0" smtClean="0"/>
              <a:t>Buněčný cyklus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xmlns="" id="{6B07BD09-AF69-4C37-BC9D-EF6DD69622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03657" y="1943025"/>
            <a:ext cx="5397500" cy="4048125"/>
          </a:xfr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76741DF3-0EFE-4854-B3B8-CC4FFF32F5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083" y="1731003"/>
            <a:ext cx="4465638" cy="446563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018" r="40917"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54784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034488" y="596537"/>
            <a:ext cx="8596668" cy="1320800"/>
          </a:xfrm>
        </p:spPr>
        <p:txBody>
          <a:bodyPr/>
          <a:lstStyle/>
          <a:p>
            <a:r>
              <a:rPr lang="cs-CZ" dirty="0" smtClean="0"/>
              <a:t>Dělení buňky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03906" y="1246190"/>
            <a:ext cx="5031134" cy="4227148"/>
          </a:xfrm>
        </p:spPr>
        <p:txBody>
          <a:bodyPr/>
          <a:lstStyle/>
          <a:p>
            <a:r>
              <a:rPr lang="cs-CZ" dirty="0" smtClean="0"/>
              <a:t>Růst organismu, regenerace, rozmnožování</a:t>
            </a:r>
          </a:p>
          <a:p>
            <a:r>
              <a:rPr lang="cs-CZ" dirty="0" smtClean="0"/>
              <a:t>Základem je dělení jádra, které se rozpadá a mění na vláknité útvary – CHROMOZOMY</a:t>
            </a:r>
          </a:p>
          <a:p>
            <a:r>
              <a:rPr lang="cs-CZ" dirty="0" smtClean="0"/>
              <a:t>Chromozomy tvořeny chromatinem a histony, které formují jednotlivé chromatidy</a:t>
            </a:r>
          </a:p>
          <a:p>
            <a:r>
              <a:rPr lang="cs-CZ" dirty="0" smtClean="0"/>
              <a:t>Mitóza (např. dělení somatických buněk) X Meióza (vznik pohlavních buněk)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018" r="40917"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34819" name="Picture 3" descr="C:\Users\Pocitac\Desktop\Akademie obrazky\img2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68433" y="4079805"/>
            <a:ext cx="4272038" cy="2778195"/>
          </a:xfrm>
          <a:prstGeom prst="rect">
            <a:avLst/>
          </a:prstGeom>
          <a:noFill/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84500" y="3356214"/>
            <a:ext cx="2583393" cy="3501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34769" y="329430"/>
            <a:ext cx="57340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47381" y="0"/>
            <a:ext cx="812202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018" r="40917"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8" name="Zástupný symbol pro obsah 7"/>
          <p:cNvSpPr>
            <a:spLocks noGrp="1"/>
          </p:cNvSpPr>
          <p:nvPr>
            <p:ph sz="half" idx="1"/>
          </p:nvPr>
        </p:nvSpPr>
        <p:spPr>
          <a:xfrm>
            <a:off x="677335" y="1502228"/>
            <a:ext cx="2052802" cy="4526070"/>
          </a:xfrm>
        </p:spPr>
        <p:txBody>
          <a:bodyPr>
            <a:normAutofit fontScale="92500" lnSpcReduction="10000"/>
          </a:bodyPr>
          <a:lstStyle/>
          <a:p>
            <a:r>
              <a:rPr lang="cs-CZ" dirty="0" err="1" smtClean="0"/>
              <a:t>Telomery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p raménko</a:t>
            </a:r>
          </a:p>
          <a:p>
            <a:endParaRPr lang="cs-CZ" dirty="0" smtClean="0"/>
          </a:p>
          <a:p>
            <a:r>
              <a:rPr lang="cs-CZ" dirty="0" smtClean="0"/>
              <a:t>Centromera</a:t>
            </a:r>
          </a:p>
          <a:p>
            <a:endParaRPr lang="cs-CZ" dirty="0" smtClean="0"/>
          </a:p>
          <a:p>
            <a:r>
              <a:rPr lang="cs-CZ" dirty="0" smtClean="0"/>
              <a:t>q raménko</a:t>
            </a:r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Chromatidy (každá obsahuje jednu molekulu DNA)</a:t>
            </a:r>
          </a:p>
          <a:p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07026" y="570412"/>
            <a:ext cx="8596668" cy="1320800"/>
          </a:xfrm>
        </p:spPr>
        <p:txBody>
          <a:bodyPr/>
          <a:lstStyle/>
          <a:p>
            <a:r>
              <a:rPr lang="cs-CZ" dirty="0" smtClean="0"/>
              <a:t>Chromozomy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2160589"/>
            <a:ext cx="5423020" cy="3880773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Počet a druh chromozomů je specifický pro každý biologický druh</a:t>
            </a:r>
          </a:p>
          <a:p>
            <a:r>
              <a:rPr lang="cs-CZ" dirty="0" smtClean="0"/>
              <a:t>Všechny chromozomy v somatických buňkách tvoří páry, párové chromozomy označujeme jako homologické</a:t>
            </a:r>
          </a:p>
          <a:p>
            <a:pPr>
              <a:buNone/>
            </a:pPr>
            <a:endParaRPr lang="cs-CZ" dirty="0" smtClean="0"/>
          </a:p>
          <a:p>
            <a:r>
              <a:rPr lang="cs-CZ" dirty="0" err="1" smtClean="0"/>
              <a:t>Karyotyp</a:t>
            </a:r>
            <a:r>
              <a:rPr lang="cs-CZ" dirty="0" smtClean="0"/>
              <a:t> = soubor chromozomů jedince, chromozomová konstituce</a:t>
            </a:r>
          </a:p>
          <a:p>
            <a:endParaRPr lang="cs-CZ" dirty="0" smtClean="0"/>
          </a:p>
          <a:p>
            <a:r>
              <a:rPr lang="cs-CZ" dirty="0" smtClean="0"/>
              <a:t>Chromozomy </a:t>
            </a:r>
          </a:p>
          <a:p>
            <a:pPr>
              <a:buNone/>
            </a:pPr>
            <a:r>
              <a:rPr lang="cs-CZ" dirty="0" smtClean="0"/>
              <a:t>            - Autozomy: u obou pohlaví</a:t>
            </a:r>
          </a:p>
          <a:p>
            <a:pPr>
              <a:buNone/>
            </a:pPr>
            <a:r>
              <a:rPr lang="cs-CZ" dirty="0" smtClean="0"/>
              <a:t>            - </a:t>
            </a:r>
            <a:r>
              <a:rPr lang="cs-CZ" dirty="0" err="1" smtClean="0"/>
              <a:t>Gonozomy</a:t>
            </a:r>
            <a:r>
              <a:rPr lang="cs-CZ" dirty="0" smtClean="0"/>
              <a:t>: pohlavní (muži XY, ženy XX)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018" r="40917"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92684" y="-94129"/>
            <a:ext cx="5099316" cy="4079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73152" y="3978648"/>
            <a:ext cx="5118847" cy="2879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3972" y="-30224"/>
            <a:ext cx="10332336" cy="6888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018" r="40917"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zeta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3220</TotalTime>
  <Words>1273</Words>
  <Application>Microsoft Office PowerPoint</Application>
  <PresentationFormat>Vlastní</PresentationFormat>
  <Paragraphs>250</Paragraphs>
  <Slides>29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0" baseType="lpstr">
      <vt:lpstr>Fazeta</vt:lpstr>
      <vt:lpstr>Snímek 1</vt:lpstr>
      <vt:lpstr>Buněčné dělení – přenos genetické informace</vt:lpstr>
      <vt:lpstr>Buňka</vt:lpstr>
      <vt:lpstr>Buněčný cyklus</vt:lpstr>
      <vt:lpstr>Snímek 5</vt:lpstr>
      <vt:lpstr>Dělení buňky</vt:lpstr>
      <vt:lpstr>Snímek 7</vt:lpstr>
      <vt:lpstr>Chromozomy</vt:lpstr>
      <vt:lpstr>Snímek 9</vt:lpstr>
      <vt:lpstr>Mitóza</vt:lpstr>
      <vt:lpstr>Meióza</vt:lpstr>
      <vt:lpstr>Pohlavní rozmnožování</vt:lpstr>
      <vt:lpstr>DNA</vt:lpstr>
      <vt:lpstr>Snímek 14</vt:lpstr>
      <vt:lpstr>Typy RNA</vt:lpstr>
      <vt:lpstr>Typy RNA</vt:lpstr>
      <vt:lpstr>Typy RNA</vt:lpstr>
      <vt:lpstr>Proteosyntéza</vt:lpstr>
      <vt:lpstr>Transkripce DNA</vt:lpstr>
      <vt:lpstr>Translace</vt:lpstr>
      <vt:lpstr>Geny</vt:lpstr>
      <vt:lpstr>Geny</vt:lpstr>
      <vt:lpstr>Geny</vt:lpstr>
      <vt:lpstr>    Diverzita </vt:lpstr>
      <vt:lpstr>Snímek 25</vt:lpstr>
      <vt:lpstr>Snímek 26</vt:lpstr>
      <vt:lpstr>Snímek 27</vt:lpstr>
      <vt:lpstr>Snímek 28</vt:lpstr>
      <vt:lpstr>Snímek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do buněčné biologie</dc:title>
  <dc:creator>Zdena</dc:creator>
  <cp:lastModifiedBy>Pocitac</cp:lastModifiedBy>
  <cp:revision>52</cp:revision>
  <dcterms:created xsi:type="dcterms:W3CDTF">2022-11-16T09:46:08Z</dcterms:created>
  <dcterms:modified xsi:type="dcterms:W3CDTF">2023-02-08T15:15:45Z</dcterms:modified>
</cp:coreProperties>
</file>