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18"/>
  </p:notesMasterIdLst>
  <p:sldIdLst>
    <p:sldId id="270" r:id="rId2"/>
    <p:sldId id="318" r:id="rId3"/>
    <p:sldId id="319" r:id="rId4"/>
    <p:sldId id="320" r:id="rId5"/>
    <p:sldId id="329" r:id="rId6"/>
    <p:sldId id="321" r:id="rId7"/>
    <p:sldId id="322" r:id="rId8"/>
    <p:sldId id="323" r:id="rId9"/>
    <p:sldId id="324" r:id="rId10"/>
    <p:sldId id="330" r:id="rId11"/>
    <p:sldId id="325" r:id="rId12"/>
    <p:sldId id="326" r:id="rId13"/>
    <p:sldId id="327" r:id="rId14"/>
    <p:sldId id="328" r:id="rId15"/>
    <p:sldId id="331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4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7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2A287-4F39-4DDA-A21A-E85D8E6A41E9}" type="datetimeFigureOut">
              <a:rPr lang="cs-CZ" smtClean="0"/>
              <a:pPr/>
              <a:t>05.03.2023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AED04-F111-4D37-ABF3-4BDAB1F3F8C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mages.squarespace-cdn.com/content/v1/5e66490d184b191cd44942b7/1586275312073-QLFQHJNFV99CQM7EKIPE/DSC01379.jpg" TargetMode="External"/><Relationship Id="rId13" Type="http://schemas.openxmlformats.org/officeDocument/2006/relationships/hyperlink" Target="https://user.mendelu.cz/urban/vsg1/mendel/images/vazba/vazba7.gif" TargetMode="External"/><Relationship Id="rId18" Type="http://schemas.openxmlformats.org/officeDocument/2006/relationships/hyperlink" Target="https://ib.bioninja.com.au/_Media/unlinked-vs-linked_med.jpeg" TargetMode="External"/><Relationship Id="rId3" Type="http://schemas.openxmlformats.org/officeDocument/2006/relationships/hyperlink" Target="https://thebiologynotes.com/wp-content/uploads/2022/09/Epistasis.jpg" TargetMode="External"/><Relationship Id="rId21" Type="http://schemas.openxmlformats.org/officeDocument/2006/relationships/hyperlink" Target="https://zahradaweb.cz/wp-content/uploads/2022/07/Genetika_RESENI_web-1024x724.png" TargetMode="External"/><Relationship Id="rId7" Type="http://schemas.openxmlformats.org/officeDocument/2006/relationships/hyperlink" Target="https://slideplayer.cz/slide/17189886/99/images/28/kompenzace+Gen+1%3A+A+Gen+2%3A+B.jpg" TargetMode="External"/><Relationship Id="rId12" Type="http://schemas.openxmlformats.org/officeDocument/2006/relationships/hyperlink" Target="http://user.mendelu.cz/urban/vsg1/mendel/images/vazba/vazba6a.gif" TargetMode="External"/><Relationship Id="rId17" Type="http://schemas.openxmlformats.org/officeDocument/2006/relationships/hyperlink" Target="https://scontent-prg1-1.xx.fbcdn.net/v/t39.30808-6/241332391_10226401286874505_7515449994015702336_n.jpg?stp=dst-jpg_s640x640&amp;_nc_cat=108&amp;ccb=1-7&amp;_nc_sid=825194&amp;_nc_ohc=zxvw4vih-KsAX9qJXxC&amp;_nc_ht=scontent-prg1-1.xx&amp;oh=00_AfA8kRVgHOU5j70LsoREe9HhglOXaYspXk_5wCvsegYXQA&amp;oe=64093C78" TargetMode="External"/><Relationship Id="rId2" Type="http://schemas.openxmlformats.org/officeDocument/2006/relationships/hyperlink" Target="https://commons.wikimedia.org/w/index.php?curid=87271388" TargetMode="External"/><Relationship Id="rId16" Type="http://schemas.openxmlformats.org/officeDocument/2006/relationships/hyperlink" Target="https://user.mendelu.cz/urban/vsg1/mendel/images/vazba/mapa.gif" TargetMode="External"/><Relationship Id="rId20" Type="http://schemas.openxmlformats.org/officeDocument/2006/relationships/hyperlink" Target="https://ib.bioninja.com.au/_Media/morgan1_med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.bp.blogspot.com/-QBCEcPu6Vn4/XC9ZQPPMxRI/AAAAAAAAKro/IXTUM7Io2_kIIb667ZZARwOYLEutwhg5wCLcBGAs/s1600/Complementary%2Bgenes%2B%25289_7%2BTatio%2529.png" TargetMode="External"/><Relationship Id="rId11" Type="http://schemas.openxmlformats.org/officeDocument/2006/relationships/hyperlink" Target="https://c.semena.cz/8886-superlarge_default/paprika-koziberani-roh-sora-capsicum-annuum-semena-55-ks.jpg" TargetMode="External"/><Relationship Id="rId5" Type="http://schemas.openxmlformats.org/officeDocument/2006/relationships/hyperlink" Target="https://i2.wp.com/www.differencebetween.com/wp-content/uploads/2021/04/Difference-Between-Dominant-and-Recessive-Epistasis_1.jpg?resize=768%2C910&amp;ssl=1" TargetMode="External"/><Relationship Id="rId15" Type="http://schemas.openxmlformats.org/officeDocument/2006/relationships/hyperlink" Target="http://genetics2016.weebly.com/uploads/2/8/1/5/28155575/885720_orig.jpg" TargetMode="External"/><Relationship Id="rId10" Type="http://schemas.openxmlformats.org/officeDocument/2006/relationships/hyperlink" Target="https://images.squarespace-cdn.com/content/v1/5e66490d184b191cd44942b7/1615052325271-NFMHI2KGF041YWL8AWSF/DSC00199.jpg" TargetMode="External"/><Relationship Id="rId19" Type="http://schemas.openxmlformats.org/officeDocument/2006/relationships/hyperlink" Target="https://ib.bioninja.com.au/_Media/sex-linked-flies_med.jpeg" TargetMode="External"/><Relationship Id="rId4" Type="http://schemas.openxmlformats.org/officeDocument/2006/relationships/hyperlink" Target="https://www.vedantu.com/question-sets/1a57aeae-0305-43c8-bb10-dbcc7e91ba453178099363987927892.png" TargetMode="External"/><Relationship Id="rId9" Type="http://schemas.openxmlformats.org/officeDocument/2006/relationships/hyperlink" Target="https://www.bylinkyprovsechny.cz/images/thumbnails/images/byliny-bylinky-fotografie-obrazek/kokoska-pastusi-tobolka-ucinky-na-zdravi-co-leci-pouziti-uzivani-area-693x507.jpg" TargetMode="External"/><Relationship Id="rId14" Type="http://schemas.openxmlformats.org/officeDocument/2006/relationships/hyperlink" Target="http://montessorimuddle.org/wp-content/uploads/2013/04/ravenclaw-dna.png" TargetMode="External"/><Relationship Id="rId2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unlinked vs link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905" y="361404"/>
            <a:ext cx="8324850" cy="5791201"/>
          </a:xfrm>
          <a:prstGeom prst="rect">
            <a:avLst/>
          </a:prstGeom>
          <a:noFill/>
        </p:spPr>
      </p:pic>
      <p:pic>
        <p:nvPicPr>
          <p:cNvPr id="5" name="Picture 4" descr="sex linked fl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24297"/>
            <a:ext cx="4288013" cy="3380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6249939" cy="4351047"/>
          </a:xfrm>
        </p:spPr>
        <p:txBody>
          <a:bodyPr/>
          <a:lstStyle/>
          <a:p>
            <a:r>
              <a:rPr lang="cs-CZ" dirty="0" smtClean="0"/>
              <a:t>Alely genů, které jsou ve vazbě , nejsou volně kombinovatelné</a:t>
            </a:r>
          </a:p>
          <a:p>
            <a:r>
              <a:rPr lang="cs-CZ" dirty="0" smtClean="0"/>
              <a:t>Vzniknou jen nerekombinované gamety</a:t>
            </a:r>
          </a:p>
          <a:p>
            <a:endParaRPr lang="cs-CZ" dirty="0" smtClean="0"/>
          </a:p>
          <a:p>
            <a:r>
              <a:rPr lang="cs-CZ" u="sng" dirty="0" smtClean="0"/>
              <a:t>Vazba úplná </a:t>
            </a:r>
            <a:r>
              <a:rPr lang="cs-CZ" dirty="0" smtClean="0"/>
              <a:t>– kombinované gamety nevznikají vůbec</a:t>
            </a:r>
          </a:p>
          <a:p>
            <a:r>
              <a:rPr lang="cs-CZ" u="sng" dirty="0" smtClean="0"/>
              <a:t>Vazba neúplná </a:t>
            </a:r>
            <a:r>
              <a:rPr lang="cs-CZ" dirty="0" smtClean="0"/>
              <a:t>– kombinované gamety mohou vzniknout </a:t>
            </a:r>
            <a:r>
              <a:rPr lang="cs-CZ" dirty="0" smtClean="0"/>
              <a:t>crossing-overem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Přítomnost genové vazby se může potvrdit zpětným křížením (s recesivním homozygotem)</a:t>
            </a: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455334" y="584200"/>
            <a:ext cx="8596668" cy="1320800"/>
          </a:xfrm>
        </p:spPr>
        <p:txBody>
          <a:bodyPr/>
          <a:lstStyle/>
          <a:p>
            <a:r>
              <a:rPr lang="cs-CZ" dirty="0" smtClean="0"/>
              <a:t>Genová vazba – Morganovy zákony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2" name="Picture 2" descr="Embeddable DNA – Montessori Mud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887" y="4133849"/>
            <a:ext cx="3552825" cy="2724151"/>
          </a:xfrm>
          <a:prstGeom prst="rect">
            <a:avLst/>
          </a:prstGeom>
          <a:noFill/>
        </p:spPr>
      </p:pic>
      <p:pic>
        <p:nvPicPr>
          <p:cNvPr id="5124" name="Picture 4" descr="A Lineup of Genes - The Cell and Inherita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702" y="1176553"/>
            <a:ext cx="3917662" cy="2938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122" y="690282"/>
            <a:ext cx="8596668" cy="1320800"/>
          </a:xfrm>
        </p:spPr>
        <p:txBody>
          <a:bodyPr/>
          <a:lstStyle/>
          <a:p>
            <a:r>
              <a:rPr lang="cs-CZ" dirty="0" smtClean="0"/>
              <a:t>Vazbové 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45673"/>
            <a:ext cx="7173443" cy="5112327"/>
          </a:xfrm>
        </p:spPr>
        <p:txBody>
          <a:bodyPr/>
          <a:lstStyle/>
          <a:p>
            <a:r>
              <a:rPr lang="cs-CZ" dirty="0" smtClean="0"/>
              <a:t>Vazbová fáze cis (</a:t>
            </a:r>
            <a:r>
              <a:rPr lang="cs-CZ" dirty="0" err="1" smtClean="0"/>
              <a:t>coupling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 - dominantní alely na jednom </a:t>
            </a:r>
            <a:r>
              <a:rPr lang="cs-CZ" dirty="0" err="1" smtClean="0"/>
              <a:t>homologním</a:t>
            </a:r>
            <a:r>
              <a:rPr lang="cs-CZ" dirty="0" smtClean="0"/>
              <a:t> chromozomu  a recesivní na druhém</a:t>
            </a:r>
          </a:p>
          <a:p>
            <a:pPr>
              <a:buNone/>
            </a:pPr>
            <a:r>
              <a:rPr lang="cs-CZ" dirty="0" smtClean="0"/>
              <a:t>         - gamety co vznikají jsou (AB) a (ab)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Vazbová fáze trans (</a:t>
            </a:r>
            <a:r>
              <a:rPr lang="cs-CZ" dirty="0" err="1" smtClean="0"/>
              <a:t>repulsion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  - na každém chromozomu je vždy dvojice dominantní a recesivní (Ab) a (</a:t>
            </a:r>
            <a:r>
              <a:rPr lang="cs-CZ" dirty="0" err="1" smtClean="0"/>
              <a:t>aB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098" name="Picture 2" descr="https://user.mendelu.cz/urban/vsg1/mendel/images/vazba/vazba6b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702" y="3524250"/>
            <a:ext cx="3771900" cy="3333750"/>
          </a:xfrm>
          <a:prstGeom prst="rect">
            <a:avLst/>
          </a:prstGeom>
          <a:noFill/>
        </p:spPr>
      </p:pic>
      <p:pic>
        <p:nvPicPr>
          <p:cNvPr id="4100" name="Picture 4" descr="https://user.mendelu.cz/urban/vsg1/mendel/images/vazba/vazba6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5918" y="0"/>
            <a:ext cx="377190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609600"/>
            <a:ext cx="8596668" cy="1320800"/>
          </a:xfrm>
        </p:spPr>
        <p:txBody>
          <a:bodyPr/>
          <a:lstStyle/>
          <a:p>
            <a:r>
              <a:rPr lang="cs-CZ" dirty="0" smtClean="0"/>
              <a:t>Síla genové vazby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37361"/>
            <a:ext cx="6624803" cy="485938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Síla genové vazby je nepřímo úměrná vzdálenosti genů na chromozomu</a:t>
            </a:r>
          </a:p>
          <a:p>
            <a:endParaRPr lang="cs-CZ" dirty="0" smtClean="0"/>
          </a:p>
          <a:p>
            <a:r>
              <a:rPr lang="cs-CZ" dirty="0" smtClean="0"/>
              <a:t>K vyjádření síly genové vazby se používají </a:t>
            </a:r>
            <a:r>
              <a:rPr lang="cs-CZ" dirty="0" err="1" smtClean="0"/>
              <a:t>Batesonovo</a:t>
            </a:r>
            <a:r>
              <a:rPr lang="cs-CZ" dirty="0" smtClean="0"/>
              <a:t> číslo (c) a Morganovo číslo (p)</a:t>
            </a:r>
          </a:p>
          <a:p>
            <a:r>
              <a:rPr lang="cs-CZ" dirty="0" err="1" smtClean="0"/>
              <a:t>Batesonovo</a:t>
            </a:r>
            <a:r>
              <a:rPr lang="cs-CZ" dirty="0" smtClean="0"/>
              <a:t> číslo udává poměr nerekombinovaných gamet ku rekombinovaným gametám</a:t>
            </a:r>
          </a:p>
          <a:p>
            <a:endParaRPr lang="cs-CZ" dirty="0" smtClean="0"/>
          </a:p>
          <a:p>
            <a:r>
              <a:rPr lang="cs-CZ" dirty="0" smtClean="0"/>
              <a:t>Morganovo číslo (p) udává procento </a:t>
            </a:r>
            <a:r>
              <a:rPr lang="cs-CZ" dirty="0" err="1" smtClean="0"/>
              <a:t>rekombinantů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- když je p = 0 je vazba úplná, když je p = 50% jsou alely volně kombinovatelné, genová vazba neexistuje</a:t>
            </a:r>
          </a:p>
          <a:p>
            <a:pPr>
              <a:buNone/>
            </a:pPr>
            <a:r>
              <a:rPr lang="cs-CZ" dirty="0" smtClean="0"/>
              <a:t>         - vyjadřuje relativní vzdálenost genů na chromozomu</a:t>
            </a:r>
          </a:p>
          <a:p>
            <a:pPr>
              <a:buNone/>
            </a:pPr>
            <a:r>
              <a:rPr lang="cs-CZ" dirty="0" smtClean="0"/>
              <a:t>  Jednotkou relativní vzdálenosti genů na chromozomu je 1 centimorgan (</a:t>
            </a:r>
            <a:r>
              <a:rPr lang="cs-CZ" dirty="0" err="1" smtClean="0"/>
              <a:t>cM</a:t>
            </a:r>
            <a:r>
              <a:rPr lang="cs-CZ" dirty="0" smtClean="0"/>
              <a:t>), odpovídá 1% </a:t>
            </a:r>
            <a:r>
              <a:rPr lang="cs-CZ" dirty="0" err="1" smtClean="0"/>
              <a:t>rekombinant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0411" y="219373"/>
            <a:ext cx="4001589" cy="17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2698" y="5357132"/>
            <a:ext cx="4456423" cy="150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3380" y="1782346"/>
            <a:ext cx="2925808" cy="36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8487" y="663388"/>
            <a:ext cx="8596668" cy="1320800"/>
          </a:xfrm>
        </p:spPr>
        <p:txBody>
          <a:bodyPr/>
          <a:lstStyle/>
          <a:p>
            <a:r>
              <a:rPr lang="cs-CZ" dirty="0" smtClean="0"/>
              <a:t>Genetické mapy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98171"/>
            <a:ext cx="4182049" cy="487244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Popisují jakým způsobem je genetická informace uložena na chromozomech</a:t>
            </a:r>
          </a:p>
          <a:p>
            <a:r>
              <a:rPr lang="cs-CZ" dirty="0" smtClean="0"/>
              <a:t>Určování polohy jednotlivých genů na chromozomech</a:t>
            </a:r>
          </a:p>
          <a:p>
            <a:r>
              <a:rPr lang="cs-CZ" dirty="0" smtClean="0"/>
              <a:t>Založeny na analýze sekvencí DNA, důležitá analýza síly vazby</a:t>
            </a:r>
          </a:p>
          <a:p>
            <a:r>
              <a:rPr lang="cs-CZ" dirty="0" smtClean="0"/>
              <a:t>Fyzikální genetické mapy (molekulární) – projekt HUGO – mapuje rozložení nukleotidů nebo jejich skupin v DNA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Většina lidské DNA nic nekóduje, funkci neznáme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587" y="1645920"/>
            <a:ext cx="2825775" cy="464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9975" y="474617"/>
            <a:ext cx="47720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2888" y="609600"/>
            <a:ext cx="8596668" cy="775063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24297"/>
            <a:ext cx="9655386" cy="4650377"/>
          </a:xfrm>
        </p:spPr>
        <p:txBody>
          <a:bodyPr numCol="2">
            <a:normAutofit fontScale="47500" lnSpcReduction="20000"/>
          </a:bodyPr>
          <a:lstStyle/>
          <a:p>
            <a:r>
              <a:rPr lang="cs-CZ" dirty="0" smtClean="0"/>
              <a:t>KOČÁREK, Eduard. </a:t>
            </a:r>
            <a:r>
              <a:rPr lang="cs-CZ" i="1" dirty="0" smtClean="0"/>
              <a:t>Genetika: obecná genetika a cytogenetika, molekulární biologie, biotechnologie, </a:t>
            </a:r>
            <a:r>
              <a:rPr lang="cs-CZ" i="1" dirty="0" err="1" smtClean="0"/>
              <a:t>genomika</a:t>
            </a:r>
            <a:r>
              <a:rPr lang="cs-CZ" dirty="0" smtClean="0"/>
              <a:t>. Praha: </a:t>
            </a:r>
            <a:r>
              <a:rPr lang="cs-CZ" dirty="0" err="1" smtClean="0"/>
              <a:t>Scientia</a:t>
            </a:r>
            <a:r>
              <a:rPr lang="cs-CZ" dirty="0" smtClean="0"/>
              <a:t>, 2004. Biologie pro gymnázia. ISBN 80-7183-326-6.</a:t>
            </a:r>
          </a:p>
          <a:p>
            <a:r>
              <a:rPr lang="cs-CZ" dirty="0" smtClean="0"/>
              <a:t>J. Pavlík, Základy biologie</a:t>
            </a:r>
            <a:r>
              <a:rPr lang="cs-CZ" dirty="0" smtClean="0"/>
              <a:t>, učebnice pro přírodovědné lyceum, </a:t>
            </a:r>
            <a:r>
              <a:rPr lang="cs-CZ" dirty="0" smtClean="0"/>
              <a:t>Ledeč nad Sázavou, 2012</a:t>
            </a:r>
          </a:p>
          <a:p>
            <a:r>
              <a:rPr lang="cs-CZ" dirty="0" smtClean="0"/>
              <a:t>ŘEHOUT, Václav; ČÍTEK, Jindřich; SÁKOVÁ, Lenka. 2000. </a:t>
            </a:r>
            <a:r>
              <a:rPr lang="cs-CZ" i="1" dirty="0" smtClean="0"/>
              <a:t>Genetika: (úvod do studia genetiky)</a:t>
            </a:r>
            <a:r>
              <a:rPr lang="cs-CZ" dirty="0" smtClean="0"/>
              <a:t>. I. České Budějovice: Jihočeská univerzita, Zemědělská fakulta. ISBN 80-7040-405-1</a:t>
            </a:r>
            <a:r>
              <a:rPr lang="cs-CZ" dirty="0" smtClean="0"/>
              <a:t>.</a:t>
            </a:r>
          </a:p>
          <a:p>
            <a:r>
              <a:rPr lang="cs-CZ" dirty="0" smtClean="0"/>
              <a:t>Autor</a:t>
            </a:r>
            <a:r>
              <a:rPr lang="cs-CZ" dirty="0" smtClean="0"/>
              <a:t>: MVDr. </a:t>
            </a:r>
            <a:r>
              <a:rPr lang="cs-CZ" dirty="0" err="1" smtClean="0"/>
              <a:t>Henych</a:t>
            </a:r>
            <a:r>
              <a:rPr lang="cs-CZ" dirty="0" smtClean="0"/>
              <a:t> – Vlastní dílo, CC BY-SA 4.0, </a:t>
            </a:r>
            <a:r>
              <a:rPr lang="cs-CZ" u="sng" dirty="0" smtClean="0">
                <a:hlinkClick r:id="rId2"/>
              </a:rPr>
              <a:t>https://commons.wikimedia.org/w/index.php?curid=87271388</a:t>
            </a:r>
            <a:endParaRPr lang="cs-CZ" dirty="0" smtClean="0"/>
          </a:p>
          <a:p>
            <a:r>
              <a:rPr lang="cs-CZ" u="sng" dirty="0" smtClean="0">
                <a:hlinkClick r:id="rId3"/>
              </a:rPr>
              <a:t>https://thebiologynotes.com/wp-content/uploads/2022/09/Epistasis.jpg</a:t>
            </a:r>
            <a:endParaRPr lang="cs-CZ" dirty="0" smtClean="0"/>
          </a:p>
          <a:p>
            <a:r>
              <a:rPr lang="cs-CZ" u="sng" dirty="0" smtClean="0">
                <a:hlinkClick r:id="rId4"/>
              </a:rPr>
              <a:t>https://www.vedantu.com/question-sets/1a57aeae-0305-43c8-bb10-dbcc7e91ba453178099363987927892.png</a:t>
            </a:r>
            <a:endParaRPr lang="cs-CZ" dirty="0" smtClean="0"/>
          </a:p>
          <a:p>
            <a:r>
              <a:rPr lang="cs-CZ" u="sng" dirty="0" smtClean="0">
                <a:hlinkClick r:id="rId5"/>
              </a:rPr>
              <a:t>https://i2.wp.com/www.differencebetween.com/wp-content/uploads/2021/04/Difference-Between-Dominant-and-Recessive-Epistasis_1.jpg?resize=768%2C910&amp;ssl=1</a:t>
            </a:r>
            <a:endParaRPr lang="cs-CZ" dirty="0" smtClean="0"/>
          </a:p>
          <a:p>
            <a:r>
              <a:rPr lang="cs-CZ" u="sng" dirty="0" smtClean="0">
                <a:hlinkClick r:id="rId6"/>
              </a:rPr>
              <a:t>https://1.bp.blogspot.com/-QBCEcPu6Vn4/XC9ZQPPMxRI/AAAAAAAAKro/IXTUM7Io2_kIIb667ZZARwOYLEutwhg5wCLcBGAs/s1600/Complementary%2Bgenes%2B%25289_7%2BTatio%2529.png</a:t>
            </a:r>
            <a:endParaRPr lang="cs-CZ" dirty="0" smtClean="0"/>
          </a:p>
          <a:p>
            <a:r>
              <a:rPr lang="cs-CZ" u="sng" dirty="0" smtClean="0">
                <a:hlinkClick r:id="rId7"/>
              </a:rPr>
              <a:t>https://slideplayer.cz/slide/17189886/99/images/28/kompenzace+Gen+1%3A+A+Gen+2%3A+B.jpg</a:t>
            </a:r>
            <a:endParaRPr lang="cs-CZ" dirty="0" smtClean="0"/>
          </a:p>
          <a:p>
            <a:r>
              <a:rPr lang="cs-CZ" u="sng" dirty="0" smtClean="0">
                <a:hlinkClick r:id="rId8"/>
              </a:rPr>
              <a:t>https://images.squarespace-cdn.com/content/v1/5e66490d184b191cd44942b7/1586275312073-QLFQHJNFV99CQM7EKIPE/DSC01379.jpg</a:t>
            </a:r>
            <a:endParaRPr lang="cs-CZ" dirty="0" smtClean="0"/>
          </a:p>
          <a:p>
            <a:r>
              <a:rPr lang="cs-CZ" u="sng" dirty="0" smtClean="0">
                <a:hlinkClick r:id="rId9"/>
              </a:rPr>
              <a:t>https://www.bylinkyprovsechny.cz/images/thumbnails/images/byliny-bylinky-fotografie-obrazek/kokoska-pastusi-tobolka-ucinky-na-zdravi-co-leci-pouziti-uzivani-area-693x507.jpg</a:t>
            </a:r>
            <a:endParaRPr lang="cs-CZ" dirty="0" smtClean="0"/>
          </a:p>
          <a:p>
            <a:r>
              <a:rPr lang="cs-CZ" u="sng" dirty="0" smtClean="0">
                <a:hlinkClick r:id="rId10"/>
              </a:rPr>
              <a:t>https://images.squarespace-cdn.com/content/v1/5e66490d184b191cd44942b7/1615052325271-NFMHI2KGF041YWL8AWSF/DSC00199.jpg</a:t>
            </a:r>
            <a:endParaRPr lang="cs-CZ" dirty="0" smtClean="0"/>
          </a:p>
          <a:p>
            <a:r>
              <a:rPr lang="cs-CZ" u="sng" dirty="0" smtClean="0">
                <a:hlinkClick r:id="rId11"/>
              </a:rPr>
              <a:t>https://c.semena.cz/8886-superlarge_default/paprika-koziberani-roh-sora-capsicum-annuum-semena-55-ks.jpg</a:t>
            </a:r>
            <a:endParaRPr lang="cs-CZ" dirty="0" smtClean="0"/>
          </a:p>
          <a:p>
            <a:r>
              <a:rPr lang="cs-CZ" u="sng" dirty="0" smtClean="0">
                <a:hlinkClick r:id="rId12"/>
              </a:rPr>
              <a:t>http://user.</a:t>
            </a:r>
            <a:r>
              <a:rPr lang="cs-CZ" u="sng" dirty="0" err="1" smtClean="0">
                <a:hlinkClick r:id="rId12"/>
              </a:rPr>
              <a:t>mendelu.cz</a:t>
            </a:r>
            <a:r>
              <a:rPr lang="cs-CZ" u="sng" dirty="0" smtClean="0">
                <a:hlinkClick r:id="rId12"/>
              </a:rPr>
              <a:t>/</a:t>
            </a:r>
            <a:r>
              <a:rPr lang="cs-CZ" u="sng" dirty="0" err="1" smtClean="0">
                <a:hlinkClick r:id="rId12"/>
              </a:rPr>
              <a:t>urban</a:t>
            </a:r>
            <a:r>
              <a:rPr lang="cs-CZ" u="sng" dirty="0" smtClean="0">
                <a:hlinkClick r:id="rId12"/>
              </a:rPr>
              <a:t>/vsg1/</a:t>
            </a:r>
            <a:r>
              <a:rPr lang="cs-CZ" u="sng" dirty="0" err="1" smtClean="0">
                <a:hlinkClick r:id="rId12"/>
              </a:rPr>
              <a:t>mendel</a:t>
            </a:r>
            <a:r>
              <a:rPr lang="cs-CZ" u="sng" dirty="0" smtClean="0">
                <a:hlinkClick r:id="rId12"/>
              </a:rPr>
              <a:t>/</a:t>
            </a:r>
            <a:r>
              <a:rPr lang="cs-CZ" u="sng" dirty="0" err="1" smtClean="0">
                <a:hlinkClick r:id="rId12"/>
              </a:rPr>
              <a:t>images</a:t>
            </a:r>
            <a:r>
              <a:rPr lang="cs-CZ" u="sng" dirty="0" smtClean="0">
                <a:hlinkClick r:id="rId12"/>
              </a:rPr>
              <a:t>/vazba/vazba6a.gif</a:t>
            </a:r>
            <a:endParaRPr lang="cs-CZ" dirty="0" smtClean="0"/>
          </a:p>
          <a:p>
            <a:r>
              <a:rPr lang="cs-CZ" u="sng" dirty="0" smtClean="0">
                <a:hlinkClick r:id="rId13"/>
              </a:rPr>
              <a:t>https://user.mendelu.cz/urban/vsg1/mendel/images/vazba/vazba7.gif</a:t>
            </a:r>
            <a:endParaRPr lang="cs-CZ" dirty="0" smtClean="0"/>
          </a:p>
          <a:p>
            <a:r>
              <a:rPr lang="cs-CZ" u="sng" dirty="0" smtClean="0">
                <a:hlinkClick r:id="rId14"/>
              </a:rPr>
              <a:t>http://montessorimuddle.org/wp-content/uploads/2013/04/ravenclaw-dna.png</a:t>
            </a:r>
            <a:endParaRPr lang="cs-CZ" dirty="0" smtClean="0"/>
          </a:p>
          <a:p>
            <a:r>
              <a:rPr lang="cs-CZ" u="sng" dirty="0" smtClean="0">
                <a:hlinkClick r:id="rId15"/>
              </a:rPr>
              <a:t>http://genetics2016.weebly.com/</a:t>
            </a:r>
            <a:r>
              <a:rPr lang="cs-CZ" u="sng" dirty="0" err="1" smtClean="0">
                <a:hlinkClick r:id="rId15"/>
              </a:rPr>
              <a:t>uploads</a:t>
            </a:r>
            <a:r>
              <a:rPr lang="cs-CZ" u="sng" dirty="0" smtClean="0">
                <a:hlinkClick r:id="rId15"/>
              </a:rPr>
              <a:t>/2/8/1/5/28155575/885720_</a:t>
            </a:r>
            <a:r>
              <a:rPr lang="cs-CZ" u="sng" dirty="0" err="1" smtClean="0">
                <a:hlinkClick r:id="rId15"/>
              </a:rPr>
              <a:t>orig.jpg</a:t>
            </a:r>
            <a:endParaRPr lang="cs-CZ" dirty="0" smtClean="0"/>
          </a:p>
          <a:p>
            <a:r>
              <a:rPr lang="cs-CZ" u="sng" dirty="0" smtClean="0">
                <a:hlinkClick r:id="rId16"/>
              </a:rPr>
              <a:t>https://user.mendelu.cz/urban/vsg1/mendel/images/vazba/mapa.gif</a:t>
            </a:r>
            <a:endParaRPr lang="cs-CZ" dirty="0" smtClean="0"/>
          </a:p>
          <a:p>
            <a:r>
              <a:rPr lang="cs-CZ" u="sng" dirty="0" smtClean="0">
                <a:hlinkClick r:id="rId17"/>
              </a:rPr>
              <a:t>https://scontent-prg1-1.xx.fbcdn.net/v/t39.30808-6/241332391_10226401286874505_7515449994015702336_n.jpg?stp=dst-jpg_s640x640&amp;_nc_cat=108&amp;ccb=1-7&amp;_nc_sid=825194&amp;_nc_ohc=zxvw4vih-KsAX9qJXxC&amp;_nc_ht=scontent-prg1-1.xx&amp;oh=00_AfA8kRVgHOU5j70LsoREe9HhglOXaYspXk_5wCvsegYXQA&amp;oe=64093C78</a:t>
            </a:r>
            <a:endParaRPr lang="cs-CZ" dirty="0" smtClean="0"/>
          </a:p>
          <a:p>
            <a:r>
              <a:rPr lang="cs-CZ" u="sng" dirty="0" smtClean="0">
                <a:hlinkClick r:id="rId18"/>
              </a:rPr>
              <a:t>https://ib.bioninja.com.au/_Media/unlinked-vs-linked_med.jpeg</a:t>
            </a:r>
            <a:endParaRPr lang="cs-CZ" dirty="0" smtClean="0"/>
          </a:p>
          <a:p>
            <a:r>
              <a:rPr lang="cs-CZ" u="sng" dirty="0" smtClean="0">
                <a:hlinkClick r:id="rId19"/>
              </a:rPr>
              <a:t>https://ib.bioninja.com.au/_Media/sex-linked-flies_med.jpeg</a:t>
            </a:r>
            <a:endParaRPr lang="cs-CZ" dirty="0" smtClean="0"/>
          </a:p>
          <a:p>
            <a:r>
              <a:rPr lang="cs-CZ" u="sng" dirty="0" smtClean="0">
                <a:hlinkClick r:id="rId20"/>
              </a:rPr>
              <a:t>https://ib.bioninja.com.au/_Media/morgan1_med.jpeg</a:t>
            </a:r>
            <a:endParaRPr lang="cs-CZ" dirty="0" smtClean="0"/>
          </a:p>
          <a:p>
            <a:r>
              <a:rPr lang="cs-CZ" dirty="0" smtClean="0"/>
              <a:t> </a:t>
            </a:r>
            <a:r>
              <a:rPr lang="cs-CZ" u="sng" dirty="0" smtClean="0">
                <a:hlinkClick r:id="rId21"/>
              </a:rPr>
              <a:t>https://zahradaweb.cz/wp-content/uploads/2022/07/Genetika_RESENI_web-1024x724.png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6580" y="570411"/>
            <a:ext cx="8596668" cy="1320800"/>
          </a:xfrm>
        </p:spPr>
        <p:txBody>
          <a:bodyPr/>
          <a:lstStyle/>
          <a:p>
            <a:r>
              <a:rPr lang="cs-CZ" dirty="0" smtClean="0"/>
              <a:t>Genové 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45474"/>
            <a:ext cx="4913569" cy="5251269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Vztahy mezi rozdílnými geny, které se podílejí na tvorbě jednoho určitého fenotypu</a:t>
            </a:r>
          </a:p>
          <a:p>
            <a:r>
              <a:rPr lang="cs-CZ" dirty="0" smtClean="0"/>
              <a:t>Vzájemné ovlivňování genů, které se společně podílejí na vzniku jednoho znaku</a:t>
            </a:r>
          </a:p>
          <a:p>
            <a:r>
              <a:rPr lang="cs-CZ" dirty="0" smtClean="0"/>
              <a:t>Působení alel jednoho genu na fenotyp je modifikováno alelami jiných genů</a:t>
            </a:r>
          </a:p>
          <a:p>
            <a:r>
              <a:rPr lang="cs-CZ" dirty="0" smtClean="0"/>
              <a:t>Neplatí klasické </a:t>
            </a:r>
            <a:r>
              <a:rPr lang="cs-CZ" dirty="0" err="1" smtClean="0"/>
              <a:t>Mendelovy</a:t>
            </a:r>
            <a:r>
              <a:rPr lang="cs-CZ" dirty="0" smtClean="0"/>
              <a:t> štěpné poměry v F2 generaci</a:t>
            </a:r>
          </a:p>
          <a:p>
            <a:r>
              <a:rPr lang="cs-CZ" dirty="0" smtClean="0"/>
              <a:t>Genotypové štěpné poměry se neliší, odlišné jsou fenotypové (většinou klesá počet fenotypových tříd)</a:t>
            </a:r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Například tvorba květního barviva</a:t>
            </a:r>
          </a:p>
          <a:p>
            <a:pPr>
              <a:buFontTx/>
              <a:buChar char="-"/>
            </a:pPr>
            <a:r>
              <a:rPr lang="cs-CZ" dirty="0" smtClean="0"/>
              <a:t>2 spolupracující geny, jeden gen řídí tvorbu enzymu, díky kterému vzniká </a:t>
            </a:r>
            <a:r>
              <a:rPr lang="cs-CZ" dirty="0" err="1" smtClean="0"/>
              <a:t>prekurzor</a:t>
            </a:r>
            <a:r>
              <a:rPr lang="cs-CZ" dirty="0" smtClean="0"/>
              <a:t> barviva, další gen řídí enzym, který přeměňuje </a:t>
            </a:r>
            <a:r>
              <a:rPr lang="cs-CZ" dirty="0" err="1" smtClean="0"/>
              <a:t>prekurzor</a:t>
            </a:r>
            <a:r>
              <a:rPr lang="cs-CZ" dirty="0" smtClean="0"/>
              <a:t> na barvivo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Reciproká interakce</a:t>
            </a:r>
          </a:p>
          <a:p>
            <a:r>
              <a:rPr lang="cs-CZ" dirty="0" err="1" smtClean="0"/>
              <a:t>Epistáze</a:t>
            </a:r>
            <a:r>
              <a:rPr lang="cs-CZ" dirty="0" smtClean="0"/>
              <a:t> – dominantní </a:t>
            </a:r>
            <a:r>
              <a:rPr lang="cs-CZ" dirty="0" err="1" smtClean="0"/>
              <a:t>epistáze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- inhibice</a:t>
            </a:r>
          </a:p>
          <a:p>
            <a:pPr>
              <a:buNone/>
            </a:pPr>
            <a:r>
              <a:rPr lang="cs-CZ" dirty="0" smtClean="0"/>
              <a:t>                   - recesivní </a:t>
            </a:r>
            <a:r>
              <a:rPr lang="cs-CZ" dirty="0" err="1" smtClean="0"/>
              <a:t>epistáze</a:t>
            </a:r>
            <a:endParaRPr lang="cs-CZ" dirty="0" smtClean="0"/>
          </a:p>
          <a:p>
            <a:r>
              <a:rPr lang="cs-CZ" dirty="0" smtClean="0"/>
              <a:t>Komplementarita</a:t>
            </a:r>
          </a:p>
          <a:p>
            <a:r>
              <a:rPr lang="cs-CZ" dirty="0" smtClean="0"/>
              <a:t>Multiplicita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313" name="Picture 1" descr="C:\Users\Pocitac\Desktop\Akademie\Akademie 7 obrazky\Genetika_RESENI_web-1024x7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350" y="1548493"/>
            <a:ext cx="6696650" cy="473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4328" y="596537"/>
            <a:ext cx="8596668" cy="1320800"/>
          </a:xfrm>
        </p:spPr>
        <p:txBody>
          <a:bodyPr/>
          <a:lstStyle/>
          <a:p>
            <a:r>
              <a:rPr lang="cs-CZ" dirty="0" smtClean="0"/>
              <a:t>Reciproká interakce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606731"/>
            <a:ext cx="6324357" cy="485938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Fenotypový projev jednoho znaku je řízen dvěma páry alel, přítomnost i jediné dominantní alely je schopna v určité kvalitě vyvolat vznik znaku</a:t>
            </a:r>
          </a:p>
          <a:p>
            <a:r>
              <a:rPr lang="cs-CZ" dirty="0" smtClean="0"/>
              <a:t>Jeden znak se vyskytuje v různých formách, každá je podmíněna jinou kombinací více genů</a:t>
            </a:r>
          </a:p>
          <a:p>
            <a:r>
              <a:rPr lang="cs-CZ" dirty="0" smtClean="0"/>
              <a:t>Jeden znak je podmíněn více geny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Dědičnost barvy plodů u paprik – jedna dominantní alela podmiňuje </a:t>
            </a:r>
            <a:r>
              <a:rPr lang="cs-CZ" dirty="0" smtClean="0"/>
              <a:t>syntézu </a:t>
            </a:r>
            <a:r>
              <a:rPr lang="cs-CZ" dirty="0" smtClean="0"/>
              <a:t>červeného barviva, dominantní </a:t>
            </a:r>
            <a:r>
              <a:rPr lang="cs-CZ" dirty="0" smtClean="0"/>
              <a:t>alela </a:t>
            </a:r>
            <a:r>
              <a:rPr lang="cs-CZ" dirty="0" smtClean="0"/>
              <a:t>druhého genu podmiňuje odbourávání chlorofylu, mizí zelené zbarvení </a:t>
            </a:r>
          </a:p>
          <a:p>
            <a:pPr>
              <a:buNone/>
            </a:pPr>
            <a:r>
              <a:rPr lang="cs-CZ" dirty="0" smtClean="0"/>
              <a:t>         </a:t>
            </a:r>
            <a:r>
              <a:rPr lang="cs-CZ" dirty="0" smtClean="0">
                <a:sym typeface="Wingdings" pitchFamily="2" charset="2"/>
              </a:rPr>
              <a:t> 9 červených (AB), 3 (Ab) hnědých (červená i zelená), 3 (</a:t>
            </a:r>
            <a:r>
              <a:rPr lang="cs-CZ" dirty="0" err="1" smtClean="0">
                <a:sym typeface="Wingdings" pitchFamily="2" charset="2"/>
              </a:rPr>
              <a:t>aB</a:t>
            </a:r>
            <a:r>
              <a:rPr lang="cs-CZ" dirty="0" smtClean="0">
                <a:sym typeface="Wingdings" pitchFamily="2" charset="2"/>
              </a:rPr>
              <a:t>) žlutá, 1 (ab) bobule jsou zelené (</a:t>
            </a:r>
            <a:r>
              <a:rPr lang="cs-CZ" dirty="0" smtClean="0">
                <a:sym typeface="Wingdings" pitchFamily="2" charset="2"/>
              </a:rPr>
              <a:t>chybí </a:t>
            </a:r>
            <a:r>
              <a:rPr lang="cs-CZ" dirty="0" smtClean="0">
                <a:sym typeface="Wingdings" pitchFamily="2" charset="2"/>
              </a:rPr>
              <a:t>barvivo a chlorofyl se neodbourává 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3868" y="992806"/>
            <a:ext cx="4914900" cy="561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4775" y="583475"/>
            <a:ext cx="8596668" cy="1320800"/>
          </a:xfrm>
        </p:spPr>
        <p:txBody>
          <a:bodyPr/>
          <a:lstStyle/>
          <a:p>
            <a:r>
              <a:rPr lang="cs-CZ" dirty="0" err="1" smtClean="0"/>
              <a:t>Epistáze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2" name="Picture 2" descr="Epista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240" y="0"/>
            <a:ext cx="5699760" cy="2984687"/>
          </a:xfrm>
          <a:prstGeom prst="rect">
            <a:avLst/>
          </a:prstGeom>
          <a:noFill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2572" y="2855459"/>
            <a:ext cx="5769428" cy="400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76103"/>
            <a:ext cx="5475272" cy="569540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Jedna z alel </a:t>
            </a:r>
            <a:r>
              <a:rPr lang="cs-CZ" dirty="0" err="1" smtClean="0"/>
              <a:t>epistatického</a:t>
            </a:r>
            <a:r>
              <a:rPr lang="cs-CZ" dirty="0" smtClean="0"/>
              <a:t> (nadřazeného) genu potlačuje fenotypový projev genu </a:t>
            </a:r>
            <a:r>
              <a:rPr lang="cs-CZ" dirty="0" smtClean="0"/>
              <a:t>hypostatického </a:t>
            </a:r>
            <a:r>
              <a:rPr lang="cs-CZ" dirty="0" smtClean="0"/>
              <a:t>(podřazeného)</a:t>
            </a:r>
          </a:p>
          <a:p>
            <a:r>
              <a:rPr lang="cs-CZ" dirty="0" smtClean="0"/>
              <a:t>Něco jako dominance a recesivita, ale u dvou genů, gen potlačuje projev jiného genu</a:t>
            </a:r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Dominantní </a:t>
            </a:r>
            <a:r>
              <a:rPr lang="cs-CZ" b="1" dirty="0" err="1" smtClean="0"/>
              <a:t>epistáze</a:t>
            </a:r>
            <a:endParaRPr lang="cs-CZ" b="1" dirty="0" smtClean="0"/>
          </a:p>
          <a:p>
            <a:pPr>
              <a:buNone/>
            </a:pPr>
            <a:r>
              <a:rPr lang="cs-CZ" dirty="0" smtClean="0"/>
              <a:t>          - dominantní alela jednoho genu potlačuje projev dominantní alely druhého genu</a:t>
            </a:r>
          </a:p>
          <a:p>
            <a:pPr>
              <a:buNone/>
            </a:pPr>
            <a:r>
              <a:rPr lang="cs-CZ" dirty="0" smtClean="0"/>
              <a:t>          - alela A potlačuje alelu B, ta se projeví jen za přítomnosti homozygotně recesivní </a:t>
            </a:r>
            <a:r>
              <a:rPr lang="cs-CZ" dirty="0" err="1" smtClean="0"/>
              <a:t>aa</a:t>
            </a:r>
            <a:r>
              <a:rPr lang="cs-CZ" dirty="0" smtClean="0"/>
              <a:t>  </a:t>
            </a:r>
            <a:r>
              <a:rPr lang="cs-CZ" dirty="0" smtClean="0">
                <a:sym typeface="Wingdings" pitchFamily="2" charset="2"/>
              </a:rPr>
              <a:t> fenotypový štěpný poměr je 12:3:1</a:t>
            </a:r>
          </a:p>
          <a:p>
            <a:pPr>
              <a:buNone/>
            </a:pPr>
            <a:r>
              <a:rPr lang="cs-CZ" dirty="0" smtClean="0">
                <a:sym typeface="Wingdings" pitchFamily="2" charset="2"/>
              </a:rPr>
              <a:t>          - např. zbarvení srsti některých psích plemen</a:t>
            </a:r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Inhibice</a:t>
            </a:r>
          </a:p>
          <a:p>
            <a:pPr>
              <a:buNone/>
            </a:pPr>
            <a:r>
              <a:rPr lang="cs-CZ" dirty="0" smtClean="0"/>
              <a:t>          - dominantní alela </a:t>
            </a:r>
            <a:r>
              <a:rPr lang="cs-CZ" dirty="0" err="1" smtClean="0"/>
              <a:t>epistatického</a:t>
            </a:r>
            <a:r>
              <a:rPr lang="cs-CZ" dirty="0" smtClean="0"/>
              <a:t> genu se sama neprojevuje, ale potlačuje projev dominantní alely druhého, hypostatického</a:t>
            </a:r>
          </a:p>
          <a:p>
            <a:pPr>
              <a:buNone/>
            </a:pPr>
            <a:r>
              <a:rPr lang="cs-CZ" dirty="0" smtClean="0"/>
              <a:t>          - fenotypový štěpný poměr je 13:3</a:t>
            </a:r>
          </a:p>
          <a:p>
            <a:endParaRPr lang="cs-CZ" dirty="0" smtClean="0"/>
          </a:p>
          <a:p>
            <a:r>
              <a:rPr lang="cs-CZ" b="1" dirty="0" smtClean="0"/>
              <a:t>Recesivní </a:t>
            </a:r>
            <a:r>
              <a:rPr lang="cs-CZ" b="1" dirty="0" err="1" smtClean="0"/>
              <a:t>epistáze</a:t>
            </a:r>
            <a:endParaRPr lang="cs-CZ" b="1" dirty="0" smtClean="0"/>
          </a:p>
          <a:p>
            <a:pPr>
              <a:buNone/>
            </a:pPr>
            <a:r>
              <a:rPr lang="cs-CZ" dirty="0" smtClean="0"/>
              <a:t>          - účinek má recesivní alela v homozygotním stavu (</a:t>
            </a:r>
            <a:r>
              <a:rPr lang="cs-CZ" dirty="0" err="1" smtClean="0"/>
              <a:t>aa</a:t>
            </a:r>
            <a:r>
              <a:rPr lang="cs-CZ" dirty="0" smtClean="0"/>
              <a:t>), v tom případě se alely B ani b vůbec neprojeví, v ostatních případech ano (AA, </a:t>
            </a:r>
            <a:r>
              <a:rPr lang="cs-CZ" dirty="0" err="1" smtClean="0"/>
              <a:t>Aa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        - zbarvení srsti u některých zvířat (myši, králíci)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https://1.bp.blogspot.com/-4HD2i_SAYLg/U86ZsfQPgfI/AAAAAAAAIMc/fICKO_saO0k/s1600/epistast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1370"/>
            <a:ext cx="7419703" cy="5557933"/>
          </a:xfrm>
          <a:prstGeom prst="rect">
            <a:avLst/>
          </a:prstGeom>
          <a:noFill/>
        </p:spPr>
      </p:pic>
      <p:pic>
        <p:nvPicPr>
          <p:cNvPr id="5" name="Picture 4" descr="Difference Between Dominant and Recessive Epista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5663" y="822960"/>
            <a:ext cx="4526337" cy="5359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5403" y="583475"/>
            <a:ext cx="8596668" cy="1320800"/>
          </a:xfrm>
        </p:spPr>
        <p:txBody>
          <a:bodyPr/>
          <a:lstStyle/>
          <a:p>
            <a:r>
              <a:rPr lang="cs-CZ" dirty="0" smtClean="0"/>
              <a:t>Komplementarita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176209" cy="430711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Vytvoření určitého fenotypu je podmíněno přítomností alespoň jedné dominantní alely od každého z interagujících genů</a:t>
            </a:r>
          </a:p>
          <a:p>
            <a:r>
              <a:rPr lang="cs-CZ" dirty="0" smtClean="0"/>
              <a:t>Dominantní alely dvou genů spolu spolupracují, znak vznikne pouze v případě přítomnosti dominantních alel obou genů</a:t>
            </a:r>
          </a:p>
          <a:p>
            <a:endParaRPr lang="cs-CZ" dirty="0" smtClean="0"/>
          </a:p>
          <a:p>
            <a:r>
              <a:rPr lang="cs-CZ" dirty="0" smtClean="0"/>
              <a:t>Např. jeden gen kóduje vznik </a:t>
            </a:r>
            <a:r>
              <a:rPr lang="cs-CZ" dirty="0" err="1" smtClean="0"/>
              <a:t>prekurzoru</a:t>
            </a:r>
            <a:r>
              <a:rPr lang="cs-CZ" dirty="0" smtClean="0"/>
              <a:t> barviva a druhý enzym, který z něho  dělá to barvivo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8834" y="1385156"/>
            <a:ext cx="6727555" cy="461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0717" y="570412"/>
            <a:ext cx="8596668" cy="1320800"/>
          </a:xfrm>
        </p:spPr>
        <p:txBody>
          <a:bodyPr/>
          <a:lstStyle/>
          <a:p>
            <a:r>
              <a:rPr lang="cs-CZ" dirty="0" smtClean="0"/>
              <a:t>Multiplicita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358536"/>
            <a:ext cx="5279329" cy="54994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Každá jednotlivá dominantní alela jakéhokoli ze spolupůsobících genů vyvolá přítomnost znaku</a:t>
            </a:r>
          </a:p>
          <a:p>
            <a:r>
              <a:rPr lang="cs-CZ" dirty="0" smtClean="0"/>
              <a:t>Dva či více alelických párů kódují tentýž fenotyp, takže jsou vzájemně zastupitelné, intenzita projevu závisí na vzájemných vztazích alel</a:t>
            </a:r>
          </a:p>
          <a:p>
            <a:r>
              <a:rPr lang="cs-CZ" dirty="0" smtClean="0"/>
              <a:t>Podle počtu alelových párů rozlišujeme duplicitu, triplicitu,…</a:t>
            </a:r>
          </a:p>
          <a:p>
            <a:r>
              <a:rPr lang="cs-CZ" dirty="0" smtClean="0"/>
              <a:t>Symbolika – alely jednotlivých genů se označují stejnými písmeny, ale liší se číslem </a:t>
            </a:r>
          </a:p>
          <a:p>
            <a:endParaRPr lang="cs-CZ" dirty="0" smtClean="0"/>
          </a:p>
          <a:p>
            <a:r>
              <a:rPr lang="cs-CZ" b="1" u="sng" dirty="0" smtClean="0"/>
              <a:t>Multiplicita nekumulativní</a:t>
            </a:r>
            <a:r>
              <a:rPr lang="cs-CZ" dirty="0" smtClean="0"/>
              <a:t>: jediná dominantní alela vyvolá plný projev znaku, další přítomné alely už znak nezesilují</a:t>
            </a:r>
          </a:p>
          <a:p>
            <a:pPr>
              <a:buNone/>
            </a:pPr>
            <a:r>
              <a:rPr lang="cs-CZ" dirty="0" smtClean="0"/>
              <a:t>               - tvar plodu u kokošky pastuší tobolky</a:t>
            </a:r>
          </a:p>
          <a:p>
            <a:pPr>
              <a:buNone/>
            </a:pPr>
            <a:r>
              <a:rPr lang="cs-CZ" dirty="0" smtClean="0"/>
              <a:t>               - 2 fenotypy, štěpný poměr je 15:1</a:t>
            </a:r>
          </a:p>
          <a:p>
            <a:endParaRPr lang="cs-CZ" dirty="0" smtClean="0"/>
          </a:p>
          <a:p>
            <a:r>
              <a:rPr lang="cs-CZ" b="1" u="sng" dirty="0" smtClean="0"/>
              <a:t>Multiplicita kumulativní</a:t>
            </a:r>
            <a:r>
              <a:rPr lang="cs-CZ" dirty="0" smtClean="0"/>
              <a:t>: intenzita projevu znaku závisí na počtu dominantních alel</a:t>
            </a:r>
          </a:p>
          <a:p>
            <a:pPr>
              <a:buNone/>
            </a:pPr>
            <a:r>
              <a:rPr lang="cs-CZ" dirty="0" smtClean="0"/>
              <a:t>               - </a:t>
            </a:r>
            <a:r>
              <a:rPr lang="cs-CZ" b="1" dirty="0" smtClean="0"/>
              <a:t>s</a:t>
            </a:r>
            <a:r>
              <a:rPr lang="cs-CZ" dirty="0" smtClean="0"/>
              <a:t> </a:t>
            </a:r>
            <a:r>
              <a:rPr lang="cs-CZ" b="1" dirty="0" smtClean="0"/>
              <a:t>dominancí</a:t>
            </a:r>
            <a:r>
              <a:rPr lang="cs-CZ" dirty="0" smtClean="0"/>
              <a:t>, přítomnost dominantních alel, intenzita závislá na počtu genových párů,   3 fenotypy, štěpný poměr je 9:6:1</a:t>
            </a:r>
          </a:p>
          <a:p>
            <a:pPr>
              <a:buNone/>
            </a:pPr>
            <a:r>
              <a:rPr lang="cs-CZ" dirty="0" smtClean="0"/>
              <a:t>                      - např. tvar dýní</a:t>
            </a:r>
          </a:p>
          <a:p>
            <a:pPr>
              <a:buNone/>
            </a:pPr>
            <a:r>
              <a:rPr lang="cs-CZ" dirty="0" smtClean="0"/>
              <a:t>               - </a:t>
            </a:r>
            <a:r>
              <a:rPr lang="cs-CZ" b="1" dirty="0" smtClean="0"/>
              <a:t>bez</a:t>
            </a:r>
            <a:r>
              <a:rPr lang="cs-CZ" dirty="0" smtClean="0"/>
              <a:t> </a:t>
            </a:r>
            <a:r>
              <a:rPr lang="cs-CZ" b="1" dirty="0" smtClean="0"/>
              <a:t>dominance</a:t>
            </a:r>
            <a:r>
              <a:rPr lang="cs-CZ" dirty="0" smtClean="0"/>
              <a:t>, intenzita znaku závisí na počtu dominantních alel: 5 fenotypů, štěpný poměr je 1:4:6:4:1</a:t>
            </a:r>
          </a:p>
          <a:p>
            <a:pPr>
              <a:buNone/>
            </a:pPr>
            <a:r>
              <a:rPr lang="cs-CZ" dirty="0" smtClean="0"/>
              <a:t>                      - intenzita pigmentace kůže u lidí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7215" y="0"/>
            <a:ext cx="5035152" cy="368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9311" y="2913190"/>
            <a:ext cx="5919582" cy="394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1393" y="609600"/>
            <a:ext cx="8596668" cy="1320800"/>
          </a:xfrm>
        </p:spPr>
        <p:txBody>
          <a:bodyPr/>
          <a:lstStyle/>
          <a:p>
            <a:r>
              <a:rPr lang="cs-CZ" dirty="0" smtClean="0"/>
              <a:t>Kompenzace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86753"/>
            <a:ext cx="2886137" cy="4935071"/>
          </a:xfrm>
        </p:spPr>
        <p:txBody>
          <a:bodyPr>
            <a:normAutofit/>
          </a:bodyPr>
          <a:lstStyle/>
          <a:p>
            <a:r>
              <a:rPr lang="cs-CZ" dirty="0" smtClean="0"/>
              <a:t>Přítomnost dominantních alel obou genů (A i B) navzájem ruší jejich účinek, jimi podmíněný fenotyp se nevytvoří a vzniká fenotyp recesivního homozygota</a:t>
            </a:r>
          </a:p>
          <a:p>
            <a:endParaRPr lang="cs-CZ" dirty="0" smtClean="0"/>
          </a:p>
          <a:p>
            <a:r>
              <a:rPr lang="cs-CZ" dirty="0" smtClean="0"/>
              <a:t>Zakřivení lusku, každá dominantní alela způsobuje zakřivení na jinou stranu, účinky se vyruší a lusk je rovný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0" y="1640558"/>
            <a:ext cx="8096250" cy="455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7757" y="400593"/>
            <a:ext cx="8596668" cy="1320800"/>
          </a:xfrm>
        </p:spPr>
        <p:txBody>
          <a:bodyPr/>
          <a:lstStyle/>
          <a:p>
            <a:r>
              <a:rPr lang="cs-CZ" dirty="0" smtClean="0"/>
              <a:t>Genová vazba – Morganovy zákony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014" y="1776549"/>
            <a:ext cx="3973043" cy="526433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Geny jsou přítomny na témže páru </a:t>
            </a:r>
            <a:r>
              <a:rPr lang="cs-CZ" dirty="0" err="1" smtClean="0"/>
              <a:t>homologních</a:t>
            </a:r>
            <a:r>
              <a:rPr lang="cs-CZ" dirty="0" smtClean="0"/>
              <a:t> chromozomů, pokud sledujeme výskyt těchto genů, neplatí mendelovské štěpné poměry (alely se nemohou volně kombinovat)</a:t>
            </a:r>
          </a:p>
          <a:p>
            <a:endParaRPr lang="cs-CZ" dirty="0" smtClean="0"/>
          </a:p>
          <a:p>
            <a:r>
              <a:rPr lang="cs-CZ" dirty="0" smtClean="0"/>
              <a:t>Výzkumem genové vazby se zabýval Thomas </a:t>
            </a:r>
            <a:r>
              <a:rPr lang="cs-CZ" dirty="0" err="1" smtClean="0"/>
              <a:t>Hunt</a:t>
            </a:r>
            <a:r>
              <a:rPr lang="cs-CZ" dirty="0" smtClean="0"/>
              <a:t> Morgan, vybral si jako modelový organismus octomilku </a:t>
            </a:r>
            <a:r>
              <a:rPr lang="cs-CZ" dirty="0" err="1" smtClean="0"/>
              <a:t>Drosophila</a:t>
            </a:r>
            <a:r>
              <a:rPr lang="cs-CZ" dirty="0" smtClean="0"/>
              <a:t> </a:t>
            </a:r>
            <a:r>
              <a:rPr lang="cs-CZ" dirty="0" err="1" smtClean="0"/>
              <a:t>melanogaster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Morganovy zákony:</a:t>
            </a:r>
          </a:p>
          <a:p>
            <a:pPr>
              <a:buNone/>
            </a:pPr>
            <a:r>
              <a:rPr lang="cs-CZ" dirty="0" smtClean="0"/>
              <a:t>      1) Geny jsou na chromozomu uspořádány lineárně za sebou.</a:t>
            </a:r>
          </a:p>
          <a:p>
            <a:pPr>
              <a:buNone/>
            </a:pPr>
            <a:r>
              <a:rPr lang="cs-CZ" dirty="0" smtClean="0"/>
              <a:t>      2) Geny, které leží na stejném chromozomu, tvoří společnou vazebnou skupinu a je tolik vazbových skupin, kolik je chromozomů v haploidní buňce.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150" name="Picture 6" descr="https://ib.bioninja.com.au/_Media/morgan1_me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7229" y="1293222"/>
            <a:ext cx="7584771" cy="5135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4729</TotalTime>
  <Words>980</Words>
  <Application>Microsoft Office PowerPoint</Application>
  <PresentationFormat>Vlastní</PresentationFormat>
  <Paragraphs>137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Fazeta</vt:lpstr>
      <vt:lpstr>Snímek 1</vt:lpstr>
      <vt:lpstr>Genové interakce</vt:lpstr>
      <vt:lpstr>Reciproká interakce</vt:lpstr>
      <vt:lpstr>Epistáze</vt:lpstr>
      <vt:lpstr>Snímek 5</vt:lpstr>
      <vt:lpstr>Komplementarita</vt:lpstr>
      <vt:lpstr>Multiplicita</vt:lpstr>
      <vt:lpstr>Kompenzace</vt:lpstr>
      <vt:lpstr>Genová vazba – Morganovy zákony</vt:lpstr>
      <vt:lpstr>Snímek 10</vt:lpstr>
      <vt:lpstr>Genová vazba – Morganovy zákony</vt:lpstr>
      <vt:lpstr>Vazbové fáze</vt:lpstr>
      <vt:lpstr>Síla genové vazby</vt:lpstr>
      <vt:lpstr>Genetické mapy</vt:lpstr>
      <vt:lpstr>Zdroje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77</cp:revision>
  <dcterms:created xsi:type="dcterms:W3CDTF">2022-11-16T09:46:08Z</dcterms:created>
  <dcterms:modified xsi:type="dcterms:W3CDTF">2023-03-06T14:03:51Z</dcterms:modified>
</cp:coreProperties>
</file>